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media/image20.jpg" ContentType="image/jpg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2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147378648" r:id="rId2"/>
    <p:sldId id="258" r:id="rId3"/>
    <p:sldId id="2147469284" r:id="rId4"/>
    <p:sldId id="2147469292" r:id="rId5"/>
    <p:sldId id="2147469286" r:id="rId6"/>
    <p:sldId id="2147469275" r:id="rId7"/>
    <p:sldId id="2147469293" r:id="rId8"/>
    <p:sldId id="2147469295" r:id="rId9"/>
    <p:sldId id="2147469296" r:id="rId10"/>
    <p:sldId id="2600" r:id="rId11"/>
    <p:sldId id="2147469277" r:id="rId12"/>
    <p:sldId id="2147469280" r:id="rId13"/>
    <p:sldId id="2147469297" r:id="rId14"/>
    <p:sldId id="480" r:id="rId15"/>
    <p:sldId id="2147469299" r:id="rId16"/>
    <p:sldId id="265" r:id="rId17"/>
    <p:sldId id="2147469300" r:id="rId18"/>
    <p:sldId id="2147469301" r:id="rId19"/>
    <p:sldId id="2147469291" r:id="rId20"/>
    <p:sldId id="2147469279" r:id="rId21"/>
    <p:sldId id="214737865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B0D3"/>
    <a:srgbClr val="59E2FD"/>
    <a:srgbClr val="DEC882"/>
    <a:srgbClr val="F4EDD6"/>
    <a:srgbClr val="203864"/>
    <a:srgbClr val="028DAA"/>
    <a:srgbClr val="ED7D31"/>
    <a:srgbClr val="CC9900"/>
    <a:srgbClr val="FEF4D4"/>
    <a:srgbClr val="FEF7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431" autoAdjust="0"/>
    <p:restoredTop sz="95056" autoAdjust="0"/>
  </p:normalViewPr>
  <p:slideViewPr>
    <p:cSldViewPr snapToGrid="0">
      <p:cViewPr varScale="1">
        <p:scale>
          <a:sx n="89" d="100"/>
          <a:sy n="89" d="100"/>
        </p:scale>
        <p:origin x="48" y="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nlotan\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D:\donlotan\BLU%20pendidikan-edited%20070922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file:///D:\donlotan\BLU%20pendidikan-edited%20070922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nlotan\BLU%20pendidikan-edited%20070922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nlotan\1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8100000" scaled="1"/>
              <a:tileRect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893-4D97-B737-81A22890F9A4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893-4D97-B737-81A22890F9A4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893-4D97-B737-81A22890F9A4}"/>
              </c:ext>
            </c:extLst>
          </c:dPt>
          <c:dPt>
            <c:idx val="3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893-4D97-B737-81A22890F9A4}"/>
              </c:ext>
            </c:extLst>
          </c:dPt>
          <c:dPt>
            <c:idx val="4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5893-4D97-B737-81A22890F9A4}"/>
              </c:ext>
            </c:extLst>
          </c:dPt>
          <c:dPt>
            <c:idx val="5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5893-4D97-B737-81A22890F9A4}"/>
              </c:ext>
            </c:extLst>
          </c:dPt>
          <c:dPt>
            <c:idx val="6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5893-4D97-B737-81A22890F9A4}"/>
              </c:ext>
            </c:extLst>
          </c:dPt>
          <c:dPt>
            <c:idx val="7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5893-4D97-B737-81A22890F9A4}"/>
              </c:ext>
            </c:extLst>
          </c:dPt>
          <c:dPt>
            <c:idx val="8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5893-4D97-B737-81A22890F9A4}"/>
              </c:ext>
            </c:extLst>
          </c:dPt>
          <c:dPt>
            <c:idx val="9"/>
            <c:invertIfNegative val="0"/>
            <c:bubble3D val="0"/>
            <c:spPr>
              <a:solidFill>
                <a:srgbClr val="FFCCC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5893-4D97-B737-81A22890F9A4}"/>
              </c:ext>
            </c:extLst>
          </c:dPt>
          <c:dPt>
            <c:idx val="10"/>
            <c:invertIfNegative val="0"/>
            <c:bubble3D val="0"/>
            <c:spPr>
              <a:solidFill>
                <a:srgbClr val="606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5893-4D97-B737-81A22890F9A4}"/>
              </c:ext>
            </c:extLst>
          </c:dPt>
          <c:dPt>
            <c:idx val="11"/>
            <c:invertIfNegative val="0"/>
            <c:bubble3D val="0"/>
            <c:spPr>
              <a:solidFill>
                <a:srgbClr val="FE860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5893-4D97-B737-81A22890F9A4}"/>
              </c:ext>
            </c:extLst>
          </c:dPt>
          <c:dPt>
            <c:idx val="12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5893-4D97-B737-81A22890F9A4}"/>
              </c:ext>
            </c:extLst>
          </c:dPt>
          <c:dPt>
            <c:idx val="13"/>
            <c:invertIfNegative val="0"/>
            <c:bubble3D val="0"/>
            <c:spPr>
              <a:solidFill>
                <a:srgbClr val="DEEBF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5893-4D97-B737-81A22890F9A4}"/>
              </c:ext>
            </c:extLst>
          </c:dPt>
          <c:dPt>
            <c:idx val="14"/>
            <c:invertIfNegative val="0"/>
            <c:bubble3D val="0"/>
            <c:spPr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D-5893-4D97-B737-81A22890F9A4}"/>
              </c:ext>
            </c:extLst>
          </c:dPt>
          <c:dPt>
            <c:idx val="15"/>
            <c:invertIfNegative val="0"/>
            <c:bubble3D val="0"/>
            <c:spPr>
              <a:solidFill>
                <a:schemeClr val="accent4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F-5893-4D97-B737-81A22890F9A4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1-5893-4D97-B737-81A22890F9A4}"/>
              </c:ext>
            </c:extLst>
          </c:dPt>
          <c:dPt>
            <c:idx val="17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3-5893-4D97-B737-81A22890F9A4}"/>
              </c:ext>
            </c:extLst>
          </c:dPt>
          <c:dLbls>
            <c:dLbl>
              <c:idx val="17"/>
              <c:tx>
                <c:rich>
                  <a:bodyPr/>
                  <a:lstStyle/>
                  <a:p>
                    <a:r>
                      <a:rPr lang="en-US" dirty="0"/>
                      <a:t>272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3-5893-4D97-B737-81A22890F9A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Sheet1!$A$2:$A$19</c:f>
              <c:numCache>
                <c:formatCode>General</c:formatCode>
                <c:ptCount val="18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</c:numCache>
            </c:numRef>
          </c:cat>
          <c:val>
            <c:numRef>
              <c:f>Sheet1!$B$2:$B$19</c:f>
              <c:numCache>
                <c:formatCode>General</c:formatCode>
                <c:ptCount val="18"/>
                <c:pt idx="0">
                  <c:v>13</c:v>
                </c:pt>
                <c:pt idx="1">
                  <c:v>17</c:v>
                </c:pt>
                <c:pt idx="2">
                  <c:v>37</c:v>
                </c:pt>
                <c:pt idx="3">
                  <c:v>53</c:v>
                </c:pt>
                <c:pt idx="4">
                  <c:v>81</c:v>
                </c:pt>
                <c:pt idx="5">
                  <c:v>105</c:v>
                </c:pt>
                <c:pt idx="6">
                  <c:v>119</c:v>
                </c:pt>
                <c:pt idx="7">
                  <c:v>129</c:v>
                </c:pt>
                <c:pt idx="8">
                  <c:v>130</c:v>
                </c:pt>
                <c:pt idx="9">
                  <c:v>139</c:v>
                </c:pt>
                <c:pt idx="10">
                  <c:v>155</c:v>
                </c:pt>
                <c:pt idx="11">
                  <c:v>182</c:v>
                </c:pt>
                <c:pt idx="12">
                  <c:v>203</c:v>
                </c:pt>
                <c:pt idx="13">
                  <c:v>217</c:v>
                </c:pt>
                <c:pt idx="14">
                  <c:v>236</c:v>
                </c:pt>
                <c:pt idx="15">
                  <c:v>244</c:v>
                </c:pt>
                <c:pt idx="16">
                  <c:v>252</c:v>
                </c:pt>
                <c:pt idx="17">
                  <c:v>275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4-5893-4D97-B737-81A22890F9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7"/>
        <c:overlap val="-14"/>
        <c:axId val="-1416822864"/>
        <c:axId val="-1416818512"/>
      </c:barChart>
      <c:catAx>
        <c:axId val="-1416822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416818512"/>
        <c:crosses val="autoZero"/>
        <c:auto val="1"/>
        <c:lblAlgn val="ctr"/>
        <c:lblOffset val="100"/>
        <c:noMultiLvlLbl val="0"/>
      </c:catAx>
      <c:valAx>
        <c:axId val="-141681851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1416822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Sheet3!$C$1</c:f>
              <c:strCache>
                <c:ptCount val="1"/>
                <c:pt idx="0">
                  <c:v>2019</c:v>
                </c:pt>
              </c:strCache>
            </c:strRef>
          </c:tx>
          <c:spPr>
            <a:ln w="22225" cap="rnd">
              <a:solidFill>
                <a:schemeClr val="accent6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6"/>
              </a:solidFill>
              <a:ln w="9525">
                <a:solidFill>
                  <a:schemeClr val="accent6"/>
                </a:solidFill>
                <a:round/>
              </a:ln>
              <a:effectLst/>
            </c:spPr>
          </c:marker>
          <c:cat>
            <c:strRef>
              <c:f>Sheet3!$B$2:$B$6</c:f>
              <c:strCache>
                <c:ptCount val="5"/>
                <c:pt idx="0">
                  <c:v>UNIVERSITAS TERBUKA</c:v>
                </c:pt>
                <c:pt idx="1">
                  <c:v>UNIVERSITAS NEGERI SEMARANG</c:v>
                </c:pt>
                <c:pt idx="2">
                  <c:v>UNIVERSITAS TANJUNGPURA</c:v>
                </c:pt>
                <c:pt idx="3">
                  <c:v>UNIVERSITAS SRIWIJAYA</c:v>
                </c:pt>
                <c:pt idx="4">
                  <c:v>UNIVERSITAS UDAYANA</c:v>
                </c:pt>
              </c:strCache>
            </c:strRef>
          </c:cat>
          <c:val>
            <c:numRef>
              <c:f>Sheet3!$C$2:$C$6</c:f>
              <c:numCache>
                <c:formatCode>0.00</c:formatCode>
                <c:ptCount val="5"/>
                <c:pt idx="0">
                  <c:v>2422.1450721820001</c:v>
                </c:pt>
                <c:pt idx="1">
                  <c:v>348.93969364399999</c:v>
                </c:pt>
                <c:pt idx="2">
                  <c:v>246.65319527099999</c:v>
                </c:pt>
                <c:pt idx="3">
                  <c:v>348.30102007400001</c:v>
                </c:pt>
                <c:pt idx="4">
                  <c:v>222.576851003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DCD-49FC-BFB9-6E7BAA9D8015}"/>
            </c:ext>
          </c:extLst>
        </c:ser>
        <c:ser>
          <c:idx val="1"/>
          <c:order val="1"/>
          <c:tx>
            <c:strRef>
              <c:f>Sheet3!$D$1</c:f>
              <c:strCache>
                <c:ptCount val="1"/>
                <c:pt idx="0">
                  <c:v>2020</c:v>
                </c:pt>
              </c:strCache>
            </c:strRef>
          </c:tx>
          <c:spPr>
            <a:ln w="22225" cap="rnd">
              <a:solidFill>
                <a:schemeClr val="accent5"/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chemeClr val="accent5"/>
              </a:solidFill>
              <a:ln w="9525">
                <a:solidFill>
                  <a:schemeClr val="accent5"/>
                </a:solidFill>
                <a:round/>
              </a:ln>
              <a:effectLst/>
            </c:spPr>
          </c:marker>
          <c:cat>
            <c:strRef>
              <c:f>Sheet3!$B$2:$B$6</c:f>
              <c:strCache>
                <c:ptCount val="5"/>
                <c:pt idx="0">
                  <c:v>UNIVERSITAS TERBUKA</c:v>
                </c:pt>
                <c:pt idx="1">
                  <c:v>UNIVERSITAS NEGERI SEMARANG</c:v>
                </c:pt>
                <c:pt idx="2">
                  <c:v>UNIVERSITAS TANJUNGPURA</c:v>
                </c:pt>
                <c:pt idx="3">
                  <c:v>UNIVERSITAS SRIWIJAYA</c:v>
                </c:pt>
                <c:pt idx="4">
                  <c:v>UNIVERSITAS UDAYANA</c:v>
                </c:pt>
              </c:strCache>
            </c:strRef>
          </c:cat>
          <c:val>
            <c:numRef>
              <c:f>Sheet3!$D$2:$D$6</c:f>
              <c:numCache>
                <c:formatCode>0.00</c:formatCode>
                <c:ptCount val="5"/>
                <c:pt idx="0">
                  <c:v>2214.1356756579999</c:v>
                </c:pt>
                <c:pt idx="1">
                  <c:v>344.75401180799997</c:v>
                </c:pt>
                <c:pt idx="2">
                  <c:v>274.10724388400001</c:v>
                </c:pt>
                <c:pt idx="3">
                  <c:v>260.38706837400002</c:v>
                </c:pt>
                <c:pt idx="4">
                  <c:v>160.967373477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DCD-49FC-BFB9-6E7BAA9D8015}"/>
            </c:ext>
          </c:extLst>
        </c:ser>
        <c:ser>
          <c:idx val="2"/>
          <c:order val="2"/>
          <c:tx>
            <c:strRef>
              <c:f>Sheet3!$E$1</c:f>
              <c:strCache>
                <c:ptCount val="1"/>
                <c:pt idx="0">
                  <c:v>2021</c:v>
                </c:pt>
              </c:strCache>
            </c:strRef>
          </c:tx>
          <c:spPr>
            <a:ln w="22225" cap="rnd">
              <a:solidFill>
                <a:schemeClr val="accent4"/>
              </a:solidFill>
              <a:round/>
            </a:ln>
            <a:effectLst/>
          </c:spPr>
          <c:marker>
            <c:symbol val="triangle"/>
            <c:size val="6"/>
            <c:spPr>
              <a:solidFill>
                <a:schemeClr val="accent4"/>
              </a:solidFill>
              <a:ln w="9525">
                <a:solidFill>
                  <a:schemeClr val="accent4"/>
                </a:solidFill>
                <a:round/>
              </a:ln>
              <a:effectLst/>
            </c:spPr>
          </c:marker>
          <c:cat>
            <c:strRef>
              <c:f>Sheet3!$B$2:$B$6</c:f>
              <c:strCache>
                <c:ptCount val="5"/>
                <c:pt idx="0">
                  <c:v>UNIVERSITAS TERBUKA</c:v>
                </c:pt>
                <c:pt idx="1">
                  <c:v>UNIVERSITAS NEGERI SEMARANG</c:v>
                </c:pt>
                <c:pt idx="2">
                  <c:v>UNIVERSITAS TANJUNGPURA</c:v>
                </c:pt>
                <c:pt idx="3">
                  <c:v>UNIVERSITAS SRIWIJAYA</c:v>
                </c:pt>
                <c:pt idx="4">
                  <c:v>UNIVERSITAS UDAYANA</c:v>
                </c:pt>
              </c:strCache>
            </c:strRef>
          </c:cat>
          <c:val>
            <c:numRef>
              <c:f>Sheet3!$E$2:$E$6</c:f>
              <c:numCache>
                <c:formatCode>0.00</c:formatCode>
                <c:ptCount val="5"/>
                <c:pt idx="0">
                  <c:v>2421.5398815409999</c:v>
                </c:pt>
                <c:pt idx="1">
                  <c:v>397.70148336300002</c:v>
                </c:pt>
                <c:pt idx="2">
                  <c:v>323.10053741000002</c:v>
                </c:pt>
                <c:pt idx="3">
                  <c:v>295.13006608199998</c:v>
                </c:pt>
                <c:pt idx="4">
                  <c:v>263.04341081400003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DCD-49FC-BFB9-6E7BAA9D8015}"/>
            </c:ext>
          </c:extLst>
        </c:ser>
        <c:ser>
          <c:idx val="3"/>
          <c:order val="3"/>
          <c:tx>
            <c:strRef>
              <c:f>Sheet3!$F$1</c:f>
              <c:strCache>
                <c:ptCount val="1"/>
                <c:pt idx="0">
                  <c:v>2022</c:v>
                </c:pt>
              </c:strCache>
            </c:strRef>
          </c:tx>
          <c:spPr>
            <a:ln w="2222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x"/>
            <c:size val="6"/>
            <c:spPr>
              <a:noFill/>
              <a:ln w="9525">
                <a:solidFill>
                  <a:schemeClr val="accent6">
                    <a:lumMod val="60000"/>
                  </a:schemeClr>
                </a:solidFill>
                <a:round/>
              </a:ln>
              <a:effectLst/>
            </c:spPr>
          </c:marker>
          <c:cat>
            <c:strRef>
              <c:f>Sheet3!$B$2:$B$6</c:f>
              <c:strCache>
                <c:ptCount val="5"/>
                <c:pt idx="0">
                  <c:v>UNIVERSITAS TERBUKA</c:v>
                </c:pt>
                <c:pt idx="1">
                  <c:v>UNIVERSITAS NEGERI SEMARANG</c:v>
                </c:pt>
                <c:pt idx="2">
                  <c:v>UNIVERSITAS TANJUNGPURA</c:v>
                </c:pt>
                <c:pt idx="3">
                  <c:v>UNIVERSITAS SRIWIJAYA</c:v>
                </c:pt>
                <c:pt idx="4">
                  <c:v>UNIVERSITAS UDAYANA</c:v>
                </c:pt>
              </c:strCache>
            </c:strRef>
          </c:cat>
          <c:val>
            <c:numRef>
              <c:f>Sheet3!$F$2:$F$6</c:f>
              <c:numCache>
                <c:formatCode>0.00</c:formatCode>
                <c:ptCount val="5"/>
                <c:pt idx="0">
                  <c:v>2452.9394892800001</c:v>
                </c:pt>
                <c:pt idx="1">
                  <c:v>427.69431023099997</c:v>
                </c:pt>
                <c:pt idx="2">
                  <c:v>382.87429417700002</c:v>
                </c:pt>
                <c:pt idx="3">
                  <c:v>365.40994420999999</c:v>
                </c:pt>
                <c:pt idx="4">
                  <c:v>353.85111010499998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DCD-49FC-BFB9-6E7BAA9D80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89235023"/>
        <c:axId val="389222127"/>
      </c:lineChart>
      <c:catAx>
        <c:axId val="38923502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9222127"/>
        <c:crosses val="autoZero"/>
        <c:auto val="1"/>
        <c:lblAlgn val="ctr"/>
        <c:lblOffset val="100"/>
        <c:noMultiLvlLbl val="0"/>
      </c:catAx>
      <c:valAx>
        <c:axId val="389222127"/>
        <c:scaling>
          <c:orientation val="minMax"/>
        </c:scaling>
        <c:delete val="0"/>
        <c:axPos val="l"/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9235023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solidFill>
          <a:srgbClr val="FFFF00"/>
        </a:solidFill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100" b="1" dirty="0" err="1"/>
              <a:t>Jumlah</a:t>
            </a:r>
            <a:r>
              <a:rPr lang="en-US" sz="1100" b="1" dirty="0"/>
              <a:t> </a:t>
            </a:r>
            <a:r>
              <a:rPr lang="en-US" sz="1100" b="1" dirty="0" err="1"/>
              <a:t>PNBP</a:t>
            </a:r>
            <a:r>
              <a:rPr lang="en-US" sz="1100" b="1" dirty="0"/>
              <a:t> BLU, </a:t>
            </a:r>
            <a:r>
              <a:rPr lang="en-US" sz="1100" b="1" dirty="0" err="1"/>
              <a:t>Aset</a:t>
            </a:r>
            <a:r>
              <a:rPr lang="en-US" sz="1100" b="1" baseline="0" dirty="0"/>
              <a:t> Tanah, </a:t>
            </a:r>
            <a:r>
              <a:rPr lang="en-US" sz="1100" b="1" baseline="0" dirty="0" err="1"/>
              <a:t>Aset</a:t>
            </a:r>
            <a:r>
              <a:rPr lang="en-US" sz="1100" b="1" baseline="0" dirty="0"/>
              <a:t> </a:t>
            </a:r>
            <a:r>
              <a:rPr lang="en-US" sz="1100" b="1" baseline="0" dirty="0" err="1"/>
              <a:t>Tetap</a:t>
            </a:r>
            <a:r>
              <a:rPr lang="en-US" sz="1100" b="1" baseline="0" dirty="0"/>
              <a:t> Non Tanah, </a:t>
            </a:r>
            <a:r>
              <a:rPr lang="en-US" sz="1100" b="1" baseline="0" dirty="0" err="1"/>
              <a:t>Aset</a:t>
            </a:r>
            <a:r>
              <a:rPr lang="en-US" sz="1100" b="1" baseline="0" dirty="0"/>
              <a:t> </a:t>
            </a:r>
            <a:r>
              <a:rPr lang="en-US" sz="1100" b="1" baseline="0" dirty="0" err="1"/>
              <a:t>Lainnya</a:t>
            </a:r>
            <a:endParaRPr lang="en-US" sz="1100" b="1" baseline="0" dirty="0"/>
          </a:p>
          <a:p>
            <a:pPr>
              <a:defRPr sz="1100" b="1"/>
            </a:pPr>
            <a:r>
              <a:rPr lang="en-US" sz="1100" b="1" baseline="0" dirty="0"/>
              <a:t>Per 31 Des 2021</a:t>
            </a:r>
            <a:endParaRPr lang="en-US" sz="11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'jumlah aset'!$D$2</c:f>
              <c:strCache>
                <c:ptCount val="1"/>
                <c:pt idx="0">
                  <c:v>PNBP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multiLvlStrRef>
              <c:f>'jumlah aset'!$A$3:$B$9</c:f>
              <c:multiLvlStrCache>
                <c:ptCount val="7"/>
                <c:lvl>
                  <c:pt idx="0">
                    <c:v>Kemenkeu</c:v>
                  </c:pt>
                  <c:pt idx="1">
                    <c:v>Kemenperin</c:v>
                  </c:pt>
                  <c:pt idx="2">
                    <c:v>ESDM</c:v>
                  </c:pt>
                  <c:pt idx="3">
                    <c:v>Kemenhub</c:v>
                  </c:pt>
                  <c:pt idx="4">
                    <c:v>Kemendikbudristek</c:v>
                  </c:pt>
                  <c:pt idx="5">
                    <c:v>Kemenkes</c:v>
                  </c:pt>
                  <c:pt idx="6">
                    <c:v>Kemenag</c:v>
                  </c:pt>
                </c:lvl>
                <c:lvl>
                  <c:pt idx="0">
                    <c:v>015</c:v>
                  </c:pt>
                  <c:pt idx="1">
                    <c:v>019</c:v>
                  </c:pt>
                  <c:pt idx="2">
                    <c:v>020</c:v>
                  </c:pt>
                  <c:pt idx="3">
                    <c:v>022</c:v>
                  </c:pt>
                  <c:pt idx="4">
                    <c:v>023</c:v>
                  </c:pt>
                  <c:pt idx="5">
                    <c:v>024</c:v>
                  </c:pt>
                  <c:pt idx="6">
                    <c:v>025</c:v>
                  </c:pt>
                </c:lvl>
              </c:multiLvlStrCache>
            </c:multiLvlStrRef>
          </c:cat>
          <c:val>
            <c:numRef>
              <c:f>'jumlah aset'!$D$3:$D$9</c:f>
              <c:numCache>
                <c:formatCode>_(* #,##0.00_);_(* \(#,##0.00\);_(* "-"_);_(@_)</c:formatCode>
                <c:ptCount val="7"/>
                <c:pt idx="0">
                  <c:v>7.5994588289999996</c:v>
                </c:pt>
                <c:pt idx="1">
                  <c:v>16.369846292999998</c:v>
                </c:pt>
                <c:pt idx="2">
                  <c:v>246.831784029</c:v>
                </c:pt>
                <c:pt idx="3">
                  <c:v>1085.5775897890001</c:v>
                </c:pt>
                <c:pt idx="4">
                  <c:v>12199.773523542</c:v>
                </c:pt>
                <c:pt idx="5">
                  <c:v>750.08062506299996</c:v>
                </c:pt>
                <c:pt idx="6">
                  <c:v>2224.5160637909999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3A1-403C-A605-C585E246E773}"/>
            </c:ext>
          </c:extLst>
        </c:ser>
        <c:ser>
          <c:idx val="2"/>
          <c:order val="2"/>
          <c:tx>
            <c:strRef>
              <c:f>'jumlah aset'!$E$2</c:f>
              <c:strCache>
                <c:ptCount val="1"/>
                <c:pt idx="0">
                  <c:v> Sum of Aset Lancar 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multiLvlStrRef>
              <c:f>'jumlah aset'!$A$3:$B$9</c:f>
              <c:multiLvlStrCache>
                <c:ptCount val="7"/>
                <c:lvl>
                  <c:pt idx="0">
                    <c:v>Kemenkeu</c:v>
                  </c:pt>
                  <c:pt idx="1">
                    <c:v>Kemenperin</c:v>
                  </c:pt>
                  <c:pt idx="2">
                    <c:v>ESDM</c:v>
                  </c:pt>
                  <c:pt idx="3">
                    <c:v>Kemenhub</c:v>
                  </c:pt>
                  <c:pt idx="4">
                    <c:v>Kemendikbudristek</c:v>
                  </c:pt>
                  <c:pt idx="5">
                    <c:v>Kemenkes</c:v>
                  </c:pt>
                  <c:pt idx="6">
                    <c:v>Kemenag</c:v>
                  </c:pt>
                </c:lvl>
                <c:lvl>
                  <c:pt idx="0">
                    <c:v>015</c:v>
                  </c:pt>
                  <c:pt idx="1">
                    <c:v>019</c:v>
                  </c:pt>
                  <c:pt idx="2">
                    <c:v>020</c:v>
                  </c:pt>
                  <c:pt idx="3">
                    <c:v>022</c:v>
                  </c:pt>
                  <c:pt idx="4">
                    <c:v>023</c:v>
                  </c:pt>
                  <c:pt idx="5">
                    <c:v>024</c:v>
                  </c:pt>
                  <c:pt idx="6">
                    <c:v>025</c:v>
                  </c:pt>
                </c:lvl>
              </c:multiLvlStrCache>
            </c:multiLvlStrRef>
          </c:cat>
          <c:val>
            <c:numRef>
              <c:f>'jumlah aset'!$E$3:$E$9</c:f>
              <c:numCache>
                <c:formatCode>_(* #,##0.00_);_(* \(#,##0.00\);_(* "-"_);_(@_)</c:formatCode>
                <c:ptCount val="7"/>
                <c:pt idx="0">
                  <c:v>133.14508913099999</c:v>
                </c:pt>
                <c:pt idx="1">
                  <c:v>15.346462932</c:v>
                </c:pt>
                <c:pt idx="2">
                  <c:v>178.530397505</c:v>
                </c:pt>
                <c:pt idx="3">
                  <c:v>973.89315177200001</c:v>
                </c:pt>
                <c:pt idx="4">
                  <c:v>7678.2356386749998</c:v>
                </c:pt>
                <c:pt idx="5">
                  <c:v>704.23769814599996</c:v>
                </c:pt>
                <c:pt idx="6">
                  <c:v>2105.3091659779998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3A1-403C-A605-C585E246E773}"/>
            </c:ext>
          </c:extLst>
        </c:ser>
        <c:ser>
          <c:idx val="3"/>
          <c:order val="3"/>
          <c:tx>
            <c:strRef>
              <c:f>'jumlah aset'!$F$2</c:f>
              <c:strCache>
                <c:ptCount val="1"/>
                <c:pt idx="0">
                  <c:v> Sum of Tanah 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multiLvlStrRef>
              <c:f>'jumlah aset'!$A$3:$B$9</c:f>
              <c:multiLvlStrCache>
                <c:ptCount val="7"/>
                <c:lvl>
                  <c:pt idx="0">
                    <c:v>Kemenkeu</c:v>
                  </c:pt>
                  <c:pt idx="1">
                    <c:v>Kemenperin</c:v>
                  </c:pt>
                  <c:pt idx="2">
                    <c:v>ESDM</c:v>
                  </c:pt>
                  <c:pt idx="3">
                    <c:v>Kemenhub</c:v>
                  </c:pt>
                  <c:pt idx="4">
                    <c:v>Kemendikbudristek</c:v>
                  </c:pt>
                  <c:pt idx="5">
                    <c:v>Kemenkes</c:v>
                  </c:pt>
                  <c:pt idx="6">
                    <c:v>Kemenag</c:v>
                  </c:pt>
                </c:lvl>
                <c:lvl>
                  <c:pt idx="0">
                    <c:v>015</c:v>
                  </c:pt>
                  <c:pt idx="1">
                    <c:v>019</c:v>
                  </c:pt>
                  <c:pt idx="2">
                    <c:v>020</c:v>
                  </c:pt>
                  <c:pt idx="3">
                    <c:v>022</c:v>
                  </c:pt>
                  <c:pt idx="4">
                    <c:v>023</c:v>
                  </c:pt>
                  <c:pt idx="5">
                    <c:v>024</c:v>
                  </c:pt>
                  <c:pt idx="6">
                    <c:v>025</c:v>
                  </c:pt>
                </c:lvl>
              </c:multiLvlStrCache>
            </c:multiLvlStrRef>
          </c:cat>
          <c:val>
            <c:numRef>
              <c:f>'jumlah aset'!$F$3:$F$9</c:f>
              <c:numCache>
                <c:formatCode>_(* #,##0.00_);_(* \(#,##0.00\);_(* "-"_);_(@_)</c:formatCode>
                <c:ptCount val="7"/>
                <c:pt idx="0">
                  <c:v>2732.9874300000001</c:v>
                </c:pt>
                <c:pt idx="1">
                  <c:v>52.431908</c:v>
                </c:pt>
                <c:pt idx="2">
                  <c:v>2995.7357520589999</c:v>
                </c:pt>
                <c:pt idx="3">
                  <c:v>10616.666152663</c:v>
                </c:pt>
                <c:pt idx="4">
                  <c:v>132542.39124191899</c:v>
                </c:pt>
                <c:pt idx="5">
                  <c:v>5846.0439625930003</c:v>
                </c:pt>
                <c:pt idx="6">
                  <c:v>18069.197717731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3A1-403C-A605-C585E246E773}"/>
            </c:ext>
          </c:extLst>
        </c:ser>
        <c:ser>
          <c:idx val="4"/>
          <c:order val="4"/>
          <c:tx>
            <c:strRef>
              <c:f>'jumlah aset'!$G$2</c:f>
              <c:strCache>
                <c:ptCount val="1"/>
                <c:pt idx="0">
                  <c:v> Sum of Aset tetap non tanah 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multiLvlStrRef>
              <c:f>'jumlah aset'!$A$3:$B$9</c:f>
              <c:multiLvlStrCache>
                <c:ptCount val="7"/>
                <c:lvl>
                  <c:pt idx="0">
                    <c:v>Kemenkeu</c:v>
                  </c:pt>
                  <c:pt idx="1">
                    <c:v>Kemenperin</c:v>
                  </c:pt>
                  <c:pt idx="2">
                    <c:v>ESDM</c:v>
                  </c:pt>
                  <c:pt idx="3">
                    <c:v>Kemenhub</c:v>
                  </c:pt>
                  <c:pt idx="4">
                    <c:v>Kemendikbudristek</c:v>
                  </c:pt>
                  <c:pt idx="5">
                    <c:v>Kemenkes</c:v>
                  </c:pt>
                  <c:pt idx="6">
                    <c:v>Kemenag</c:v>
                  </c:pt>
                </c:lvl>
                <c:lvl>
                  <c:pt idx="0">
                    <c:v>015</c:v>
                  </c:pt>
                  <c:pt idx="1">
                    <c:v>019</c:v>
                  </c:pt>
                  <c:pt idx="2">
                    <c:v>020</c:v>
                  </c:pt>
                  <c:pt idx="3">
                    <c:v>022</c:v>
                  </c:pt>
                  <c:pt idx="4">
                    <c:v>023</c:v>
                  </c:pt>
                  <c:pt idx="5">
                    <c:v>024</c:v>
                  </c:pt>
                  <c:pt idx="6">
                    <c:v>025</c:v>
                  </c:pt>
                </c:lvl>
              </c:multiLvlStrCache>
            </c:multiLvlStrRef>
          </c:cat>
          <c:val>
            <c:numRef>
              <c:f>'jumlah aset'!$G$3:$G$9</c:f>
              <c:numCache>
                <c:formatCode>_(* #,##0.00_);_(* \(#,##0.00\);_(* "-"_);_(@_)</c:formatCode>
                <c:ptCount val="7"/>
                <c:pt idx="0">
                  <c:v>453.61373982100002</c:v>
                </c:pt>
                <c:pt idx="1">
                  <c:v>62.041310635999999</c:v>
                </c:pt>
                <c:pt idx="2">
                  <c:v>698.688318364</c:v>
                </c:pt>
                <c:pt idx="3">
                  <c:v>6957.3947233560002</c:v>
                </c:pt>
                <c:pt idx="4">
                  <c:v>27290.703332121</c:v>
                </c:pt>
                <c:pt idx="5">
                  <c:v>2724.6168521499999</c:v>
                </c:pt>
                <c:pt idx="6">
                  <c:v>10625.472425566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3A1-403C-A605-C585E246E7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57432544"/>
        <c:axId val="357429016"/>
      </c:barChart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57432544"/>
        <c:axId val="357429016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'jumlah aset'!$C$2</c15:sqref>
                        </c15:formulaRef>
                      </c:ext>
                    </c:extLst>
                    <c:strCache>
                      <c:ptCount val="1"/>
                      <c:pt idx="0">
                        <c:v>Jml Satker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cat>
                  <c:multiLvlStrRef>
                    <c:extLst>
                      <c:ext uri="{02D57815-91ED-43cb-92C2-25804820EDAC}">
                        <c15:formulaRef>
                          <c15:sqref>'jumlah aset'!$A$3:$B$9</c15:sqref>
                        </c15:formulaRef>
                      </c:ext>
                    </c:extLst>
                    <c:multiLvlStrCache>
                      <c:ptCount val="7"/>
                      <c:lvl>
                        <c:pt idx="0">
                          <c:v>Kemenkeu</c:v>
                        </c:pt>
                        <c:pt idx="1">
                          <c:v>Kemenperin</c:v>
                        </c:pt>
                        <c:pt idx="2">
                          <c:v>ESDM</c:v>
                        </c:pt>
                        <c:pt idx="3">
                          <c:v>Kemenhub</c:v>
                        </c:pt>
                        <c:pt idx="4">
                          <c:v>Kemendikbudristek</c:v>
                        </c:pt>
                        <c:pt idx="5">
                          <c:v>Kemenkes</c:v>
                        </c:pt>
                        <c:pt idx="6">
                          <c:v>Kemenag</c:v>
                        </c:pt>
                      </c:lvl>
                      <c:lvl>
                        <c:pt idx="0">
                          <c:v>015</c:v>
                        </c:pt>
                        <c:pt idx="1">
                          <c:v>019</c:v>
                        </c:pt>
                        <c:pt idx="2">
                          <c:v>020</c:v>
                        </c:pt>
                        <c:pt idx="3">
                          <c:v>022</c:v>
                        </c:pt>
                        <c:pt idx="4">
                          <c:v>023</c:v>
                        </c:pt>
                        <c:pt idx="5">
                          <c:v>024</c:v>
                        </c:pt>
                        <c:pt idx="6">
                          <c:v>025</c:v>
                        </c:pt>
                      </c:lvl>
                    </c:multiLvlStrCache>
                  </c:multiLvlStrRef>
                </c:cat>
                <c:val>
                  <c:numRef>
                    <c:extLst>
                      <c:ext uri="{02D57815-91ED-43cb-92C2-25804820EDAC}">
                        <c15:formulaRef>
                          <c15:sqref>'jumlah aset'!$C$3:$C$9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</c:v>
                      </c:pt>
                      <c:pt idx="1">
                        <c:v>1</c:v>
                      </c:pt>
                      <c:pt idx="2">
                        <c:v>4</c:v>
                      </c:pt>
                      <c:pt idx="3">
                        <c:v>23</c:v>
                      </c:pt>
                      <c:pt idx="4">
                        <c:v>37</c:v>
                      </c:pt>
                      <c:pt idx="5">
                        <c:v>18</c:v>
                      </c:pt>
                      <c:pt idx="6">
                        <c:v>19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4-F3A1-403C-A605-C585E246E773}"/>
                  </c:ext>
                </c:extLst>
              </c15:ser>
            </c15:filteredLineSeries>
          </c:ext>
        </c:extLst>
      </c:lineChart>
      <c:catAx>
        <c:axId val="357432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7429016"/>
        <c:crosses val="autoZero"/>
        <c:auto val="1"/>
        <c:lblAlgn val="ctr"/>
        <c:lblOffset val="100"/>
        <c:noMultiLvlLbl val="0"/>
      </c:catAx>
      <c:valAx>
        <c:axId val="3574290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.00_);_(* \(#,##0.00\);_(* &quot;-&quot;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743254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Perkembangan</a:t>
            </a:r>
            <a:r>
              <a:rPr lang="en-US" dirty="0"/>
              <a:t> </a:t>
            </a:r>
            <a:r>
              <a:rPr lang="en-US" dirty="0" err="1"/>
              <a:t>Jumlah</a:t>
            </a:r>
            <a:r>
              <a:rPr lang="en-US" dirty="0"/>
              <a:t> BLU Pendidikan – Per 30 </a:t>
            </a:r>
            <a:r>
              <a:rPr lang="en-US" dirty="0" err="1"/>
              <a:t>Agustus</a:t>
            </a:r>
            <a:r>
              <a:rPr lang="en-US" baseline="0" dirty="0"/>
              <a:t> 2022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cked"/>
        <c:varyColors val="0"/>
        <c:ser>
          <c:idx val="1"/>
          <c:order val="0"/>
          <c:tx>
            <c:strRef>
              <c:f>Sheet5!$I$1</c:f>
              <c:strCache>
                <c:ptCount val="1"/>
                <c:pt idx="0">
                  <c:v>Jumlah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9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12700">
                <a:solidFill>
                  <a:schemeClr val="lt2"/>
                </a:solidFill>
                <a:round/>
              </a:ln>
              <a:effectLst/>
            </c:spPr>
          </c:marker>
          <c:dLbls>
            <c:spPr>
              <a:solidFill>
                <a:srgbClr val="FFFF0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Sheet5!$H$2:$H$17</c:f>
              <c:strCache>
                <c:ptCount val="16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  <c:pt idx="15">
                  <c:v>2022</c:v>
                </c:pt>
              </c:strCache>
            </c:strRef>
          </c:cat>
          <c:val>
            <c:numRef>
              <c:f>Sheet5!$I$2:$I$17</c:f>
              <c:numCache>
                <c:formatCode>General</c:formatCode>
                <c:ptCount val="16"/>
                <c:pt idx="0">
                  <c:v>1</c:v>
                </c:pt>
                <c:pt idx="1">
                  <c:v>14</c:v>
                </c:pt>
                <c:pt idx="2">
                  <c:v>40</c:v>
                </c:pt>
                <c:pt idx="3">
                  <c:v>48</c:v>
                </c:pt>
                <c:pt idx="4">
                  <c:v>58</c:v>
                </c:pt>
                <c:pt idx="5">
                  <c:v>70</c:v>
                </c:pt>
                <c:pt idx="6">
                  <c:v>67</c:v>
                </c:pt>
                <c:pt idx="7">
                  <c:v>60</c:v>
                </c:pt>
                <c:pt idx="8">
                  <c:v>70</c:v>
                </c:pt>
                <c:pt idx="9">
                  <c:v>79</c:v>
                </c:pt>
                <c:pt idx="10">
                  <c:v>87</c:v>
                </c:pt>
                <c:pt idx="11">
                  <c:v>93</c:v>
                </c:pt>
                <c:pt idx="12">
                  <c:v>99</c:v>
                </c:pt>
                <c:pt idx="13">
                  <c:v>101</c:v>
                </c:pt>
                <c:pt idx="14">
                  <c:v>106</c:v>
                </c:pt>
                <c:pt idx="15">
                  <c:v>112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0AC-4F7C-BC34-042892C040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62942376"/>
        <c:axId val="362938848"/>
      </c:lineChart>
      <c:catAx>
        <c:axId val="3629423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2938848"/>
        <c:crosses val="autoZero"/>
        <c:auto val="1"/>
        <c:lblAlgn val="ctr"/>
        <c:lblOffset val="100"/>
        <c:noMultiLvlLbl val="0"/>
      </c:catAx>
      <c:valAx>
        <c:axId val="362938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2942376"/>
        <c:crosses val="autoZero"/>
        <c:crossBetween val="between"/>
      </c:valAx>
      <c:spPr>
        <a:solidFill>
          <a:srgbClr val="4472C4">
            <a:lumMod val="75000"/>
          </a:srgbClr>
        </a:soli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5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Sheet1!$U$1</c:f>
              <c:strCache>
                <c:ptCount val="1"/>
                <c:pt idx="0">
                  <c:v>Jml BLU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2E98-48CF-9855-B89AB6D1B63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2E98-48CF-9855-B89AB6D1B63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2E98-48CF-9855-B89AB6D1B63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2E98-48CF-9855-B89AB6D1B63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2E98-48CF-9855-B89AB6D1B63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B-2E98-48CF-9855-B89AB6D1B636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D-2E98-48CF-9855-B89AB6D1B636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F-2E98-48CF-9855-B89AB6D1B636}"/>
              </c:ext>
            </c:extLst>
          </c:dPt>
          <c:dLbls>
            <c:dLbl>
              <c:idx val="0"/>
              <c:layout>
                <c:manualLayout>
                  <c:x val="0.11870154837498298"/>
                  <c:y val="-0.2074429416701172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E98-48CF-9855-B89AB6D1B636}"/>
                </c:ext>
              </c:extLst>
            </c:dLbl>
            <c:dLbl>
              <c:idx val="1"/>
              <c:layout>
                <c:manualLayout>
                  <c:x val="0.12669287308841687"/>
                  <c:y val="-9.14795331432735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E98-48CF-9855-B89AB6D1B636}"/>
                </c:ext>
              </c:extLst>
            </c:dLbl>
            <c:dLbl>
              <c:idx val="2"/>
              <c:layout>
                <c:manualLayout>
                  <c:x val="0.17676767676767677"/>
                  <c:y val="1.779359430604982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E98-48CF-9855-B89AB6D1B636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E98-48CF-9855-B89AB6D1B636}"/>
                </c:ext>
              </c:extLst>
            </c:dLbl>
            <c:dLbl>
              <c:idx val="4"/>
              <c:layout>
                <c:manualLayout>
                  <c:x val="-5.8031868094436181E-2"/>
                  <c:y val="8.0986565157836657E-2"/>
                </c:manualLayout>
              </c:layout>
              <c:spPr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E98-48CF-9855-B89AB6D1B636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E98-48CF-9855-B89AB6D1B636}"/>
                </c:ext>
              </c:extLst>
            </c:dLbl>
            <c:dLbl>
              <c:idx val="6"/>
              <c:layout>
                <c:manualLayout>
                  <c:x val="3.4291558419439552E-2"/>
                  <c:y val="-0.30774894759977933"/>
                </c:manualLayout>
              </c:layout>
              <c:spPr>
                <a:solidFill>
                  <a:schemeClr val="accent6">
                    <a:lumMod val="40000"/>
                    <a:lumOff val="60000"/>
                  </a:scheme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2E98-48CF-9855-B89AB6D1B636}"/>
                </c:ext>
              </c:extLst>
            </c:dLbl>
            <c:dLbl>
              <c:idx val="7"/>
              <c:layout>
                <c:manualLayout>
                  <c:x val="0.12510270851386077"/>
                  <c:y val="-0.3285788622089054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2E98-48CF-9855-B89AB6D1B636}"/>
                </c:ext>
              </c:extLst>
            </c:dLbl>
            <c:spPr>
              <a:noFill/>
              <a:ln>
                <a:noFill/>
              </a:ln>
            </c:sp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multiLvlStrRef>
              <c:f>Sheet1!$S$2:$T$9</c:f>
              <c:multiLvlStrCache>
                <c:ptCount val="8"/>
                <c:lvl>
                  <c:pt idx="0">
                    <c:v>Kemenkeu</c:v>
                  </c:pt>
                  <c:pt idx="1">
                    <c:v>Kemenperin</c:v>
                  </c:pt>
                  <c:pt idx="2">
                    <c:v>ESDM</c:v>
                  </c:pt>
                  <c:pt idx="3">
                    <c:v>Kemenhub</c:v>
                  </c:pt>
                  <c:pt idx="4">
                    <c:v>Kemendikbudristek</c:v>
                  </c:pt>
                  <c:pt idx="5">
                    <c:v>Kemenkes</c:v>
                  </c:pt>
                  <c:pt idx="6">
                    <c:v>Kemenag</c:v>
                  </c:pt>
                  <c:pt idx="7">
                    <c:v>KKP</c:v>
                  </c:pt>
                </c:lvl>
                <c:lvl>
                  <c:pt idx="0">
                    <c:v>015</c:v>
                  </c:pt>
                  <c:pt idx="1">
                    <c:v>019</c:v>
                  </c:pt>
                  <c:pt idx="2">
                    <c:v>020</c:v>
                  </c:pt>
                  <c:pt idx="3">
                    <c:v>022</c:v>
                  </c:pt>
                  <c:pt idx="4">
                    <c:v>023</c:v>
                  </c:pt>
                  <c:pt idx="5">
                    <c:v>024</c:v>
                  </c:pt>
                  <c:pt idx="6">
                    <c:v>025</c:v>
                  </c:pt>
                  <c:pt idx="7">
                    <c:v>032</c:v>
                  </c:pt>
                </c:lvl>
              </c:multiLvlStrCache>
            </c:multiLvlStrRef>
          </c:cat>
          <c:val>
            <c:numRef>
              <c:f>Sheet1!$U$2:$U$9</c:f>
              <c:numCache>
                <c:formatCode>General</c:formatCode>
                <c:ptCount val="8"/>
                <c:pt idx="0">
                  <c:v>1</c:v>
                </c:pt>
                <c:pt idx="1">
                  <c:v>1</c:v>
                </c:pt>
                <c:pt idx="2">
                  <c:v>4</c:v>
                </c:pt>
                <c:pt idx="3">
                  <c:v>23</c:v>
                </c:pt>
                <c:pt idx="4">
                  <c:v>42</c:v>
                </c:pt>
                <c:pt idx="5">
                  <c:v>18</c:v>
                </c:pt>
                <c:pt idx="6">
                  <c:v>21</c:v>
                </c:pt>
                <c:pt idx="7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2E98-48CF-9855-B89AB6D1B636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D" sz="1100" b="1" dirty="0" err="1"/>
              <a:t>Perencanaan</a:t>
            </a:r>
            <a:r>
              <a:rPr lang="en-ID" sz="1100" b="1" dirty="0"/>
              <a:t> Cash</a:t>
            </a:r>
            <a:r>
              <a:rPr lang="en-ID" sz="1100" b="1" baseline="0" dirty="0"/>
              <a:t> Flow</a:t>
            </a:r>
            <a:endParaRPr lang="en-ID" sz="1100" b="1" dirty="0"/>
          </a:p>
        </c:rich>
      </c:tx>
      <c:overlay val="0"/>
      <c:spPr>
        <a:solidFill>
          <a:schemeClr val="accent4">
            <a:lumMod val="20000"/>
            <a:lumOff val="8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Sheet1!$C$8</c:f>
              <c:strCache>
                <c:ptCount val="1"/>
                <c:pt idx="0">
                  <c:v>Penerimaan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Sheet1!$D$8:$CM$8</c:f>
              <c:numCache>
                <c:formatCode>General</c:formatCode>
                <c:ptCount val="88"/>
                <c:pt idx="0">
                  <c:v>100</c:v>
                </c:pt>
                <c:pt idx="1">
                  <c:v>120</c:v>
                </c:pt>
                <c:pt idx="2">
                  <c:v>130</c:v>
                </c:pt>
                <c:pt idx="3">
                  <c:v>140</c:v>
                </c:pt>
                <c:pt idx="4">
                  <c:v>145</c:v>
                </c:pt>
                <c:pt idx="5">
                  <c:v>150</c:v>
                </c:pt>
                <c:pt idx="6">
                  <c:v>160</c:v>
                </c:pt>
                <c:pt idx="7">
                  <c:v>155</c:v>
                </c:pt>
                <c:pt idx="8">
                  <c:v>140</c:v>
                </c:pt>
                <c:pt idx="9">
                  <c:v>170</c:v>
                </c:pt>
                <c:pt idx="10">
                  <c:v>120</c:v>
                </c:pt>
                <c:pt idx="11">
                  <c:v>130</c:v>
                </c:pt>
                <c:pt idx="12">
                  <c:v>140</c:v>
                </c:pt>
                <c:pt idx="13">
                  <c:v>145</c:v>
                </c:pt>
                <c:pt idx="14">
                  <c:v>150</c:v>
                </c:pt>
                <c:pt idx="15">
                  <c:v>160</c:v>
                </c:pt>
                <c:pt idx="16">
                  <c:v>155</c:v>
                </c:pt>
                <c:pt idx="17">
                  <c:v>140</c:v>
                </c:pt>
                <c:pt idx="18">
                  <c:v>170</c:v>
                </c:pt>
                <c:pt idx="19">
                  <c:v>80</c:v>
                </c:pt>
                <c:pt idx="20">
                  <c:v>70</c:v>
                </c:pt>
                <c:pt idx="21">
                  <c:v>60</c:v>
                </c:pt>
                <c:pt idx="22">
                  <c:v>50</c:v>
                </c:pt>
                <c:pt idx="23">
                  <c:v>45</c:v>
                </c:pt>
                <c:pt idx="24">
                  <c:v>35</c:v>
                </c:pt>
                <c:pt idx="25">
                  <c:v>30</c:v>
                </c:pt>
                <c:pt idx="26">
                  <c:v>45</c:v>
                </c:pt>
                <c:pt idx="27">
                  <c:v>50</c:v>
                </c:pt>
                <c:pt idx="28">
                  <c:v>55</c:v>
                </c:pt>
                <c:pt idx="29">
                  <c:v>50</c:v>
                </c:pt>
                <c:pt idx="30">
                  <c:v>45</c:v>
                </c:pt>
                <c:pt idx="31">
                  <c:v>35</c:v>
                </c:pt>
                <c:pt idx="32">
                  <c:v>30</c:v>
                </c:pt>
                <c:pt idx="33">
                  <c:v>45</c:v>
                </c:pt>
                <c:pt idx="34">
                  <c:v>50</c:v>
                </c:pt>
                <c:pt idx="35">
                  <c:v>55</c:v>
                </c:pt>
                <c:pt idx="36">
                  <c:v>50</c:v>
                </c:pt>
                <c:pt idx="37">
                  <c:v>55</c:v>
                </c:pt>
                <c:pt idx="38">
                  <c:v>65</c:v>
                </c:pt>
                <c:pt idx="39">
                  <c:v>50</c:v>
                </c:pt>
                <c:pt idx="40">
                  <c:v>45</c:v>
                </c:pt>
                <c:pt idx="41">
                  <c:v>35</c:v>
                </c:pt>
                <c:pt idx="42">
                  <c:v>45</c:v>
                </c:pt>
                <c:pt idx="43">
                  <c:v>45</c:v>
                </c:pt>
                <c:pt idx="44">
                  <c:v>50</c:v>
                </c:pt>
                <c:pt idx="45">
                  <c:v>25</c:v>
                </c:pt>
                <c:pt idx="46">
                  <c:v>45</c:v>
                </c:pt>
                <c:pt idx="47">
                  <c:v>20</c:v>
                </c:pt>
                <c:pt idx="48">
                  <c:v>55</c:v>
                </c:pt>
                <c:pt idx="49">
                  <c:v>65</c:v>
                </c:pt>
                <c:pt idx="50">
                  <c:v>50</c:v>
                </c:pt>
                <c:pt idx="51">
                  <c:v>45</c:v>
                </c:pt>
                <c:pt idx="52">
                  <c:v>35</c:v>
                </c:pt>
                <c:pt idx="53">
                  <c:v>45</c:v>
                </c:pt>
                <c:pt idx="54">
                  <c:v>45</c:v>
                </c:pt>
                <c:pt idx="55">
                  <c:v>50</c:v>
                </c:pt>
                <c:pt idx="56">
                  <c:v>25</c:v>
                </c:pt>
                <c:pt idx="57">
                  <c:v>45</c:v>
                </c:pt>
                <c:pt idx="58">
                  <c:v>20</c:v>
                </c:pt>
                <c:pt idx="59">
                  <c:v>45</c:v>
                </c:pt>
                <c:pt idx="60">
                  <c:v>35</c:v>
                </c:pt>
                <c:pt idx="61">
                  <c:v>30</c:v>
                </c:pt>
                <c:pt idx="62">
                  <c:v>45</c:v>
                </c:pt>
                <c:pt idx="63">
                  <c:v>50</c:v>
                </c:pt>
                <c:pt idx="64">
                  <c:v>55</c:v>
                </c:pt>
                <c:pt idx="65">
                  <c:v>50</c:v>
                </c:pt>
                <c:pt idx="66">
                  <c:v>70</c:v>
                </c:pt>
                <c:pt idx="67">
                  <c:v>85</c:v>
                </c:pt>
                <c:pt idx="68">
                  <c:v>90</c:v>
                </c:pt>
                <c:pt idx="69">
                  <c:v>100</c:v>
                </c:pt>
                <c:pt idx="70">
                  <c:v>120</c:v>
                </c:pt>
                <c:pt idx="71">
                  <c:v>130</c:v>
                </c:pt>
                <c:pt idx="72">
                  <c:v>140</c:v>
                </c:pt>
                <c:pt idx="73">
                  <c:v>145</c:v>
                </c:pt>
                <c:pt idx="74">
                  <c:v>150</c:v>
                </c:pt>
                <c:pt idx="75">
                  <c:v>160</c:v>
                </c:pt>
                <c:pt idx="76">
                  <c:v>155</c:v>
                </c:pt>
                <c:pt idx="77">
                  <c:v>140</c:v>
                </c:pt>
                <c:pt idx="78">
                  <c:v>170</c:v>
                </c:pt>
                <c:pt idx="79">
                  <c:v>120</c:v>
                </c:pt>
                <c:pt idx="80">
                  <c:v>130</c:v>
                </c:pt>
                <c:pt idx="81">
                  <c:v>140</c:v>
                </c:pt>
                <c:pt idx="82">
                  <c:v>145</c:v>
                </c:pt>
                <c:pt idx="83">
                  <c:v>150</c:v>
                </c:pt>
                <c:pt idx="84">
                  <c:v>160</c:v>
                </c:pt>
                <c:pt idx="85">
                  <c:v>155</c:v>
                </c:pt>
                <c:pt idx="86">
                  <c:v>140</c:v>
                </c:pt>
                <c:pt idx="87">
                  <c:v>170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FAF-42D1-B781-042196C42791}"/>
            </c:ext>
          </c:extLst>
        </c:ser>
        <c:ser>
          <c:idx val="1"/>
          <c:order val="1"/>
          <c:tx>
            <c:strRef>
              <c:f>Sheet1!$C$9</c:f>
              <c:strCache>
                <c:ptCount val="1"/>
                <c:pt idx="0">
                  <c:v>Pengeluaran</c:v>
                </c:pt>
              </c:strCache>
            </c:strRef>
          </c:tx>
          <c:spPr>
            <a:ln w="158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Sheet1!$D$9:$CM$9</c:f>
              <c:numCache>
                <c:formatCode>General</c:formatCode>
                <c:ptCount val="88"/>
                <c:pt idx="0">
                  <c:v>50</c:v>
                </c:pt>
                <c:pt idx="1">
                  <c:v>55</c:v>
                </c:pt>
                <c:pt idx="2">
                  <c:v>50</c:v>
                </c:pt>
                <c:pt idx="3">
                  <c:v>50</c:v>
                </c:pt>
                <c:pt idx="4">
                  <c:v>40</c:v>
                </c:pt>
                <c:pt idx="5">
                  <c:v>65</c:v>
                </c:pt>
                <c:pt idx="6">
                  <c:v>55</c:v>
                </c:pt>
                <c:pt idx="7">
                  <c:v>75</c:v>
                </c:pt>
                <c:pt idx="8">
                  <c:v>60</c:v>
                </c:pt>
                <c:pt idx="9">
                  <c:v>50</c:v>
                </c:pt>
                <c:pt idx="10">
                  <c:v>55</c:v>
                </c:pt>
                <c:pt idx="11">
                  <c:v>50</c:v>
                </c:pt>
                <c:pt idx="12">
                  <c:v>50</c:v>
                </c:pt>
                <c:pt idx="13">
                  <c:v>40</c:v>
                </c:pt>
                <c:pt idx="14">
                  <c:v>65</c:v>
                </c:pt>
                <c:pt idx="15">
                  <c:v>55</c:v>
                </c:pt>
                <c:pt idx="16">
                  <c:v>75</c:v>
                </c:pt>
                <c:pt idx="17">
                  <c:v>60</c:v>
                </c:pt>
                <c:pt idx="18">
                  <c:v>50</c:v>
                </c:pt>
                <c:pt idx="19">
                  <c:v>20</c:v>
                </c:pt>
                <c:pt idx="20">
                  <c:v>35</c:v>
                </c:pt>
                <c:pt idx="21">
                  <c:v>40</c:v>
                </c:pt>
                <c:pt idx="22">
                  <c:v>50</c:v>
                </c:pt>
                <c:pt idx="23">
                  <c:v>55</c:v>
                </c:pt>
                <c:pt idx="24">
                  <c:v>50</c:v>
                </c:pt>
                <c:pt idx="25">
                  <c:v>55</c:v>
                </c:pt>
                <c:pt idx="26">
                  <c:v>40</c:v>
                </c:pt>
                <c:pt idx="27">
                  <c:v>40</c:v>
                </c:pt>
                <c:pt idx="28">
                  <c:v>45</c:v>
                </c:pt>
                <c:pt idx="29">
                  <c:v>50</c:v>
                </c:pt>
                <c:pt idx="30">
                  <c:v>55</c:v>
                </c:pt>
                <c:pt idx="31">
                  <c:v>50</c:v>
                </c:pt>
                <c:pt idx="32">
                  <c:v>55</c:v>
                </c:pt>
                <c:pt idx="33">
                  <c:v>40</c:v>
                </c:pt>
                <c:pt idx="34">
                  <c:v>40</c:v>
                </c:pt>
                <c:pt idx="35">
                  <c:v>45</c:v>
                </c:pt>
                <c:pt idx="36">
                  <c:v>50</c:v>
                </c:pt>
                <c:pt idx="37">
                  <c:v>65</c:v>
                </c:pt>
                <c:pt idx="38">
                  <c:v>85</c:v>
                </c:pt>
                <c:pt idx="39">
                  <c:v>80</c:v>
                </c:pt>
                <c:pt idx="40">
                  <c:v>85</c:v>
                </c:pt>
                <c:pt idx="41">
                  <c:v>90</c:v>
                </c:pt>
                <c:pt idx="42">
                  <c:v>95</c:v>
                </c:pt>
                <c:pt idx="43">
                  <c:v>85</c:v>
                </c:pt>
                <c:pt idx="44">
                  <c:v>75</c:v>
                </c:pt>
                <c:pt idx="45">
                  <c:v>70</c:v>
                </c:pt>
                <c:pt idx="46">
                  <c:v>75</c:v>
                </c:pt>
                <c:pt idx="47">
                  <c:v>85</c:v>
                </c:pt>
                <c:pt idx="48">
                  <c:v>120</c:v>
                </c:pt>
                <c:pt idx="49">
                  <c:v>135</c:v>
                </c:pt>
                <c:pt idx="50">
                  <c:v>160</c:v>
                </c:pt>
                <c:pt idx="51">
                  <c:v>85</c:v>
                </c:pt>
                <c:pt idx="52">
                  <c:v>90</c:v>
                </c:pt>
                <c:pt idx="53">
                  <c:v>95</c:v>
                </c:pt>
                <c:pt idx="54">
                  <c:v>85</c:v>
                </c:pt>
                <c:pt idx="55">
                  <c:v>90</c:v>
                </c:pt>
                <c:pt idx="56">
                  <c:v>70</c:v>
                </c:pt>
                <c:pt idx="57">
                  <c:v>75</c:v>
                </c:pt>
                <c:pt idx="58">
                  <c:v>85</c:v>
                </c:pt>
                <c:pt idx="59">
                  <c:v>55</c:v>
                </c:pt>
                <c:pt idx="60">
                  <c:v>50</c:v>
                </c:pt>
                <c:pt idx="61">
                  <c:v>55</c:v>
                </c:pt>
                <c:pt idx="62">
                  <c:v>55</c:v>
                </c:pt>
                <c:pt idx="63">
                  <c:v>55</c:v>
                </c:pt>
                <c:pt idx="64">
                  <c:v>70</c:v>
                </c:pt>
                <c:pt idx="65">
                  <c:v>50</c:v>
                </c:pt>
                <c:pt idx="66">
                  <c:v>55</c:v>
                </c:pt>
                <c:pt idx="67">
                  <c:v>40</c:v>
                </c:pt>
                <c:pt idx="68">
                  <c:v>55</c:v>
                </c:pt>
                <c:pt idx="69">
                  <c:v>50</c:v>
                </c:pt>
                <c:pt idx="70">
                  <c:v>55</c:v>
                </c:pt>
                <c:pt idx="71">
                  <c:v>50</c:v>
                </c:pt>
                <c:pt idx="72">
                  <c:v>50</c:v>
                </c:pt>
                <c:pt idx="73">
                  <c:v>40</c:v>
                </c:pt>
                <c:pt idx="74">
                  <c:v>65</c:v>
                </c:pt>
                <c:pt idx="75">
                  <c:v>55</c:v>
                </c:pt>
                <c:pt idx="76">
                  <c:v>75</c:v>
                </c:pt>
                <c:pt idx="77">
                  <c:v>60</c:v>
                </c:pt>
                <c:pt idx="78">
                  <c:v>50</c:v>
                </c:pt>
                <c:pt idx="79">
                  <c:v>55</c:v>
                </c:pt>
                <c:pt idx="80">
                  <c:v>50</c:v>
                </c:pt>
                <c:pt idx="81">
                  <c:v>50</c:v>
                </c:pt>
                <c:pt idx="82">
                  <c:v>40</c:v>
                </c:pt>
                <c:pt idx="83">
                  <c:v>65</c:v>
                </c:pt>
                <c:pt idx="84">
                  <c:v>55</c:v>
                </c:pt>
                <c:pt idx="85">
                  <c:v>75</c:v>
                </c:pt>
                <c:pt idx="86">
                  <c:v>60</c:v>
                </c:pt>
                <c:pt idx="87">
                  <c:v>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FAF-42D1-B781-042196C42791}"/>
            </c:ext>
          </c:extLst>
        </c:ser>
        <c:ser>
          <c:idx val="2"/>
          <c:order val="2"/>
          <c:tx>
            <c:strRef>
              <c:f>Sheet1!$C$10</c:f>
              <c:strCache>
                <c:ptCount val="1"/>
                <c:pt idx="0">
                  <c:v>Saldo kas</c:v>
                </c:pt>
              </c:strCache>
            </c:strRef>
          </c:tx>
          <c:spPr>
            <a:ln w="2222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val>
            <c:numRef>
              <c:f>Sheet1!$D$10:$CM$10</c:f>
              <c:numCache>
                <c:formatCode>General</c:formatCode>
                <c:ptCount val="88"/>
                <c:pt idx="0">
                  <c:v>50</c:v>
                </c:pt>
                <c:pt idx="1">
                  <c:v>65</c:v>
                </c:pt>
                <c:pt idx="2">
                  <c:v>80</c:v>
                </c:pt>
                <c:pt idx="3">
                  <c:v>90</c:v>
                </c:pt>
                <c:pt idx="4">
                  <c:v>105</c:v>
                </c:pt>
                <c:pt idx="5">
                  <c:v>85</c:v>
                </c:pt>
                <c:pt idx="6">
                  <c:v>105</c:v>
                </c:pt>
                <c:pt idx="7">
                  <c:v>80</c:v>
                </c:pt>
                <c:pt idx="8">
                  <c:v>80</c:v>
                </c:pt>
                <c:pt idx="9">
                  <c:v>120</c:v>
                </c:pt>
                <c:pt idx="10">
                  <c:v>65</c:v>
                </c:pt>
                <c:pt idx="11">
                  <c:v>80</c:v>
                </c:pt>
                <c:pt idx="12">
                  <c:v>90</c:v>
                </c:pt>
                <c:pt idx="13">
                  <c:v>105</c:v>
                </c:pt>
                <c:pt idx="14">
                  <c:v>85</c:v>
                </c:pt>
                <c:pt idx="15">
                  <c:v>105</c:v>
                </c:pt>
                <c:pt idx="16">
                  <c:v>80</c:v>
                </c:pt>
                <c:pt idx="17">
                  <c:v>80</c:v>
                </c:pt>
                <c:pt idx="18">
                  <c:v>120</c:v>
                </c:pt>
                <c:pt idx="19">
                  <c:v>60</c:v>
                </c:pt>
                <c:pt idx="20">
                  <c:v>35</c:v>
                </c:pt>
                <c:pt idx="21">
                  <c:v>20</c:v>
                </c:pt>
                <c:pt idx="22">
                  <c:v>0</c:v>
                </c:pt>
                <c:pt idx="23">
                  <c:v>-10</c:v>
                </c:pt>
                <c:pt idx="24">
                  <c:v>-15</c:v>
                </c:pt>
                <c:pt idx="25">
                  <c:v>-25</c:v>
                </c:pt>
                <c:pt idx="26">
                  <c:v>5</c:v>
                </c:pt>
                <c:pt idx="27">
                  <c:v>10</c:v>
                </c:pt>
                <c:pt idx="28">
                  <c:v>10</c:v>
                </c:pt>
                <c:pt idx="29">
                  <c:v>0</c:v>
                </c:pt>
                <c:pt idx="30">
                  <c:v>-10</c:v>
                </c:pt>
                <c:pt idx="31">
                  <c:v>-15</c:v>
                </c:pt>
                <c:pt idx="32">
                  <c:v>-25</c:v>
                </c:pt>
                <c:pt idx="33">
                  <c:v>5</c:v>
                </c:pt>
                <c:pt idx="34">
                  <c:v>10</c:v>
                </c:pt>
                <c:pt idx="35">
                  <c:v>10</c:v>
                </c:pt>
                <c:pt idx="36">
                  <c:v>0</c:v>
                </c:pt>
                <c:pt idx="37">
                  <c:v>-10</c:v>
                </c:pt>
                <c:pt idx="38">
                  <c:v>-20</c:v>
                </c:pt>
                <c:pt idx="39">
                  <c:v>-30</c:v>
                </c:pt>
                <c:pt idx="40">
                  <c:v>-40</c:v>
                </c:pt>
                <c:pt idx="41">
                  <c:v>-55</c:v>
                </c:pt>
                <c:pt idx="42">
                  <c:v>-50</c:v>
                </c:pt>
                <c:pt idx="43">
                  <c:v>-40</c:v>
                </c:pt>
                <c:pt idx="44">
                  <c:v>-25</c:v>
                </c:pt>
                <c:pt idx="45">
                  <c:v>-45</c:v>
                </c:pt>
                <c:pt idx="46">
                  <c:v>-30</c:v>
                </c:pt>
                <c:pt idx="47">
                  <c:v>-65</c:v>
                </c:pt>
                <c:pt idx="48">
                  <c:v>-65</c:v>
                </c:pt>
                <c:pt idx="49">
                  <c:v>-70</c:v>
                </c:pt>
                <c:pt idx="50">
                  <c:v>-110</c:v>
                </c:pt>
                <c:pt idx="51">
                  <c:v>-40</c:v>
                </c:pt>
                <c:pt idx="52">
                  <c:v>-55</c:v>
                </c:pt>
                <c:pt idx="53">
                  <c:v>-50</c:v>
                </c:pt>
                <c:pt idx="54">
                  <c:v>-40</c:v>
                </c:pt>
                <c:pt idx="55">
                  <c:v>-40</c:v>
                </c:pt>
                <c:pt idx="56">
                  <c:v>-45</c:v>
                </c:pt>
                <c:pt idx="57">
                  <c:v>-30</c:v>
                </c:pt>
                <c:pt idx="58">
                  <c:v>-65</c:v>
                </c:pt>
                <c:pt idx="59">
                  <c:v>-10</c:v>
                </c:pt>
                <c:pt idx="60">
                  <c:v>-15</c:v>
                </c:pt>
                <c:pt idx="61">
                  <c:v>-25</c:v>
                </c:pt>
                <c:pt idx="62">
                  <c:v>-10</c:v>
                </c:pt>
                <c:pt idx="63">
                  <c:v>-5</c:v>
                </c:pt>
                <c:pt idx="64">
                  <c:v>-15</c:v>
                </c:pt>
                <c:pt idx="65">
                  <c:v>0</c:v>
                </c:pt>
                <c:pt idx="66">
                  <c:v>15</c:v>
                </c:pt>
                <c:pt idx="67">
                  <c:v>45</c:v>
                </c:pt>
                <c:pt idx="68">
                  <c:v>35</c:v>
                </c:pt>
                <c:pt idx="69">
                  <c:v>50</c:v>
                </c:pt>
                <c:pt idx="70">
                  <c:v>65</c:v>
                </c:pt>
                <c:pt idx="71">
                  <c:v>80</c:v>
                </c:pt>
                <c:pt idx="72">
                  <c:v>90</c:v>
                </c:pt>
                <c:pt idx="73">
                  <c:v>105</c:v>
                </c:pt>
                <c:pt idx="74">
                  <c:v>85</c:v>
                </c:pt>
                <c:pt idx="75">
                  <c:v>105</c:v>
                </c:pt>
                <c:pt idx="76">
                  <c:v>80</c:v>
                </c:pt>
                <c:pt idx="77">
                  <c:v>80</c:v>
                </c:pt>
                <c:pt idx="78">
                  <c:v>120</c:v>
                </c:pt>
                <c:pt idx="79">
                  <c:v>65</c:v>
                </c:pt>
                <c:pt idx="80">
                  <c:v>80</c:v>
                </c:pt>
                <c:pt idx="81">
                  <c:v>90</c:v>
                </c:pt>
                <c:pt idx="82">
                  <c:v>105</c:v>
                </c:pt>
                <c:pt idx="83">
                  <c:v>85</c:v>
                </c:pt>
                <c:pt idx="84">
                  <c:v>105</c:v>
                </c:pt>
                <c:pt idx="85">
                  <c:v>80</c:v>
                </c:pt>
                <c:pt idx="86">
                  <c:v>80</c:v>
                </c:pt>
                <c:pt idx="87">
                  <c:v>120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FAF-42D1-B781-042196C427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34891744"/>
        <c:axId val="434893312"/>
      </c:lineChart>
      <c:catAx>
        <c:axId val="434891744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4893312"/>
        <c:crosses val="autoZero"/>
        <c:auto val="1"/>
        <c:lblAlgn val="ctr"/>
        <c:lblOffset val="100"/>
        <c:noMultiLvlLbl val="0"/>
      </c:catAx>
      <c:valAx>
        <c:axId val="434893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4891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2857114789045446"/>
          <c:y val="0.83371059009888149"/>
          <c:w val="0.63019134372858709"/>
          <c:h val="8.75637827783041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Kas pada Badan Layanan Umum    </c:v>
                </c:pt>
                <c:pt idx="1">
                  <c:v>Investasi Jangka Pendek- Badan Layanan Umum </c:v>
                </c:pt>
                <c:pt idx="2">
                  <c:v>Total Saldo Kas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61.38</c:v>
                </c:pt>
                <c:pt idx="1">
                  <c:v>20.62</c:v>
                </c:pt>
                <c:pt idx="2">
                  <c:v>81.99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72-417A-87CC-746A4010B95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Kas pada Badan Layanan Umum    </c:v>
                </c:pt>
                <c:pt idx="1">
                  <c:v>Investasi Jangka Pendek- Badan Layanan Umum </c:v>
                </c:pt>
                <c:pt idx="2">
                  <c:v>Total Saldo Kas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43.31</c:v>
                </c:pt>
                <c:pt idx="1">
                  <c:v>14.25</c:v>
                </c:pt>
                <c:pt idx="2">
                  <c:v>57.55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372-417A-87CC-746A4010B9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1"/>
        <c:overlap val="15"/>
        <c:axId val="1346667087"/>
        <c:axId val="1346652527"/>
      </c:barChart>
      <c:scatterChart>
        <c:scatterStyle val="smoothMarker"/>
        <c:varyColors val="0"/>
        <c:ser>
          <c:idx val="3"/>
          <c:order val="2"/>
          <c:tx>
            <c:strRef>
              <c:f>Sheet1!$D$1</c:f>
              <c:strCache>
                <c:ptCount val="1"/>
                <c:pt idx="0">
                  <c:v>Growth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strRef>
              <c:f>Sheet1!$A$2:$A$4</c:f>
              <c:strCache>
                <c:ptCount val="3"/>
                <c:pt idx="0">
                  <c:v>Kas pada Badan Layanan Umum    </c:v>
                </c:pt>
                <c:pt idx="1">
                  <c:v>Investasi Jangka Pendek- Badan Layanan Umum </c:v>
                </c:pt>
                <c:pt idx="2">
                  <c:v>Total Saldo Kas</c:v>
                </c:pt>
              </c:strCache>
            </c:strRef>
          </c:xVal>
          <c:yVal>
            <c:numRef>
              <c:f>Sheet1!$D$2:$D$4</c:f>
              <c:numCache>
                <c:formatCode>0.00%</c:formatCode>
                <c:ptCount val="3"/>
                <c:pt idx="0">
                  <c:v>0.4173</c:v>
                </c:pt>
                <c:pt idx="1">
                  <c:v>0.44700000000000001</c:v>
                </c:pt>
                <c:pt idx="2">
                  <c:v>0.42459999999999998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A372-417A-87CC-746A4010B9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46659183"/>
        <c:axId val="1346660015"/>
      </c:scatterChart>
      <c:catAx>
        <c:axId val="13466670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46652527"/>
        <c:crosses val="autoZero"/>
        <c:auto val="1"/>
        <c:lblAlgn val="ctr"/>
        <c:lblOffset val="100"/>
        <c:noMultiLvlLbl val="0"/>
      </c:catAx>
      <c:valAx>
        <c:axId val="13466525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46667087"/>
        <c:crosses val="autoZero"/>
        <c:crossBetween val="between"/>
        <c:majorUnit val="20"/>
      </c:valAx>
      <c:valAx>
        <c:axId val="1346660015"/>
        <c:scaling>
          <c:orientation val="minMax"/>
        </c:scaling>
        <c:delete val="0"/>
        <c:axPos val="r"/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46659183"/>
        <c:crosses val="max"/>
        <c:crossBetween val="midCat"/>
      </c:valAx>
      <c:valAx>
        <c:axId val="1346659183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346660015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31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313552-A961-41E5-83F8-F84C3DDC3D30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AAD293-04F0-415C-A255-4EAB736BA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253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D" dirty="0" err="1"/>
              <a:t>Kebijakan</a:t>
            </a:r>
            <a:r>
              <a:rPr lang="en-ID" baseline="0" dirty="0"/>
              <a:t> </a:t>
            </a:r>
            <a:r>
              <a:rPr lang="en-ID" baseline="0" dirty="0" err="1"/>
              <a:t>saldi</a:t>
            </a:r>
            <a:r>
              <a:rPr lang="en-ID" baseline="0" dirty="0"/>
              <a:t> </a:t>
            </a:r>
            <a:r>
              <a:rPr lang="en-ID" baseline="0" dirty="0" err="1"/>
              <a:t>awal</a:t>
            </a:r>
            <a:r>
              <a:rPr lang="en-ID" baseline="0" dirty="0"/>
              <a:t> </a:t>
            </a:r>
            <a:r>
              <a:rPr lang="en-ID" baseline="0" dirty="0" err="1"/>
              <a:t>kas</a:t>
            </a:r>
            <a:r>
              <a:rPr lang="en-ID" baseline="0" dirty="0"/>
              <a:t> BLU </a:t>
            </a:r>
            <a:r>
              <a:rPr lang="en-ID" baseline="0" dirty="0" err="1"/>
              <a:t>kenapa</a:t>
            </a:r>
            <a:r>
              <a:rPr lang="en-ID" baseline="0" dirty="0"/>
              <a:t> </a:t>
            </a:r>
            <a:r>
              <a:rPr lang="en-ID" baseline="0" dirty="0" err="1"/>
              <a:t>masuk</a:t>
            </a:r>
            <a:r>
              <a:rPr lang="en-ID" baseline="0" dirty="0"/>
              <a:t> </a:t>
            </a:r>
            <a:r>
              <a:rPr lang="en-ID" baseline="0" dirty="0" err="1"/>
              <a:t>isu</a:t>
            </a:r>
            <a:r>
              <a:rPr lang="en-ID" baseline="0" dirty="0"/>
              <a:t> di BLU PTN </a:t>
            </a:r>
            <a:r>
              <a:rPr lang="en-ID" baseline="0" dirty="0" err="1"/>
              <a:t>ya</a:t>
            </a:r>
            <a:r>
              <a:rPr lang="en-ID" baseline="0" dirty="0"/>
              <a:t>? </a:t>
            </a:r>
            <a:r>
              <a:rPr lang="en-ID" baseline="0" dirty="0" err="1"/>
              <a:t>Mungkin</a:t>
            </a:r>
            <a:r>
              <a:rPr lang="en-ID" baseline="0" dirty="0"/>
              <a:t> </a:t>
            </a:r>
            <a:r>
              <a:rPr lang="en-ID" baseline="0" dirty="0" err="1"/>
              <a:t>penjelasan</a:t>
            </a:r>
            <a:r>
              <a:rPr lang="en-ID" baseline="0" dirty="0"/>
              <a:t> </a:t>
            </a:r>
            <a:r>
              <a:rPr lang="en-ID" baseline="0" dirty="0" err="1"/>
              <a:t>agak</a:t>
            </a:r>
            <a:r>
              <a:rPr lang="en-ID" baseline="0" dirty="0"/>
              <a:t> </a:t>
            </a:r>
            <a:r>
              <a:rPr lang="en-ID" baseline="0" dirty="0" err="1"/>
              <a:t>berbeda</a:t>
            </a:r>
            <a:r>
              <a:rPr lang="en-ID" baseline="0" dirty="0"/>
              <a:t> </a:t>
            </a:r>
            <a:r>
              <a:rPr lang="en-ID" baseline="0" dirty="0" err="1"/>
              <a:t>terkait</a:t>
            </a:r>
            <a:r>
              <a:rPr lang="en-ID" baseline="0" dirty="0"/>
              <a:t> </a:t>
            </a:r>
            <a:r>
              <a:rPr lang="en-ID" baseline="0" dirty="0" err="1"/>
              <a:t>penarikan</a:t>
            </a:r>
            <a:r>
              <a:rPr lang="en-ID" baseline="0" dirty="0"/>
              <a:t> </a:t>
            </a:r>
            <a:r>
              <a:rPr lang="en-ID" baseline="0" dirty="0" err="1"/>
              <a:t>saldo</a:t>
            </a:r>
            <a:r>
              <a:rPr lang="en-ID" baseline="0" dirty="0"/>
              <a:t> PNBP </a:t>
            </a:r>
            <a:r>
              <a:rPr lang="en-ID" baseline="0" dirty="0" err="1"/>
              <a:t>dan</a:t>
            </a:r>
            <a:r>
              <a:rPr lang="en-ID" baseline="0" dirty="0"/>
              <a:t> </a:t>
            </a:r>
            <a:r>
              <a:rPr lang="en-ID" baseline="0" dirty="0" err="1"/>
              <a:t>pengelolaan</a:t>
            </a:r>
            <a:r>
              <a:rPr lang="en-ID" baseline="0" dirty="0"/>
              <a:t> </a:t>
            </a:r>
            <a:r>
              <a:rPr lang="en-ID" baseline="0" dirty="0" err="1"/>
              <a:t>dana</a:t>
            </a:r>
            <a:r>
              <a:rPr lang="en-ID" baseline="0" dirty="0"/>
              <a:t> </a:t>
            </a:r>
            <a:r>
              <a:rPr lang="en-ID" baseline="0" dirty="0" err="1"/>
              <a:t>abadi</a:t>
            </a:r>
            <a:r>
              <a:rPr lang="en-ID" baseline="0" dirty="0"/>
              <a:t> di masing2 PTN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AAD293-04F0-415C-A255-4EAB736BA39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5917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3D19E-BFDB-4C92-8EDD-32EDDA8F41DF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5910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jpg"/><Relationship Id="rId7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8.wdp"/><Relationship Id="rId3" Type="http://schemas.openxmlformats.org/officeDocument/2006/relationships/image" Target="../media/image11.png"/><Relationship Id="rId7" Type="http://schemas.microsoft.com/office/2007/relationships/hdphoto" Target="../media/hdphoto5.wdp"/><Relationship Id="rId12" Type="http://schemas.openxmlformats.org/officeDocument/2006/relationships/image" Target="../media/image16.png"/><Relationship Id="rId17" Type="http://schemas.microsoft.com/office/2007/relationships/hdphoto" Target="../media/hdphoto10.wdp"/><Relationship Id="rId2" Type="http://schemas.openxmlformats.org/officeDocument/2006/relationships/image" Target="../media/image10.jpg"/><Relationship Id="rId16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11" Type="http://schemas.microsoft.com/office/2007/relationships/hdphoto" Target="../media/hdphoto7.wdp"/><Relationship Id="rId5" Type="http://schemas.openxmlformats.org/officeDocument/2006/relationships/image" Target="../media/image12.png"/><Relationship Id="rId15" Type="http://schemas.microsoft.com/office/2007/relationships/hdphoto" Target="../media/hdphoto9.wdp"/><Relationship Id="rId10" Type="http://schemas.openxmlformats.org/officeDocument/2006/relationships/image" Target="../media/image15.png"/><Relationship Id="rId4" Type="http://schemas.microsoft.com/office/2007/relationships/hdphoto" Target="../media/hdphoto4.wdp"/><Relationship Id="rId9" Type="http://schemas.microsoft.com/office/2007/relationships/hdphoto" Target="../media/hdphoto6.wdp"/><Relationship Id="rId14" Type="http://schemas.openxmlformats.org/officeDocument/2006/relationships/image" Target="../media/image17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E8BE1-23DC-3B60-FFEC-C5B6CF816F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442E32-C418-B077-6F0E-46557E3A5C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3F5FD7-6869-BCF2-4DC1-682772174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8D511-6161-4863-B2C7-60B965AB58A4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193EB-55DB-9CF0-6F53-B7265AE68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92E7CE-3135-57E7-039E-56675686B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28C2A-DD9B-4340-802E-D2D53CF6C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723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E151D-ECE4-6D4B-A57C-9760E7E48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597B1F-503A-666C-8363-0D1F57A524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0B0763-6CE4-7301-95BC-78CDB04FF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8D511-6161-4863-B2C7-60B965AB58A4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B7781E-B7F4-E52F-5035-3E1017BCE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7ECB22-3B60-DEF1-6FBC-2A45B548D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28C2A-DD9B-4340-802E-D2D53CF6C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149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467574-A79E-8BEB-698A-DB37EAD503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F2600A-185B-C528-373B-1527C13403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61757A-CEE8-FAFF-8E68-7861449A4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8D511-6161-4863-B2C7-60B965AB58A4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0949B6-061F-E7E7-4D34-6A93CC44C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40DD33-CB12-C19F-C34D-F353DAB21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28C2A-DD9B-4340-802E-D2D53CF6C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289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- Ekster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525D2C-B31F-48F6-8742-0541052D64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704" y="-10160"/>
            <a:ext cx="7903296" cy="6888134"/>
          </a:xfrm>
          <a:prstGeom prst="rect">
            <a:avLst/>
          </a:prstGeom>
        </p:spPr>
      </p:pic>
      <p:sp>
        <p:nvSpPr>
          <p:cNvPr id="20" name="Rectangle 1">
            <a:extLst>
              <a:ext uri="{FF2B5EF4-FFF2-40B4-BE49-F238E27FC236}">
                <a16:creationId xmlns:a16="http://schemas.microsoft.com/office/drawing/2014/main" id="{7CDD5348-83E0-4539-AA42-681FE1F89274}"/>
              </a:ext>
            </a:extLst>
          </p:cNvPr>
          <p:cNvSpPr/>
          <p:nvPr userDrawn="1"/>
        </p:nvSpPr>
        <p:spPr>
          <a:xfrm flipV="1">
            <a:off x="222173" y="0"/>
            <a:ext cx="6469019" cy="6858000"/>
          </a:xfrm>
          <a:custGeom>
            <a:avLst/>
            <a:gdLst>
              <a:gd name="connsiteX0" fmla="*/ 0 w 5525729"/>
              <a:gd name="connsiteY0" fmla="*/ 0 h 6858000"/>
              <a:gd name="connsiteX1" fmla="*/ 5525729 w 5525729"/>
              <a:gd name="connsiteY1" fmla="*/ 0 h 6858000"/>
              <a:gd name="connsiteX2" fmla="*/ 5525729 w 5525729"/>
              <a:gd name="connsiteY2" fmla="*/ 6858000 h 6858000"/>
              <a:gd name="connsiteX3" fmla="*/ 0 w 5525729"/>
              <a:gd name="connsiteY3" fmla="*/ 6858000 h 6858000"/>
              <a:gd name="connsiteX4" fmla="*/ 0 w 5525729"/>
              <a:gd name="connsiteY4" fmla="*/ 0 h 6858000"/>
              <a:gd name="connsiteX0" fmla="*/ 0 w 5525729"/>
              <a:gd name="connsiteY0" fmla="*/ 5080 h 6863080"/>
              <a:gd name="connsiteX1" fmla="*/ 3559769 w 5525729"/>
              <a:gd name="connsiteY1" fmla="*/ 0 h 6863080"/>
              <a:gd name="connsiteX2" fmla="*/ 5525729 w 5525729"/>
              <a:gd name="connsiteY2" fmla="*/ 6863080 h 6863080"/>
              <a:gd name="connsiteX3" fmla="*/ 0 w 5525729"/>
              <a:gd name="connsiteY3" fmla="*/ 6863080 h 6863080"/>
              <a:gd name="connsiteX4" fmla="*/ 0 w 5525729"/>
              <a:gd name="connsiteY4" fmla="*/ 5080 h 6863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25729" h="6863080">
                <a:moveTo>
                  <a:pt x="0" y="5080"/>
                </a:moveTo>
                <a:lnTo>
                  <a:pt x="3559769" y="0"/>
                </a:lnTo>
                <a:lnTo>
                  <a:pt x="5525729" y="6863080"/>
                </a:lnTo>
                <a:lnTo>
                  <a:pt x="0" y="6863080"/>
                </a:lnTo>
                <a:lnTo>
                  <a:pt x="0" y="5080"/>
                </a:lnTo>
                <a:close/>
              </a:path>
            </a:pathLst>
          </a:custGeom>
          <a:gradFill flip="none" rotWithShape="1">
            <a:gsLst>
              <a:gs pos="100000">
                <a:srgbClr val="133EC0"/>
              </a:gs>
              <a:gs pos="0">
                <a:srgbClr val="101455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Background pattern&#10;&#10;Description automatically generated">
            <a:extLst>
              <a:ext uri="{FF2B5EF4-FFF2-40B4-BE49-F238E27FC236}">
                <a16:creationId xmlns:a16="http://schemas.microsoft.com/office/drawing/2014/main" id="{5623FF9C-5456-4117-8D65-4B9B9F83F0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6" t="3901" r="37704" b="2230"/>
          <a:stretch>
            <a:fillRect/>
          </a:stretch>
        </p:blipFill>
        <p:spPr>
          <a:xfrm flipV="1">
            <a:off x="-10162" y="-10160"/>
            <a:ext cx="6469019" cy="6868160"/>
          </a:xfrm>
          <a:custGeom>
            <a:avLst/>
            <a:gdLst>
              <a:gd name="connsiteX0" fmla="*/ 4562969 w 7082967"/>
              <a:gd name="connsiteY0" fmla="*/ 0 h 6858000"/>
              <a:gd name="connsiteX1" fmla="*/ 7082967 w 7082967"/>
              <a:gd name="connsiteY1" fmla="*/ 6858000 h 6858000"/>
              <a:gd name="connsiteX2" fmla="*/ 0 w 7082967"/>
              <a:gd name="connsiteY2" fmla="*/ 6858000 h 6858000"/>
              <a:gd name="connsiteX3" fmla="*/ 0 w 7082967"/>
              <a:gd name="connsiteY3" fmla="*/ 507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82967" h="6858000">
                <a:moveTo>
                  <a:pt x="4562969" y="0"/>
                </a:moveTo>
                <a:lnTo>
                  <a:pt x="7082967" y="6858000"/>
                </a:lnTo>
                <a:lnTo>
                  <a:pt x="0" y="6858000"/>
                </a:lnTo>
                <a:lnTo>
                  <a:pt x="0" y="5076"/>
                </a:lnTo>
                <a:close/>
              </a:path>
            </a:pathLst>
          </a:custGeom>
        </p:spPr>
      </p:pic>
      <p:pic>
        <p:nvPicPr>
          <p:cNvPr id="15" name="Picture 14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31D29515-E82B-46D6-9425-ECC98DB52BC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877" y="6420706"/>
            <a:ext cx="1214171" cy="325850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BE297D00-22F7-470B-B1C7-89EC8342B6D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77" t="16416" r="27935" b="12472"/>
          <a:stretch/>
        </p:blipFill>
        <p:spPr>
          <a:xfrm>
            <a:off x="1540384" y="131418"/>
            <a:ext cx="627598" cy="699761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0BC59B2-A62D-47F5-8F90-CB1ADBE54E1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546" y="190500"/>
            <a:ext cx="1153221" cy="64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F6840FD5-72F2-4102-92D5-E562AA8C7B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6248" y="2192302"/>
            <a:ext cx="4701181" cy="1325563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MASTER</a:t>
            </a:r>
            <a:br>
              <a:rPr lang="en-US"/>
            </a:br>
            <a:r>
              <a:rPr lang="en-US"/>
              <a:t>JUDUL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00279AB-9320-47AB-8642-D53A89E5852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6248" y="3677603"/>
            <a:ext cx="4701180" cy="51847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200" b="0" kern="1200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Sub Judul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F54AAC8E-F2AF-4F2E-95B8-099B6F8DDE1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6248" y="6219548"/>
            <a:ext cx="3888381" cy="40231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600" b="0" kern="120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Tempat, Tanggal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D5FEDA6-4E9D-4E29-95C8-842BFB0B84CC}"/>
              </a:ext>
            </a:extLst>
          </p:cNvPr>
          <p:cNvGrpSpPr/>
          <p:nvPr userDrawn="1"/>
        </p:nvGrpSpPr>
        <p:grpSpPr>
          <a:xfrm>
            <a:off x="306248" y="132775"/>
            <a:ext cx="1006877" cy="698404"/>
            <a:chOff x="306248" y="132775"/>
            <a:chExt cx="1006877" cy="698404"/>
          </a:xfrm>
        </p:grpSpPr>
        <p:pic>
          <p:nvPicPr>
            <p:cNvPr id="12" name="Picture 11" descr="Logo, company name&#10;&#10;Description automatically generated with medium confidence">
              <a:extLst>
                <a:ext uri="{FF2B5EF4-FFF2-40B4-BE49-F238E27FC236}">
                  <a16:creationId xmlns:a16="http://schemas.microsoft.com/office/drawing/2014/main" id="{FB57080F-3844-4F9A-8179-0CF1434A24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010" y="132775"/>
              <a:ext cx="737235" cy="526596"/>
            </a:xfrm>
            <a:prstGeom prst="rect">
              <a:avLst/>
            </a:prstGeom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55E12C78-7798-4BEC-B57C-E46E04DBC053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22" t="59595" r="19861" b="29167"/>
            <a:stretch/>
          </p:blipFill>
          <p:spPr bwMode="auto">
            <a:xfrm>
              <a:off x="306248" y="643890"/>
              <a:ext cx="1006877" cy="1872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F76416FA-815C-4132-9F29-1F73F1E958A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6248" y="5781348"/>
            <a:ext cx="3772266" cy="40231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lang="en-US" sz="1600" b="1" kern="120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/>
              <a:t>Nama Unit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6130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ingkasan Eksekuti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E7C2FD95-268C-4953-AF93-7597DD947E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74241" y="216781"/>
            <a:ext cx="8978123" cy="488394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2800" b="1">
                <a:solidFill>
                  <a:srgbClr val="094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RINGKASAN EKSEKUTIF</a:t>
            </a:r>
          </a:p>
        </p:txBody>
      </p:sp>
      <p:sp>
        <p:nvSpPr>
          <p:cNvPr id="16" name="Slide Number Placeholder 7">
            <a:extLst>
              <a:ext uri="{FF2B5EF4-FFF2-40B4-BE49-F238E27FC236}">
                <a16:creationId xmlns:a16="http://schemas.microsoft.com/office/drawing/2014/main" id="{58630721-B9AA-4098-9475-9BD885B8A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5027" y="6522830"/>
            <a:ext cx="519509" cy="229000"/>
          </a:xfrm>
          <a:prstGeom prst="rect">
            <a:avLst/>
          </a:prstGeom>
        </p:spPr>
        <p:txBody>
          <a:bodyPr lIns="0" rIns="0" anchor="ctr"/>
          <a:lstStyle>
            <a:lvl1pPr algn="r">
              <a:defRPr sz="1400" i="0">
                <a:solidFill>
                  <a:srgbClr val="102D7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fld id="{C67A9826-C85A-43BB-9A4D-2C608D6018A0}" type="slidenum">
              <a:rPr lang="en-US" b="1" smtClean="0"/>
              <a:pPr algn="ctr"/>
              <a:t>‹#›</a:t>
            </a:fld>
            <a:endParaRPr lang="en-US" b="1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5601E9-AEEA-4085-B98A-C1ACF984C066}"/>
              </a:ext>
            </a:extLst>
          </p:cNvPr>
          <p:cNvSpPr/>
          <p:nvPr userDrawn="1"/>
        </p:nvSpPr>
        <p:spPr>
          <a:xfrm>
            <a:off x="1274241" y="738635"/>
            <a:ext cx="10193234" cy="51402"/>
          </a:xfrm>
          <a:prstGeom prst="rect">
            <a:avLst/>
          </a:prstGeom>
          <a:solidFill>
            <a:srgbClr val="F3BB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C8302EE-BDF3-4A5F-9675-A367E589F78E}"/>
              </a:ext>
            </a:extLst>
          </p:cNvPr>
          <p:cNvGrpSpPr/>
          <p:nvPr userDrawn="1"/>
        </p:nvGrpSpPr>
        <p:grpSpPr>
          <a:xfrm>
            <a:off x="263353" y="6610486"/>
            <a:ext cx="11377785" cy="51403"/>
            <a:chOff x="77148" y="5617762"/>
            <a:chExt cx="11377785" cy="5140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10271B0-5961-4960-8A9E-0D88D1B431D0}"/>
                </a:ext>
              </a:extLst>
            </p:cNvPr>
            <p:cNvSpPr/>
            <p:nvPr/>
          </p:nvSpPr>
          <p:spPr>
            <a:xfrm>
              <a:off x="5981234" y="5617762"/>
              <a:ext cx="3961010" cy="51402"/>
            </a:xfrm>
            <a:prstGeom prst="rect">
              <a:avLst/>
            </a:prstGeom>
            <a:solidFill>
              <a:srgbClr val="235F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2ADA3C8-63E8-4448-A43B-87C8A27502A8}"/>
                </a:ext>
              </a:extLst>
            </p:cNvPr>
            <p:cNvSpPr/>
            <p:nvPr/>
          </p:nvSpPr>
          <p:spPr>
            <a:xfrm>
              <a:off x="9942245" y="5617762"/>
              <a:ext cx="1512688" cy="51402"/>
            </a:xfrm>
            <a:prstGeom prst="rect">
              <a:avLst/>
            </a:prstGeom>
            <a:solidFill>
              <a:srgbClr val="F3BB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06C0092-55E2-433F-B27F-3D54B9EC63E8}"/>
                </a:ext>
              </a:extLst>
            </p:cNvPr>
            <p:cNvSpPr/>
            <p:nvPr/>
          </p:nvSpPr>
          <p:spPr>
            <a:xfrm>
              <a:off x="77148" y="5617763"/>
              <a:ext cx="5904086" cy="51402"/>
            </a:xfrm>
            <a:prstGeom prst="rect">
              <a:avLst/>
            </a:prstGeom>
            <a:solidFill>
              <a:srgbClr val="337D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2">
            <a:extLst>
              <a:ext uri="{FF2B5EF4-FFF2-40B4-BE49-F238E27FC236}">
                <a16:creationId xmlns:a16="http://schemas.microsoft.com/office/drawing/2014/main" id="{5B84A352-6E38-9F9C-7840-9AE3D0F249A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2" t="28845" r="19861" b="29167"/>
          <a:stretch/>
        </p:blipFill>
        <p:spPr bwMode="auto">
          <a:xfrm>
            <a:off x="113906" y="131418"/>
            <a:ext cx="1006877" cy="699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C8DABC70-CF49-EFAF-B232-0DA52CEF43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7" t="16416" r="27935" b="12472"/>
          <a:stretch/>
        </p:blipFill>
        <p:spPr>
          <a:xfrm>
            <a:off x="11330560" y="131418"/>
            <a:ext cx="627598" cy="69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4764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rima Kasi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white house with columns&#10;&#10;Description automatically generated with low confidence">
            <a:extLst>
              <a:ext uri="{FF2B5EF4-FFF2-40B4-BE49-F238E27FC236}">
                <a16:creationId xmlns:a16="http://schemas.microsoft.com/office/drawing/2014/main" id="{5E17147E-7163-479C-8398-79DAC186AF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" t="21243" r="12075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4A40F93-EF20-47C7-A561-9E9B5A7D96C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0065C9">
                  <a:alpha val="76000"/>
                </a:srgbClr>
              </a:gs>
              <a:gs pos="0">
                <a:srgbClr val="101455"/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C218FE-F0EB-4417-89D4-283AA5D72234}"/>
              </a:ext>
            </a:extLst>
          </p:cNvPr>
          <p:cNvSpPr txBox="1"/>
          <p:nvPr userDrawn="1"/>
        </p:nvSpPr>
        <p:spPr>
          <a:xfrm>
            <a:off x="2406767" y="2712322"/>
            <a:ext cx="73784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TERIMA</a:t>
            </a:r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KASIH</a:t>
            </a:r>
            <a:endParaRPr lang="id-ID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848069E-E4D3-4921-BD44-4328BF090F8E}"/>
              </a:ext>
            </a:extLst>
          </p:cNvPr>
          <p:cNvSpPr/>
          <p:nvPr userDrawn="1"/>
        </p:nvSpPr>
        <p:spPr>
          <a:xfrm>
            <a:off x="1150416" y="738635"/>
            <a:ext cx="9891168" cy="45719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4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4">
                  <a:lumMod val="60000"/>
                  <a:lumOff val="4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Diagram, engineering drawing&#10;&#10;Description automatically generated">
            <a:extLst>
              <a:ext uri="{FF2B5EF4-FFF2-40B4-BE49-F238E27FC236}">
                <a16:creationId xmlns:a16="http://schemas.microsoft.com/office/drawing/2014/main" id="{04A91F88-081A-4DDC-A57A-ACCDCACE83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23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525"/>
          <a:stretch/>
        </p:blipFill>
        <p:spPr>
          <a:xfrm flipV="1">
            <a:off x="0" y="0"/>
            <a:ext cx="4367330" cy="4439920"/>
          </a:xfrm>
          <a:prstGeom prst="rect">
            <a:avLst/>
          </a:prstGeom>
        </p:spPr>
      </p:pic>
      <p:pic>
        <p:nvPicPr>
          <p:cNvPr id="24" name="Picture 23" descr="Diagram, engineering drawing&#10;&#10;Description automatically generated">
            <a:extLst>
              <a:ext uri="{FF2B5EF4-FFF2-40B4-BE49-F238E27FC236}">
                <a16:creationId xmlns:a16="http://schemas.microsoft.com/office/drawing/2014/main" id="{F2087EE0-1B05-4791-9ECB-C1B3473E53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23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525"/>
          <a:stretch/>
        </p:blipFill>
        <p:spPr>
          <a:xfrm rot="5400000" flipH="1" flipV="1">
            <a:off x="7785909" y="2454374"/>
            <a:ext cx="4367331" cy="44399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E3B595-6620-4494-8D48-3EECFEC218F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081" y="6349704"/>
            <a:ext cx="240100" cy="240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1CDE07-CD76-4181-BC7C-E437244BA91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1" b="89844" l="977" r="98633">
                        <a14:foregroundMark x1="8203" y1="45508" x2="8203" y2="45508"/>
                        <a14:foregroundMark x1="6641" y1="49414" x2="6641" y2="49414"/>
                        <a14:foregroundMark x1="94727" y1="56641" x2="94727" y2="56641"/>
                        <a14:foregroundMark x1="98633" y1="56641" x2="98633" y2="56641"/>
                        <a14:foregroundMark x1="1758" y1="33594" x2="977" y2="33594"/>
                        <a14:backgroundMark x1="50195" y1="53320" x2="50195" y2="53320"/>
                      </a14:backgroundRemoval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729" y="6354467"/>
            <a:ext cx="240100" cy="240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803B2D-E72C-4E39-B460-56DC6A79207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112" y="6349704"/>
            <a:ext cx="240101" cy="2401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827CC5-B610-42EA-AE14-BFA7AE43582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067" y="6354467"/>
            <a:ext cx="262968" cy="2401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247C4C-67A6-46A8-B86F-2872EB28D98F}"/>
              </a:ext>
            </a:extLst>
          </p:cNvPr>
          <p:cNvSpPr txBox="1"/>
          <p:nvPr userDrawn="1"/>
        </p:nvSpPr>
        <p:spPr>
          <a:xfrm>
            <a:off x="2451721" y="6364962"/>
            <a:ext cx="125066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</a:t>
            </a:r>
            <a:r>
              <a:rPr lang="en-US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djpb</a:t>
            </a:r>
            <a:r>
              <a:rPr lang="en-US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.kemenkeu.go.id</a:t>
            </a:r>
            <a:endParaRPr lang="id-ID" sz="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139197-6B09-40FE-BA7D-255E25F7F630}"/>
              </a:ext>
            </a:extLst>
          </p:cNvPr>
          <p:cNvSpPr txBox="1"/>
          <p:nvPr userDrawn="1"/>
        </p:nvSpPr>
        <p:spPr>
          <a:xfrm>
            <a:off x="4087224" y="6369726"/>
            <a:ext cx="118494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sz="7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ditjen</a:t>
            </a:r>
            <a:r>
              <a:rPr lang="en-US" sz="7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perbendaharaan</a:t>
            </a:r>
            <a:endParaRPr lang="id-ID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F1C102-C3BA-4D4B-BF5B-11EF75716369}"/>
              </a:ext>
            </a:extLst>
          </p:cNvPr>
          <p:cNvSpPr txBox="1"/>
          <p:nvPr userDrawn="1"/>
        </p:nvSpPr>
        <p:spPr>
          <a:xfrm>
            <a:off x="5661702" y="6374488"/>
            <a:ext cx="95571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DJPb</a:t>
            </a:r>
            <a:r>
              <a:rPr lang="en-US" sz="7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.KemenkeuRI</a:t>
            </a:r>
            <a:endParaRPr lang="id-ID" sz="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5DFC4C-F361-409F-BDA8-BB4D4C326020}"/>
              </a:ext>
            </a:extLst>
          </p:cNvPr>
          <p:cNvSpPr txBox="1"/>
          <p:nvPr userDrawn="1"/>
        </p:nvSpPr>
        <p:spPr>
          <a:xfrm>
            <a:off x="7007016" y="6326857"/>
            <a:ext cx="17299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Direktorat</a:t>
            </a:r>
            <a:r>
              <a:rPr lang="en-US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Jenderal</a:t>
            </a:r>
            <a:r>
              <a:rPr lang="en-US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Perbendaharaan</a:t>
            </a:r>
            <a:endParaRPr lang="en-US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7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DJPb</a:t>
            </a:r>
            <a:r>
              <a:rPr lang="en-US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Kemenkeu</a:t>
            </a:r>
            <a:r>
              <a:rPr lang="en-US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RI</a:t>
            </a:r>
            <a:endParaRPr lang="id-ID" sz="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62FA54-A238-4355-9C72-75BAEEDCE3B6}"/>
              </a:ext>
            </a:extLst>
          </p:cNvPr>
          <p:cNvSpPr txBox="1"/>
          <p:nvPr userDrawn="1"/>
        </p:nvSpPr>
        <p:spPr>
          <a:xfrm>
            <a:off x="9144920" y="6364962"/>
            <a:ext cx="106150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sz="7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DJPb</a:t>
            </a:r>
            <a:r>
              <a:rPr lang="en-US" sz="7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Kemenkeu_RI</a:t>
            </a:r>
            <a:endParaRPr lang="id-ID" sz="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B980FFC5-E1F8-4CEC-86DB-B6251309E2B1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757" y="6347974"/>
            <a:ext cx="258485" cy="25848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6216B32E-9A1F-423E-9DD5-124B17F30F36}"/>
              </a:ext>
            </a:extLst>
          </p:cNvPr>
          <p:cNvGrpSpPr/>
          <p:nvPr userDrawn="1"/>
        </p:nvGrpSpPr>
        <p:grpSpPr>
          <a:xfrm>
            <a:off x="5299242" y="5070772"/>
            <a:ext cx="1776393" cy="608668"/>
            <a:chOff x="5133930" y="5294815"/>
            <a:chExt cx="2145795" cy="699761"/>
          </a:xfrm>
        </p:grpSpPr>
        <p:pic>
          <p:nvPicPr>
            <p:cNvPr id="22" name="Picture 21" descr="Logo&#10;&#10;Description automatically generated">
              <a:extLst>
                <a:ext uri="{FF2B5EF4-FFF2-40B4-BE49-F238E27FC236}">
                  <a16:creationId xmlns:a16="http://schemas.microsoft.com/office/drawing/2014/main" id="{6FEFC3E9-9969-4DFB-ACB4-60ECDAC91B9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77" t="16416" r="27935" b="12472"/>
            <a:stretch/>
          </p:blipFill>
          <p:spPr>
            <a:xfrm>
              <a:off x="5133930" y="5294815"/>
              <a:ext cx="627598" cy="699761"/>
            </a:xfrm>
            <a:prstGeom prst="rect">
              <a:avLst/>
            </a:prstGeom>
          </p:spPr>
        </p:pic>
        <p:pic>
          <p:nvPicPr>
            <p:cNvPr id="18" name="Picture 17" descr="A picture containing text, clock&#10;&#10;Description automatically generated">
              <a:extLst>
                <a:ext uri="{FF2B5EF4-FFF2-40B4-BE49-F238E27FC236}">
                  <a16:creationId xmlns:a16="http://schemas.microsoft.com/office/drawing/2014/main" id="{722A60BE-F954-4544-8FA1-C7734B7EDC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5103" y="5548231"/>
              <a:ext cx="1324622" cy="355492"/>
            </a:xfrm>
            <a:prstGeom prst="rect">
              <a:avLst/>
            </a:prstGeom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DC8576C-BB75-462A-ACBD-777849B2D02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888355" y="5300730"/>
              <a:ext cx="0" cy="672006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451628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si - Kemenkeu DJP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E7C2FD95-268C-4953-AF93-7597DD947E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74241" y="216781"/>
            <a:ext cx="9891168" cy="488394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2800" b="1">
                <a:solidFill>
                  <a:srgbClr val="094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Judul Materi 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A3141D4B-ADFF-4F8A-BD29-E3DC553A6F9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2" t="28845" r="19861" b="29167"/>
          <a:stretch/>
        </p:blipFill>
        <p:spPr bwMode="auto">
          <a:xfrm>
            <a:off x="113906" y="131418"/>
            <a:ext cx="1006877" cy="699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55601E9-AEEA-4085-B98A-C1ACF984C066}"/>
              </a:ext>
            </a:extLst>
          </p:cNvPr>
          <p:cNvSpPr/>
          <p:nvPr userDrawn="1"/>
        </p:nvSpPr>
        <p:spPr>
          <a:xfrm>
            <a:off x="1274241" y="738635"/>
            <a:ext cx="9891168" cy="45719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4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4">
                  <a:lumMod val="60000"/>
                  <a:lumOff val="4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9B9C231F-F852-4CBC-AC96-40344BEC4D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7" t="16416" r="27935" b="12472"/>
          <a:stretch/>
        </p:blipFill>
        <p:spPr>
          <a:xfrm>
            <a:off x="11330560" y="131418"/>
            <a:ext cx="627598" cy="699761"/>
          </a:xfrm>
          <a:prstGeom prst="rect">
            <a:avLst/>
          </a:prstGeom>
        </p:spPr>
      </p:pic>
      <p:sp>
        <p:nvSpPr>
          <p:cNvPr id="18" name="Slide Number Placeholder 7">
            <a:extLst>
              <a:ext uri="{FF2B5EF4-FFF2-40B4-BE49-F238E27FC236}">
                <a16:creationId xmlns:a16="http://schemas.microsoft.com/office/drawing/2014/main" id="{D6152ED9-EF60-4AC5-B468-863D79B28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5027" y="6522830"/>
            <a:ext cx="519509" cy="229000"/>
          </a:xfrm>
          <a:prstGeom prst="rect">
            <a:avLst/>
          </a:prstGeom>
        </p:spPr>
        <p:txBody>
          <a:bodyPr lIns="0" rIns="0" anchor="ctr"/>
          <a:lstStyle>
            <a:lvl1pPr algn="ctr">
              <a:defRPr sz="1400" i="0">
                <a:solidFill>
                  <a:srgbClr val="102D7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C67A9826-C85A-43BB-9A4D-2C608D6018A0}" type="slidenum">
              <a:rPr lang="en-US" b="1" smtClean="0"/>
              <a:pPr/>
              <a:t>‹#›</a:t>
            </a:fld>
            <a:endParaRPr lang="en-US" b="1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040FD0C-C4D5-4C5D-8D19-950FF2826D4E}"/>
              </a:ext>
            </a:extLst>
          </p:cNvPr>
          <p:cNvGrpSpPr/>
          <p:nvPr userDrawn="1"/>
        </p:nvGrpSpPr>
        <p:grpSpPr>
          <a:xfrm>
            <a:off x="263353" y="6610486"/>
            <a:ext cx="11377785" cy="51403"/>
            <a:chOff x="77148" y="5617762"/>
            <a:chExt cx="11377785" cy="5140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C0396D8-04DC-4C27-A6AE-D99C5E8EE132}"/>
                </a:ext>
              </a:extLst>
            </p:cNvPr>
            <p:cNvSpPr/>
            <p:nvPr/>
          </p:nvSpPr>
          <p:spPr>
            <a:xfrm>
              <a:off x="5981234" y="5617762"/>
              <a:ext cx="3961010" cy="51402"/>
            </a:xfrm>
            <a:prstGeom prst="rect">
              <a:avLst/>
            </a:prstGeom>
            <a:solidFill>
              <a:srgbClr val="235F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6E5BF66-ED9C-4973-86FF-49CFE4C43B46}"/>
                </a:ext>
              </a:extLst>
            </p:cNvPr>
            <p:cNvSpPr/>
            <p:nvPr/>
          </p:nvSpPr>
          <p:spPr>
            <a:xfrm>
              <a:off x="9942245" y="5617762"/>
              <a:ext cx="1512688" cy="51402"/>
            </a:xfrm>
            <a:prstGeom prst="rect">
              <a:avLst/>
            </a:prstGeom>
            <a:solidFill>
              <a:srgbClr val="F3BB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5BC0202-5DB6-47CB-BBF9-582D4358C5AA}"/>
                </a:ext>
              </a:extLst>
            </p:cNvPr>
            <p:cNvSpPr/>
            <p:nvPr/>
          </p:nvSpPr>
          <p:spPr>
            <a:xfrm>
              <a:off x="77148" y="5617763"/>
              <a:ext cx="5904086" cy="51402"/>
            </a:xfrm>
            <a:prstGeom prst="rect">
              <a:avLst/>
            </a:prstGeom>
            <a:solidFill>
              <a:srgbClr val="337D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589658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3948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AA430-80CA-8AA0-C442-00E7DC0AB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29238F-A3F3-C24D-4BD7-D8AEC3FBC9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2E71DC-B65D-DAD3-D3DF-518428B9A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8D511-6161-4863-B2C7-60B965AB58A4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A026E7-AAD2-851A-B75D-4A874E105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418647-3C3A-ABFA-2B37-EDC7E36D5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28C2A-DD9B-4340-802E-D2D53CF6C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97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ADC10-7BAE-224A-6EBE-4FC63E01C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F5790C-047F-9A3D-6FBB-2293BAED5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5853AB-48B5-BABC-A8CE-0A6B1BB18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8D511-6161-4863-B2C7-60B965AB58A4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123993-3A70-87C2-A229-F8266D6B1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866E95-7E27-33EB-CB0F-33D65612B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28C2A-DD9B-4340-802E-D2D53CF6C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835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58F01-F0BA-F286-4E01-B87D21F54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B19293-A553-F5CE-1B31-F03A8B3A25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75355F-DC78-DF8F-B9C1-76BF8DE0A6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80B188-D002-1077-607D-576880704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8D511-6161-4863-B2C7-60B965AB58A4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50C6B3-CB3F-DD45-1080-DB3814956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AD5071-0384-BBD5-CBF8-42CA90599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28C2A-DD9B-4340-802E-D2D53CF6C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805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F5C0C-8DCB-67DC-CC4E-7A4722FA1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A7CBA7-1F04-3E46-F378-D627BC299F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60A599-8631-0553-C470-E272203D92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E72E8C-AE75-4CB4-CB54-BAC76B5504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E740F5-CD45-EEDE-F6F3-6FB2739B82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C92988-F0F2-5EA3-6755-2C197981A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8D511-6161-4863-B2C7-60B965AB58A4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1897AD-63C5-9A29-2C7B-790B4B441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5BA398-B191-021D-CE7D-300F1B310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28C2A-DD9B-4340-802E-D2D53CF6C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49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50B3E-F0F2-FBF1-1B0C-856BD420C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E9A858-8230-8427-59BB-BE2AF1278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8D511-6161-4863-B2C7-60B965AB58A4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2FA042-FF6D-BA3E-E57B-A0DAC4D7B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844B62-DE1B-FC83-BD60-7D5B3AA9D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28C2A-DD9B-4340-802E-D2D53CF6C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661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703246-080F-72F9-E208-4B390D4CB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8D511-6161-4863-B2C7-60B965AB58A4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80F0A6-9D7D-C1A1-4B4D-D2B77F438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8A1C9D-C5B7-794F-AC68-E185FD921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28C2A-DD9B-4340-802E-D2D53CF6C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203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5288-A35F-5D40-E9EB-95D4F5FAA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B504FB-28AA-D74A-2010-9AF345CABC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B080F5-4878-DBA7-2B4E-12C3E24168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850CD1-85DA-C719-81D3-E5B4993A9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8D511-6161-4863-B2C7-60B965AB58A4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BA9ED2-9D0F-4E8F-7F01-163DE0BF3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99E56B-CECF-9E37-526F-D44ED7049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28C2A-DD9B-4340-802E-D2D53CF6C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308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92DD9-2A9E-B955-B833-62A2E9375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8DB54E-FFC1-B8BF-E957-B3F1EC4834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30E391-0093-26F1-8C31-3F692B9EFB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6A888B-1463-7A2F-7454-4204CD880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8D511-6161-4863-B2C7-60B965AB58A4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99C6A7-D58B-3203-E520-7B0EC9EA8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DEE56D-AC47-AED3-15E7-CDBF961E7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28C2A-DD9B-4340-802E-D2D53CF6C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843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02AAD3-AF43-608B-9F48-4687B3D4D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DF8DB2-4FF1-9898-0233-444AFFABB3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F3A25F-885B-15AA-C8F0-F6E427D7CA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8D511-6161-4863-B2C7-60B965AB58A4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5B0F7D-52DD-F7B3-C84C-3310CC6FAE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98EBF1-60EC-8DC4-A678-07F9D79213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28C2A-DD9B-4340-802E-D2D53CF6C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398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3" r:id="rId13"/>
    <p:sldLayoutId id="2147483664" r:id="rId14"/>
    <p:sldLayoutId id="2147483668" r:id="rId15"/>
    <p:sldLayoutId id="2147483670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sv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svg"/><Relationship Id="rId4" Type="http://schemas.openxmlformats.org/officeDocument/2006/relationships/image" Target="../media/image46.svg"/><Relationship Id="rId9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7" Type="http://schemas.openxmlformats.org/officeDocument/2006/relationships/image" Target="../media/image55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5.xml"/><Relationship Id="rId6" Type="http://schemas.microsoft.com/office/2017/06/relationships/model3d" Target="../media/model3d2.glb"/><Relationship Id="rId5" Type="http://schemas.openxmlformats.org/officeDocument/2006/relationships/image" Target="../media/image54.png"/><Relationship Id="rId4" Type="http://schemas.microsoft.com/office/2017/06/relationships/model3d" Target="../media/model3d1.glb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hyperlink" Target="https://docs.google.com/spreadsheets/d/1rwGtzysg8ds9zl85nyKt5VEHMt13JV-ntsMprVdMdfA/copy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6.png"/><Relationship Id="rId2" Type="http://schemas.microsoft.com/office/2017/06/relationships/model3d" Target="../media/model3d3.glb"/><Relationship Id="rId1" Type="http://schemas.openxmlformats.org/officeDocument/2006/relationships/slideLayout" Target="../slideLayouts/slideLayout15.xml"/><Relationship Id="rId6" Type="http://schemas.microsoft.com/office/2017/06/relationships/model3d" Target="../media/model3d5.glb"/><Relationship Id="rId5" Type="http://schemas.openxmlformats.org/officeDocument/2006/relationships/image" Target="../media/image65.png"/><Relationship Id="rId4" Type="http://schemas.microsoft.com/office/2017/06/relationships/model3d" Target="../media/model3d4.glb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31.png"/><Relationship Id="rId7" Type="http://schemas.openxmlformats.org/officeDocument/2006/relationships/image" Target="../media/image35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5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12AA2-0792-2AE9-511A-FD691BACE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808" y="2610132"/>
            <a:ext cx="5536768" cy="1325563"/>
          </a:xfrm>
        </p:spPr>
        <p:txBody>
          <a:bodyPr>
            <a:normAutofit fontScale="90000"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>
                <a:effectLst/>
                <a:latin typeface="Arial" panose="020B0604020202020204" pitchFamily="34" charset="0"/>
              </a:rPr>
              <a:t>Penguatan Tata Kelola Badan Layanan Umum</a:t>
            </a:r>
            <a:br>
              <a:rPr lang="fi-FI" dirty="0">
                <a:effectLst/>
                <a:latin typeface="Arial" panose="020B0604020202020204" pitchFamily="34" charset="0"/>
              </a:rPr>
            </a:br>
            <a:r>
              <a:rPr lang="fi-FI" dirty="0">
                <a:effectLst/>
                <a:latin typeface="Arial" panose="020B0604020202020204" pitchFamily="34" charset="0"/>
              </a:rPr>
              <a:t>Bidang Pendidikan</a:t>
            </a:r>
            <a:endParaRPr kumimoji="0" lang="en-US" sz="4000" b="1" u="none" strike="noStrike" kern="1200" cap="none" spc="-1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2ECBA1-5A7B-57F0-76FD-1A0E11F2ED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6248" y="6131410"/>
            <a:ext cx="3888381" cy="402316"/>
          </a:xfrm>
        </p:spPr>
        <p:txBody>
          <a:bodyPr/>
          <a:lstStyle/>
          <a:p>
            <a:r>
              <a:rPr lang="en-US" dirty="0"/>
              <a:t>Jakarta, 9-10 September 2022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DF0C784-CA35-9110-FD48-44DABBA0644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6248" y="5729094"/>
            <a:ext cx="3772266" cy="402316"/>
          </a:xfrm>
        </p:spPr>
        <p:txBody>
          <a:bodyPr/>
          <a:lstStyle/>
          <a:p>
            <a:r>
              <a:rPr lang="en-US" dirty="0" err="1"/>
              <a:t>Ditjen</a:t>
            </a:r>
            <a:r>
              <a:rPr lang="en-US" dirty="0"/>
              <a:t> </a:t>
            </a:r>
            <a:r>
              <a:rPr lang="en-US" dirty="0" err="1"/>
              <a:t>Perbendaharaan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9C2C52E-C73E-8B9B-0537-45D157AA5B67}"/>
              </a:ext>
            </a:extLst>
          </p:cNvPr>
          <p:cNvSpPr txBox="1">
            <a:spLocks/>
          </p:cNvSpPr>
          <p:nvPr/>
        </p:nvSpPr>
        <p:spPr>
          <a:xfrm>
            <a:off x="306247" y="6403430"/>
            <a:ext cx="3888381" cy="402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US" sz="1600" b="0" kern="120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/>
              <a:t>We Regulate Simpler for Better Services</a:t>
            </a:r>
          </a:p>
        </p:txBody>
      </p:sp>
    </p:spTree>
    <p:extLst>
      <p:ext uri="{BB962C8B-B14F-4D97-AF65-F5344CB8AC3E}">
        <p14:creationId xmlns:p14="http://schemas.microsoft.com/office/powerpoint/2010/main" val="8600119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81">
            <a:extLst>
              <a:ext uri="{FF2B5EF4-FFF2-40B4-BE49-F238E27FC236}">
                <a16:creationId xmlns:a16="http://schemas.microsoft.com/office/drawing/2014/main" id="{6EB66603-F84A-47D0-804C-497D5C6362A1}"/>
              </a:ext>
            </a:extLst>
          </p:cNvPr>
          <p:cNvSpPr/>
          <p:nvPr/>
        </p:nvSpPr>
        <p:spPr>
          <a:xfrm>
            <a:off x="8929699" y="1406541"/>
            <a:ext cx="2822012" cy="4992713"/>
          </a:xfrm>
          <a:prstGeom prst="rect">
            <a:avLst/>
          </a:prstGeom>
          <a:noFill/>
          <a:ln w="3175">
            <a:solidFill>
              <a:schemeClr val="tx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1199" dirty="0">
              <a:solidFill>
                <a:schemeClr val="tx1"/>
              </a:solidFill>
              <a:latin typeface="Open Sans"/>
            </a:endParaRPr>
          </a:p>
        </p:txBody>
      </p:sp>
      <p:sp>
        <p:nvSpPr>
          <p:cNvPr id="108" name="Arrow: Pentagon 107">
            <a:extLst>
              <a:ext uri="{FF2B5EF4-FFF2-40B4-BE49-F238E27FC236}">
                <a16:creationId xmlns:a16="http://schemas.microsoft.com/office/drawing/2014/main" id="{9C302C2F-523D-4613-90C4-88574C975AA9}"/>
              </a:ext>
            </a:extLst>
          </p:cNvPr>
          <p:cNvSpPr/>
          <p:nvPr/>
        </p:nvSpPr>
        <p:spPr>
          <a:xfrm>
            <a:off x="8878245" y="1383238"/>
            <a:ext cx="3167068" cy="509956"/>
          </a:xfrm>
          <a:prstGeom prst="homePlate">
            <a:avLst/>
          </a:prstGeom>
          <a:solidFill>
            <a:schemeClr val="bg1">
              <a:lumMod val="75000"/>
            </a:schemeClr>
          </a:solidFill>
          <a:ln w="3175">
            <a:solidFill>
              <a:schemeClr val="tx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45696" rIns="91392" bIns="456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199" i="1" dirty="0">
                <a:solidFill>
                  <a:schemeClr val="tx2"/>
                </a:solidFill>
                <a:latin typeface="Open Sans"/>
              </a:rPr>
              <a:t>Value Delivery </a:t>
            </a:r>
            <a:r>
              <a:rPr lang="en-US" sz="1199" dirty="0" err="1">
                <a:solidFill>
                  <a:schemeClr val="tx2"/>
                </a:solidFill>
                <a:latin typeface="Open Sans"/>
              </a:rPr>
              <a:t>Transformasi</a:t>
            </a:r>
            <a:r>
              <a:rPr lang="en-US" sz="1199" dirty="0">
                <a:solidFill>
                  <a:schemeClr val="tx2"/>
                </a:solidFill>
                <a:latin typeface="Open Sans"/>
              </a:rPr>
              <a:t> </a:t>
            </a:r>
            <a:r>
              <a:rPr lang="en-US" sz="1199" dirty="0" err="1">
                <a:solidFill>
                  <a:schemeClr val="tx2"/>
                </a:solidFill>
                <a:latin typeface="Open Sans"/>
              </a:rPr>
              <a:t>Penilaian</a:t>
            </a:r>
            <a:r>
              <a:rPr lang="en-US" sz="1199" dirty="0">
                <a:solidFill>
                  <a:schemeClr val="tx2"/>
                </a:solidFill>
                <a:latin typeface="Open Sans"/>
              </a:rPr>
              <a:t> </a:t>
            </a:r>
            <a:r>
              <a:rPr lang="en-US" sz="1199" dirty="0" err="1">
                <a:solidFill>
                  <a:schemeClr val="tx2"/>
                </a:solidFill>
                <a:latin typeface="Open Sans"/>
              </a:rPr>
              <a:t>Kinerja</a:t>
            </a:r>
            <a:r>
              <a:rPr lang="en-US" sz="1199" dirty="0">
                <a:solidFill>
                  <a:schemeClr val="tx2"/>
                </a:solidFill>
                <a:latin typeface="Open Sans"/>
              </a:rPr>
              <a:t> BLU </a:t>
            </a:r>
            <a:r>
              <a:rPr lang="en-US" sz="1199" dirty="0" err="1">
                <a:solidFill>
                  <a:schemeClr val="tx2"/>
                </a:solidFill>
                <a:latin typeface="Open Sans"/>
              </a:rPr>
              <a:t>berbasis</a:t>
            </a:r>
            <a:r>
              <a:rPr lang="en-US" sz="1199" dirty="0">
                <a:solidFill>
                  <a:schemeClr val="tx2"/>
                </a:solidFill>
                <a:latin typeface="Open Sans"/>
              </a:rPr>
              <a:t> </a:t>
            </a:r>
            <a:r>
              <a:rPr lang="en-US" sz="1199" dirty="0" err="1">
                <a:solidFill>
                  <a:schemeClr val="tx2"/>
                </a:solidFill>
                <a:latin typeface="Open Sans"/>
              </a:rPr>
              <a:t>Maturitas</a:t>
            </a:r>
            <a:endParaRPr lang="en-US" sz="1199" dirty="0">
              <a:solidFill>
                <a:schemeClr val="tx2"/>
              </a:solidFill>
              <a:latin typeface="Open Sans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CFFD2E80-3723-46F5-B292-913C8951AC4B}"/>
              </a:ext>
            </a:extLst>
          </p:cNvPr>
          <p:cNvSpPr txBox="1"/>
          <p:nvPr/>
        </p:nvSpPr>
        <p:spPr>
          <a:xfrm>
            <a:off x="308171" y="1023242"/>
            <a:ext cx="11171932" cy="180725"/>
          </a:xfrm>
          <a:prstGeom prst="rect">
            <a:avLst/>
          </a:prstGeom>
          <a:noFill/>
        </p:spPr>
        <p:txBody>
          <a:bodyPr wrap="square" lIns="0" tIns="36557" rIns="0" bIns="0" rtlCol="0">
            <a:spAutoFit/>
          </a:bodyPr>
          <a:lstStyle/>
          <a:p>
            <a:pPr>
              <a:lnSpc>
                <a:spcPct val="85000"/>
              </a:lnSpc>
              <a:spcAft>
                <a:spcPts val="600"/>
              </a:spcAft>
              <a:buClr>
                <a:schemeClr val="accent2"/>
              </a:buClr>
              <a:buSzPct val="70000"/>
            </a:pPr>
            <a:r>
              <a:rPr lang="en-US" sz="1099" dirty="0">
                <a:solidFill>
                  <a:srgbClr val="2E2E38"/>
                </a:solidFill>
                <a:latin typeface="Open Sans"/>
              </a:rPr>
              <a:t>BLU </a:t>
            </a:r>
            <a:r>
              <a:rPr lang="en-US" sz="1099" i="1" dirty="0">
                <a:solidFill>
                  <a:srgbClr val="2E2E38"/>
                </a:solidFill>
                <a:latin typeface="Open Sans"/>
              </a:rPr>
              <a:t>Maturity Rating </a:t>
            </a:r>
            <a:r>
              <a:rPr lang="en-US" sz="1099" dirty="0" err="1">
                <a:solidFill>
                  <a:srgbClr val="2E2E38"/>
                </a:solidFill>
                <a:latin typeface="Open Sans"/>
              </a:rPr>
              <a:t>merupakan</a:t>
            </a:r>
            <a:r>
              <a:rPr lang="en-US" sz="1099" dirty="0">
                <a:solidFill>
                  <a:srgbClr val="2E2E38"/>
                </a:solidFill>
                <a:latin typeface="Open Sans"/>
              </a:rPr>
              <a:t> salah </a:t>
            </a:r>
            <a:r>
              <a:rPr lang="en-US" sz="1099" dirty="0" err="1">
                <a:solidFill>
                  <a:srgbClr val="2E2E38"/>
                </a:solidFill>
                <a:latin typeface="Open Sans"/>
              </a:rPr>
              <a:t>satu</a:t>
            </a:r>
            <a:r>
              <a:rPr lang="en-US" sz="1099" dirty="0">
                <a:solidFill>
                  <a:srgbClr val="2E2E38"/>
                </a:solidFill>
                <a:latin typeface="Open Sans"/>
              </a:rPr>
              <a:t> </a:t>
            </a:r>
            <a:r>
              <a:rPr lang="en-US" sz="1099" i="1" dirty="0">
                <a:solidFill>
                  <a:srgbClr val="2E2E38"/>
                </a:solidFill>
                <a:latin typeface="Open Sans"/>
              </a:rPr>
              <a:t>milestones</a:t>
            </a:r>
            <a:r>
              <a:rPr lang="en-US" sz="1099" dirty="0">
                <a:solidFill>
                  <a:srgbClr val="2E2E38"/>
                </a:solidFill>
                <a:latin typeface="Open Sans"/>
              </a:rPr>
              <a:t> pada </a:t>
            </a:r>
            <a:r>
              <a:rPr lang="en-US" sz="1099" dirty="0" err="1">
                <a:solidFill>
                  <a:srgbClr val="2E2E38"/>
                </a:solidFill>
                <a:latin typeface="Open Sans"/>
              </a:rPr>
              <a:t>rencana</a:t>
            </a:r>
            <a:r>
              <a:rPr lang="en-US" sz="1099" dirty="0">
                <a:solidFill>
                  <a:srgbClr val="2E2E38"/>
                </a:solidFill>
                <a:latin typeface="Open Sans"/>
              </a:rPr>
              <a:t> </a:t>
            </a:r>
            <a:r>
              <a:rPr lang="en-US" sz="1099" dirty="0" err="1">
                <a:solidFill>
                  <a:srgbClr val="2E2E38"/>
                </a:solidFill>
                <a:latin typeface="Open Sans"/>
              </a:rPr>
              <a:t>transformasi</a:t>
            </a:r>
            <a:r>
              <a:rPr lang="en-US" sz="1099" dirty="0">
                <a:solidFill>
                  <a:srgbClr val="2E2E38"/>
                </a:solidFill>
                <a:latin typeface="Open Sans"/>
              </a:rPr>
              <a:t> BLU, </a:t>
            </a:r>
            <a:r>
              <a:rPr lang="en-US" sz="1099" dirty="0" err="1">
                <a:solidFill>
                  <a:srgbClr val="2E2E38"/>
                </a:solidFill>
                <a:latin typeface="Open Sans"/>
              </a:rPr>
              <a:t>dengan</a:t>
            </a:r>
            <a:r>
              <a:rPr lang="en-US" sz="1099" dirty="0">
                <a:solidFill>
                  <a:srgbClr val="2E2E38"/>
                </a:solidFill>
                <a:latin typeface="Open Sans"/>
              </a:rPr>
              <a:t> </a:t>
            </a:r>
            <a:r>
              <a:rPr lang="en-US" sz="1099" dirty="0" err="1">
                <a:solidFill>
                  <a:srgbClr val="2E2E38"/>
                </a:solidFill>
                <a:latin typeface="Open Sans"/>
              </a:rPr>
              <a:t>tahapan</a:t>
            </a:r>
            <a:r>
              <a:rPr lang="en-US" sz="1099" dirty="0">
                <a:solidFill>
                  <a:srgbClr val="2E2E38"/>
                </a:solidFill>
                <a:latin typeface="Open Sans"/>
              </a:rPr>
              <a:t> </a:t>
            </a:r>
            <a:r>
              <a:rPr lang="en-US" sz="1099" dirty="0" err="1">
                <a:solidFill>
                  <a:srgbClr val="2E2E38"/>
                </a:solidFill>
                <a:latin typeface="Open Sans"/>
              </a:rPr>
              <a:t>pengembangan</a:t>
            </a:r>
            <a:r>
              <a:rPr lang="en-US" sz="1099" dirty="0">
                <a:solidFill>
                  <a:srgbClr val="2E2E38"/>
                </a:solidFill>
                <a:latin typeface="Open Sans"/>
              </a:rPr>
              <a:t> </a:t>
            </a:r>
            <a:r>
              <a:rPr lang="en-US" sz="1099" dirty="0" err="1">
                <a:solidFill>
                  <a:srgbClr val="2E2E38"/>
                </a:solidFill>
                <a:latin typeface="Open Sans"/>
              </a:rPr>
              <a:t>sebagai</a:t>
            </a:r>
            <a:r>
              <a:rPr lang="en-US" sz="1099" dirty="0">
                <a:solidFill>
                  <a:srgbClr val="2E2E38"/>
                </a:solidFill>
                <a:latin typeface="Open Sans"/>
              </a:rPr>
              <a:t> </a:t>
            </a:r>
            <a:r>
              <a:rPr lang="en-US" sz="1099" dirty="0" err="1">
                <a:solidFill>
                  <a:srgbClr val="2E2E38"/>
                </a:solidFill>
                <a:latin typeface="Open Sans"/>
              </a:rPr>
              <a:t>berikut</a:t>
            </a:r>
            <a:r>
              <a:rPr lang="en-US" sz="1099" dirty="0">
                <a:solidFill>
                  <a:srgbClr val="2E2E38"/>
                </a:solidFill>
                <a:latin typeface="Open Sans"/>
              </a:rPr>
              <a:t>:</a:t>
            </a:r>
            <a:endParaRPr lang="en-US" sz="1099" i="1" dirty="0">
              <a:solidFill>
                <a:srgbClr val="2E2E38"/>
              </a:solidFill>
              <a:latin typeface="Open Sans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FF488B14-E080-41F8-9167-5468CFA8527B}"/>
              </a:ext>
            </a:extLst>
          </p:cNvPr>
          <p:cNvSpPr/>
          <p:nvPr/>
        </p:nvSpPr>
        <p:spPr>
          <a:xfrm>
            <a:off x="233821" y="1429661"/>
            <a:ext cx="2822012" cy="4969593"/>
          </a:xfrm>
          <a:prstGeom prst="rect">
            <a:avLst/>
          </a:prstGeom>
          <a:noFill/>
          <a:ln w="3175">
            <a:solidFill>
              <a:schemeClr val="tx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1199" dirty="0">
              <a:solidFill>
                <a:schemeClr val="tx1"/>
              </a:solidFill>
              <a:latin typeface="Open Sans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A67EC325-73DB-407F-80B0-99D691C1551F}"/>
              </a:ext>
            </a:extLst>
          </p:cNvPr>
          <p:cNvSpPr/>
          <p:nvPr/>
        </p:nvSpPr>
        <p:spPr>
          <a:xfrm>
            <a:off x="3189114" y="1418632"/>
            <a:ext cx="5607305" cy="4992713"/>
          </a:xfrm>
          <a:prstGeom prst="rect">
            <a:avLst/>
          </a:prstGeom>
          <a:noFill/>
          <a:ln w="3175">
            <a:solidFill>
              <a:schemeClr val="tx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1199" dirty="0">
              <a:solidFill>
                <a:schemeClr val="tx1"/>
              </a:solidFill>
              <a:latin typeface="Open Sans"/>
            </a:endParaRPr>
          </a:p>
        </p:txBody>
      </p:sp>
      <p:pic>
        <p:nvPicPr>
          <p:cNvPr id="85" name="Graphic 84" descr="Rocket">
            <a:extLst>
              <a:ext uri="{FF2B5EF4-FFF2-40B4-BE49-F238E27FC236}">
                <a16:creationId xmlns:a16="http://schemas.microsoft.com/office/drawing/2014/main" id="{8A2B5C04-331A-4259-AFF7-B66F7AB9C4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30435" y="2129472"/>
            <a:ext cx="610000" cy="610000"/>
          </a:xfrm>
          <a:prstGeom prst="rect">
            <a:avLst/>
          </a:prstGeom>
        </p:spPr>
      </p:pic>
      <p:pic>
        <p:nvPicPr>
          <p:cNvPr id="86" name="Graphic 85" descr="Puzzle">
            <a:extLst>
              <a:ext uri="{FF2B5EF4-FFF2-40B4-BE49-F238E27FC236}">
                <a16:creationId xmlns:a16="http://schemas.microsoft.com/office/drawing/2014/main" id="{A2A3B2D2-69DC-4BF9-B4BE-F601AD13D9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02904" y="3181492"/>
            <a:ext cx="566988" cy="566988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54B49820-60FD-4E1A-A888-C766D57CDEA1}"/>
              </a:ext>
            </a:extLst>
          </p:cNvPr>
          <p:cNvSpPr txBox="1"/>
          <p:nvPr/>
        </p:nvSpPr>
        <p:spPr>
          <a:xfrm>
            <a:off x="9424231" y="2115271"/>
            <a:ext cx="2327480" cy="599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0368">
              <a:defRPr/>
            </a:pPr>
            <a:r>
              <a:rPr lang="en-US" sz="1099" kern="0" dirty="0" err="1">
                <a:solidFill>
                  <a:prstClr val="black"/>
                </a:solidFill>
                <a:latin typeface="Open Sans"/>
              </a:rPr>
              <a:t>Mendorong</a:t>
            </a:r>
            <a:r>
              <a:rPr lang="en-US" sz="1099" kern="0" dirty="0">
                <a:solidFill>
                  <a:prstClr val="black"/>
                </a:solidFill>
                <a:latin typeface="Open Sans"/>
              </a:rPr>
              <a:t> </a:t>
            </a:r>
            <a:r>
              <a:rPr lang="en-US" sz="1099" kern="0" dirty="0" err="1">
                <a:solidFill>
                  <a:prstClr val="black"/>
                </a:solidFill>
                <a:latin typeface="Open Sans"/>
              </a:rPr>
              <a:t>kinerja</a:t>
            </a:r>
            <a:r>
              <a:rPr lang="en-US" sz="1099" kern="0" dirty="0">
                <a:solidFill>
                  <a:prstClr val="black"/>
                </a:solidFill>
                <a:latin typeface="Open Sans"/>
              </a:rPr>
              <a:t> BLU </a:t>
            </a:r>
            <a:r>
              <a:rPr lang="en-US" sz="1099" kern="0" dirty="0" err="1">
                <a:solidFill>
                  <a:prstClr val="black"/>
                </a:solidFill>
                <a:latin typeface="Open Sans"/>
              </a:rPr>
              <a:t>untuk</a:t>
            </a:r>
            <a:r>
              <a:rPr lang="en-US" sz="1099" kern="0" dirty="0">
                <a:solidFill>
                  <a:prstClr val="black"/>
                </a:solidFill>
                <a:latin typeface="Open Sans"/>
              </a:rPr>
              <a:t> </a:t>
            </a:r>
            <a:r>
              <a:rPr lang="en-US" sz="1099" kern="0" dirty="0" err="1">
                <a:solidFill>
                  <a:prstClr val="black"/>
                </a:solidFill>
                <a:latin typeface="Open Sans"/>
              </a:rPr>
              <a:t>meningkatkan</a:t>
            </a:r>
            <a:r>
              <a:rPr lang="en-US" sz="1099" kern="0" dirty="0">
                <a:solidFill>
                  <a:prstClr val="black"/>
                </a:solidFill>
                <a:latin typeface="Open Sans"/>
              </a:rPr>
              <a:t> </a:t>
            </a:r>
            <a:r>
              <a:rPr lang="en-US" sz="1099" kern="0" dirty="0" err="1">
                <a:solidFill>
                  <a:prstClr val="black"/>
                </a:solidFill>
                <a:latin typeface="Open Sans"/>
              </a:rPr>
              <a:t>kualitas</a:t>
            </a:r>
            <a:r>
              <a:rPr lang="en-US" sz="1099" kern="0" dirty="0">
                <a:solidFill>
                  <a:prstClr val="black"/>
                </a:solidFill>
                <a:latin typeface="Open Sans"/>
              </a:rPr>
              <a:t> </a:t>
            </a:r>
            <a:r>
              <a:rPr lang="en-US" sz="1099" kern="0" dirty="0" err="1">
                <a:solidFill>
                  <a:prstClr val="black"/>
                </a:solidFill>
                <a:latin typeface="Open Sans"/>
              </a:rPr>
              <a:t>layanan</a:t>
            </a:r>
            <a:endParaRPr lang="en-US" sz="1099" kern="0" dirty="0">
              <a:solidFill>
                <a:prstClr val="black"/>
              </a:solidFill>
              <a:latin typeface="Open Sans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9005B298-EFD7-4ACD-8424-A541528435BD}"/>
              </a:ext>
            </a:extLst>
          </p:cNvPr>
          <p:cNvSpPr txBox="1"/>
          <p:nvPr/>
        </p:nvSpPr>
        <p:spPr>
          <a:xfrm>
            <a:off x="9360547" y="3151041"/>
            <a:ext cx="2327479" cy="769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0368">
              <a:defRPr/>
            </a:pPr>
            <a:r>
              <a:rPr lang="en-US" sz="1099" kern="0" dirty="0" err="1">
                <a:solidFill>
                  <a:prstClr val="black"/>
                </a:solidFill>
                <a:latin typeface="Open Sans"/>
              </a:rPr>
              <a:t>Menciptakan</a:t>
            </a:r>
            <a:r>
              <a:rPr lang="en-US" sz="1099" kern="0" dirty="0">
                <a:solidFill>
                  <a:prstClr val="black"/>
                </a:solidFill>
                <a:latin typeface="Open Sans"/>
              </a:rPr>
              <a:t> </a:t>
            </a:r>
            <a:r>
              <a:rPr lang="en-US" sz="1099" kern="0" dirty="0" err="1">
                <a:solidFill>
                  <a:prstClr val="black"/>
                </a:solidFill>
                <a:latin typeface="Open Sans"/>
              </a:rPr>
              <a:t>standar</a:t>
            </a:r>
            <a:r>
              <a:rPr lang="en-US" sz="1099" kern="0" dirty="0">
                <a:solidFill>
                  <a:prstClr val="black"/>
                </a:solidFill>
                <a:latin typeface="Open Sans"/>
              </a:rPr>
              <a:t> </a:t>
            </a:r>
            <a:r>
              <a:rPr lang="en-US" sz="1099" kern="0" dirty="0" err="1">
                <a:solidFill>
                  <a:prstClr val="black"/>
                </a:solidFill>
                <a:latin typeface="Open Sans"/>
              </a:rPr>
              <a:t>penilaian</a:t>
            </a:r>
            <a:r>
              <a:rPr lang="en-US" sz="1099" kern="0" dirty="0">
                <a:solidFill>
                  <a:prstClr val="black"/>
                </a:solidFill>
                <a:latin typeface="Open Sans"/>
              </a:rPr>
              <a:t> </a:t>
            </a:r>
            <a:r>
              <a:rPr lang="en-US" sz="1099" kern="0" dirty="0" err="1">
                <a:solidFill>
                  <a:prstClr val="black"/>
                </a:solidFill>
                <a:latin typeface="Open Sans"/>
              </a:rPr>
              <a:t>maturitas</a:t>
            </a:r>
            <a:r>
              <a:rPr lang="en-US" sz="1099" kern="0" dirty="0">
                <a:solidFill>
                  <a:prstClr val="black"/>
                </a:solidFill>
                <a:latin typeface="Open Sans"/>
              </a:rPr>
              <a:t> yang </a:t>
            </a:r>
            <a:r>
              <a:rPr lang="en-US" sz="1099" kern="0" dirty="0" err="1">
                <a:solidFill>
                  <a:prstClr val="black"/>
                </a:solidFill>
                <a:latin typeface="Open Sans"/>
              </a:rPr>
              <a:t>bersifat</a:t>
            </a:r>
            <a:r>
              <a:rPr lang="en-US" sz="1099" kern="0" dirty="0">
                <a:solidFill>
                  <a:prstClr val="black"/>
                </a:solidFill>
                <a:latin typeface="Open Sans"/>
              </a:rPr>
              <a:t> </a:t>
            </a:r>
            <a:r>
              <a:rPr lang="en-US" sz="1099" kern="0" dirty="0" err="1">
                <a:solidFill>
                  <a:prstClr val="black"/>
                </a:solidFill>
                <a:latin typeface="Open Sans"/>
              </a:rPr>
              <a:t>komprehensif</a:t>
            </a:r>
            <a:r>
              <a:rPr lang="en-US" sz="1099" kern="0" dirty="0">
                <a:solidFill>
                  <a:prstClr val="black"/>
                </a:solidFill>
                <a:latin typeface="Open Sans"/>
              </a:rPr>
              <a:t> dan </a:t>
            </a:r>
            <a:r>
              <a:rPr lang="en-US" sz="1099" i="1" kern="0" dirty="0">
                <a:solidFill>
                  <a:prstClr val="black"/>
                </a:solidFill>
                <a:latin typeface="Open Sans"/>
              </a:rPr>
              <a:t>end-to-end</a:t>
            </a:r>
            <a:endParaRPr lang="en-US" sz="1099" kern="0" dirty="0">
              <a:solidFill>
                <a:prstClr val="black"/>
              </a:solidFill>
              <a:latin typeface="Open Sans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7351597F-3531-4C55-B754-9B0B4C3C8E37}"/>
              </a:ext>
            </a:extLst>
          </p:cNvPr>
          <p:cNvSpPr txBox="1"/>
          <p:nvPr/>
        </p:nvSpPr>
        <p:spPr>
          <a:xfrm>
            <a:off x="9360547" y="4284613"/>
            <a:ext cx="2416804" cy="769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0368">
              <a:defRPr/>
            </a:pPr>
            <a:r>
              <a:rPr lang="en-US" sz="1099" kern="0" dirty="0" err="1">
                <a:solidFill>
                  <a:prstClr val="black"/>
                </a:solidFill>
                <a:latin typeface="Open Sans"/>
              </a:rPr>
              <a:t>Mempermudah</a:t>
            </a:r>
            <a:r>
              <a:rPr lang="en-US" sz="1099" kern="0" dirty="0">
                <a:solidFill>
                  <a:prstClr val="black"/>
                </a:solidFill>
                <a:latin typeface="Open Sans"/>
              </a:rPr>
              <a:t> PPK BLU </a:t>
            </a:r>
            <a:r>
              <a:rPr lang="en-US" sz="1099" kern="0" dirty="0" err="1">
                <a:solidFill>
                  <a:prstClr val="black"/>
                </a:solidFill>
                <a:latin typeface="Open Sans"/>
              </a:rPr>
              <a:t>dalam</a:t>
            </a:r>
            <a:r>
              <a:rPr lang="en-US" sz="1099" kern="0" dirty="0">
                <a:solidFill>
                  <a:prstClr val="black"/>
                </a:solidFill>
                <a:latin typeface="Open Sans"/>
              </a:rPr>
              <a:t> </a:t>
            </a:r>
            <a:r>
              <a:rPr lang="en-US" sz="1099" kern="0" dirty="0" err="1">
                <a:solidFill>
                  <a:prstClr val="black"/>
                </a:solidFill>
                <a:latin typeface="Open Sans"/>
              </a:rPr>
              <a:t>mengidentifikasi</a:t>
            </a:r>
            <a:r>
              <a:rPr lang="en-US" sz="1099" kern="0" dirty="0">
                <a:solidFill>
                  <a:prstClr val="black"/>
                </a:solidFill>
                <a:latin typeface="Open Sans"/>
              </a:rPr>
              <a:t> </a:t>
            </a:r>
            <a:r>
              <a:rPr lang="en-US" sz="1099" i="1" kern="0" dirty="0">
                <a:solidFill>
                  <a:prstClr val="black"/>
                </a:solidFill>
                <a:latin typeface="Open Sans"/>
              </a:rPr>
              <a:t>improvement area </a:t>
            </a:r>
            <a:r>
              <a:rPr lang="en-US" sz="1099" kern="0" dirty="0">
                <a:solidFill>
                  <a:prstClr val="black"/>
                </a:solidFill>
                <a:latin typeface="Open Sans"/>
              </a:rPr>
              <a:t>BLU </a:t>
            </a:r>
            <a:r>
              <a:rPr lang="en-US" sz="1099" kern="0" dirty="0" err="1">
                <a:solidFill>
                  <a:prstClr val="black"/>
                </a:solidFill>
                <a:latin typeface="Open Sans"/>
              </a:rPr>
              <a:t>secara</a:t>
            </a:r>
            <a:r>
              <a:rPr lang="en-US" sz="1099" kern="0" dirty="0">
                <a:solidFill>
                  <a:prstClr val="black"/>
                </a:solidFill>
                <a:latin typeface="Open Sans"/>
              </a:rPr>
              <a:t> </a:t>
            </a:r>
            <a:r>
              <a:rPr lang="en-US" sz="1099" kern="0" dirty="0" err="1">
                <a:solidFill>
                  <a:prstClr val="black"/>
                </a:solidFill>
                <a:latin typeface="Open Sans"/>
              </a:rPr>
              <a:t>spesifik</a:t>
            </a:r>
            <a:endParaRPr lang="en-US" sz="1099" kern="0" dirty="0">
              <a:solidFill>
                <a:prstClr val="black"/>
              </a:solidFill>
              <a:latin typeface="Open Sans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2A148300-A0F0-49E6-8D0B-354174DC5F83}"/>
              </a:ext>
            </a:extLst>
          </p:cNvPr>
          <p:cNvSpPr/>
          <p:nvPr/>
        </p:nvSpPr>
        <p:spPr>
          <a:xfrm>
            <a:off x="9218750" y="5423384"/>
            <a:ext cx="2574134" cy="769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6971" defTabSz="801287" eaLnBrk="0" hangingPunct="0">
              <a:buClr>
                <a:srgbClr val="969696"/>
              </a:buClr>
              <a:defRPr/>
            </a:pPr>
            <a:r>
              <a:rPr lang="en-US" sz="1099" kern="0" dirty="0" err="1">
                <a:latin typeface="Open Sans"/>
                <a:ea typeface="Meiryo UI"/>
                <a:cs typeface="Arial" charset="0"/>
              </a:rPr>
              <a:t>Menciptakan</a:t>
            </a:r>
            <a:r>
              <a:rPr lang="en-US" sz="1099" kern="0" dirty="0">
                <a:latin typeface="Open Sans"/>
                <a:ea typeface="Meiryo UI"/>
                <a:cs typeface="Arial" charset="0"/>
              </a:rPr>
              <a:t> </a:t>
            </a:r>
            <a:r>
              <a:rPr lang="en-US" sz="1099" kern="0" dirty="0" err="1">
                <a:latin typeface="Open Sans"/>
                <a:ea typeface="Meiryo UI"/>
                <a:cs typeface="Arial" charset="0"/>
              </a:rPr>
              <a:t>metode</a:t>
            </a:r>
            <a:r>
              <a:rPr lang="en-US" sz="1099" kern="0" dirty="0">
                <a:latin typeface="Open Sans"/>
                <a:ea typeface="Meiryo UI"/>
                <a:cs typeface="Arial" charset="0"/>
              </a:rPr>
              <a:t> yang </a:t>
            </a:r>
            <a:r>
              <a:rPr lang="en-US" sz="1099" kern="0" dirty="0" err="1">
                <a:latin typeface="Open Sans"/>
                <a:ea typeface="Meiryo UI"/>
                <a:cs typeface="Arial" charset="0"/>
              </a:rPr>
              <a:t>bersifat</a:t>
            </a:r>
            <a:r>
              <a:rPr lang="en-US" sz="1099" kern="0" dirty="0">
                <a:latin typeface="Open Sans"/>
                <a:ea typeface="Meiryo UI"/>
                <a:cs typeface="Arial" charset="0"/>
              </a:rPr>
              <a:t> universal </a:t>
            </a:r>
            <a:r>
              <a:rPr lang="en-US" sz="1099" kern="0" dirty="0" err="1">
                <a:latin typeface="Open Sans"/>
                <a:ea typeface="Meiryo UI"/>
                <a:cs typeface="Arial" charset="0"/>
              </a:rPr>
              <a:t>namun</a:t>
            </a:r>
            <a:r>
              <a:rPr lang="en-US" sz="1099" kern="0" dirty="0">
                <a:latin typeface="Open Sans"/>
                <a:ea typeface="Meiryo UI"/>
                <a:cs typeface="Arial" charset="0"/>
              </a:rPr>
              <a:t> </a:t>
            </a:r>
            <a:r>
              <a:rPr lang="en-US" sz="1099" kern="0" dirty="0" err="1">
                <a:latin typeface="Open Sans"/>
                <a:ea typeface="Meiryo UI"/>
                <a:cs typeface="Arial" charset="0"/>
              </a:rPr>
              <a:t>tetap</a:t>
            </a:r>
            <a:r>
              <a:rPr lang="en-US" sz="1099" kern="0" dirty="0">
                <a:latin typeface="Open Sans"/>
                <a:ea typeface="Meiryo UI"/>
                <a:cs typeface="Arial" charset="0"/>
              </a:rPr>
              <a:t> </a:t>
            </a:r>
            <a:r>
              <a:rPr lang="en-US" sz="1099" kern="0" dirty="0" err="1">
                <a:latin typeface="Open Sans"/>
                <a:ea typeface="Meiryo UI"/>
                <a:cs typeface="Arial" charset="0"/>
              </a:rPr>
              <a:t>mempertimbangkan</a:t>
            </a:r>
            <a:r>
              <a:rPr lang="en-US" sz="1099" kern="0" dirty="0">
                <a:latin typeface="Open Sans"/>
                <a:ea typeface="Meiryo UI"/>
                <a:cs typeface="Arial" charset="0"/>
              </a:rPr>
              <a:t> </a:t>
            </a:r>
            <a:r>
              <a:rPr lang="en-US" sz="1099" i="1" kern="0" dirty="0">
                <a:latin typeface="Open Sans"/>
                <a:ea typeface="Meiryo UI"/>
                <a:cs typeface="Arial" charset="0"/>
              </a:rPr>
              <a:t>nature of business </a:t>
            </a:r>
            <a:r>
              <a:rPr lang="en-US" sz="1099" kern="0" dirty="0">
                <a:latin typeface="Open Sans"/>
                <a:ea typeface="Meiryo UI"/>
                <a:cs typeface="Arial" charset="0"/>
              </a:rPr>
              <a:t>BLU</a:t>
            </a:r>
            <a:endParaRPr lang="en-IN" sz="1099" i="1" kern="0" dirty="0">
              <a:latin typeface="Open Sans"/>
              <a:ea typeface="Meiryo UI"/>
              <a:cs typeface="Arial" charset="0"/>
            </a:endParaRPr>
          </a:p>
        </p:txBody>
      </p:sp>
      <p:pic>
        <p:nvPicPr>
          <p:cNvPr id="91" name="Graphic 90" descr="Users">
            <a:extLst>
              <a:ext uri="{FF2B5EF4-FFF2-40B4-BE49-F238E27FC236}">
                <a16:creationId xmlns:a16="http://schemas.microsoft.com/office/drawing/2014/main" id="{77B81D33-DEB8-4001-B802-D815FC958B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30435" y="5470300"/>
            <a:ext cx="660224" cy="660224"/>
          </a:xfrm>
          <a:prstGeom prst="rect">
            <a:avLst/>
          </a:prstGeom>
        </p:spPr>
      </p:pic>
      <p:pic>
        <p:nvPicPr>
          <p:cNvPr id="92" name="Graphic 91" descr="Lightbulb">
            <a:extLst>
              <a:ext uri="{FF2B5EF4-FFF2-40B4-BE49-F238E27FC236}">
                <a16:creationId xmlns:a16="http://schemas.microsoft.com/office/drawing/2014/main" id="{C5400C33-6111-47F6-B587-045E3FEB7F8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985640" y="4389779"/>
            <a:ext cx="617245" cy="617245"/>
          </a:xfrm>
          <a:prstGeom prst="rect">
            <a:avLst/>
          </a:prstGeom>
        </p:spPr>
      </p:pic>
      <p:sp>
        <p:nvSpPr>
          <p:cNvPr id="107" name="Arrow: Pentagon 106">
            <a:extLst>
              <a:ext uri="{FF2B5EF4-FFF2-40B4-BE49-F238E27FC236}">
                <a16:creationId xmlns:a16="http://schemas.microsoft.com/office/drawing/2014/main" id="{5B649447-AA6D-4425-A206-C3A355C12614}"/>
              </a:ext>
            </a:extLst>
          </p:cNvPr>
          <p:cNvSpPr/>
          <p:nvPr/>
        </p:nvSpPr>
        <p:spPr>
          <a:xfrm>
            <a:off x="3137642" y="1383238"/>
            <a:ext cx="5865263" cy="509956"/>
          </a:xfrm>
          <a:prstGeom prst="homePlate">
            <a:avLst/>
          </a:prstGeom>
          <a:solidFill>
            <a:srgbClr val="DBDBDB"/>
          </a:solidFill>
          <a:ln w="3175">
            <a:solidFill>
              <a:schemeClr val="tx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45696" rIns="91392" bIns="456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199" dirty="0" err="1">
                <a:solidFill>
                  <a:schemeClr val="tx1"/>
                </a:solidFill>
                <a:latin typeface="Open Sans"/>
              </a:rPr>
              <a:t>Transformasi</a:t>
            </a:r>
            <a:r>
              <a:rPr lang="en-US" sz="1199" dirty="0">
                <a:solidFill>
                  <a:schemeClr val="tx1"/>
                </a:solidFill>
                <a:latin typeface="Open Sans"/>
              </a:rPr>
              <a:t> </a:t>
            </a:r>
            <a:r>
              <a:rPr lang="en-US" sz="1199" dirty="0" err="1">
                <a:solidFill>
                  <a:schemeClr val="tx1"/>
                </a:solidFill>
                <a:latin typeface="Open Sans"/>
              </a:rPr>
              <a:t>Penilaian</a:t>
            </a:r>
            <a:r>
              <a:rPr lang="en-US" sz="1199" dirty="0">
                <a:solidFill>
                  <a:schemeClr val="tx1"/>
                </a:solidFill>
                <a:latin typeface="Open Sans"/>
              </a:rPr>
              <a:t> </a:t>
            </a:r>
            <a:r>
              <a:rPr lang="en-US" sz="1199" dirty="0" err="1">
                <a:solidFill>
                  <a:schemeClr val="tx1"/>
                </a:solidFill>
                <a:latin typeface="Open Sans"/>
              </a:rPr>
              <a:t>Kinerja</a:t>
            </a:r>
            <a:r>
              <a:rPr lang="en-US" sz="1199" dirty="0">
                <a:solidFill>
                  <a:schemeClr val="tx1"/>
                </a:solidFill>
                <a:latin typeface="Open Sans"/>
              </a:rPr>
              <a:t> BLU </a:t>
            </a:r>
            <a:r>
              <a:rPr lang="en-US" sz="1199" dirty="0" err="1">
                <a:solidFill>
                  <a:schemeClr val="tx1"/>
                </a:solidFill>
                <a:latin typeface="Open Sans"/>
              </a:rPr>
              <a:t>berdasarkan</a:t>
            </a:r>
            <a:r>
              <a:rPr lang="en-US" sz="1199" dirty="0">
                <a:solidFill>
                  <a:schemeClr val="tx1"/>
                </a:solidFill>
                <a:latin typeface="Open Sans"/>
              </a:rPr>
              <a:t> Model </a:t>
            </a:r>
            <a:r>
              <a:rPr lang="en-US" sz="1199" i="1" dirty="0">
                <a:solidFill>
                  <a:schemeClr val="tx1"/>
                </a:solidFill>
                <a:latin typeface="Open Sans"/>
              </a:rPr>
              <a:t>Maturity Rating</a:t>
            </a:r>
          </a:p>
        </p:txBody>
      </p:sp>
      <p:sp>
        <p:nvSpPr>
          <p:cNvPr id="2" name="Arrow: Pentagon 1">
            <a:extLst>
              <a:ext uri="{FF2B5EF4-FFF2-40B4-BE49-F238E27FC236}">
                <a16:creationId xmlns:a16="http://schemas.microsoft.com/office/drawing/2014/main" id="{AC60C3F1-CC42-4E32-BE04-41CA68B72E3F}"/>
              </a:ext>
            </a:extLst>
          </p:cNvPr>
          <p:cNvSpPr/>
          <p:nvPr/>
        </p:nvSpPr>
        <p:spPr>
          <a:xfrm>
            <a:off x="146687" y="1364380"/>
            <a:ext cx="3115615" cy="509956"/>
          </a:xfrm>
          <a:prstGeom prst="homePlate">
            <a:avLst/>
          </a:prstGeom>
          <a:solidFill>
            <a:schemeClr val="tx2">
              <a:lumMod val="95000"/>
            </a:schemeClr>
          </a:solidFill>
          <a:ln w="3175">
            <a:solidFill>
              <a:schemeClr val="tx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199" dirty="0" err="1">
                <a:solidFill>
                  <a:schemeClr val="tx1"/>
                </a:solidFill>
                <a:latin typeface="Open Sans"/>
              </a:rPr>
              <a:t>Penilaian</a:t>
            </a:r>
            <a:r>
              <a:rPr lang="en-US" sz="1199" dirty="0">
                <a:solidFill>
                  <a:schemeClr val="tx1"/>
                </a:solidFill>
                <a:latin typeface="Open Sans"/>
              </a:rPr>
              <a:t> Kinerja BLU </a:t>
            </a:r>
          </a:p>
          <a:p>
            <a:pPr algn="ctr"/>
            <a:r>
              <a:rPr lang="en-US" sz="1199" dirty="0" err="1">
                <a:solidFill>
                  <a:schemeClr val="tx1"/>
                </a:solidFill>
                <a:latin typeface="Open Sans"/>
              </a:rPr>
              <a:t>berdasarkan</a:t>
            </a:r>
            <a:r>
              <a:rPr lang="en-US" sz="1199" dirty="0">
                <a:solidFill>
                  <a:schemeClr val="tx1"/>
                </a:solidFill>
                <a:latin typeface="Open Sans"/>
              </a:rPr>
              <a:t> PERDIRJEN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A3C557F-480F-42F3-96C7-F357E8BD8202}"/>
              </a:ext>
            </a:extLst>
          </p:cNvPr>
          <p:cNvGrpSpPr/>
          <p:nvPr/>
        </p:nvGrpSpPr>
        <p:grpSpPr>
          <a:xfrm>
            <a:off x="3506750" y="5608551"/>
            <a:ext cx="5018116" cy="678413"/>
            <a:chOff x="3316047" y="2039810"/>
            <a:chExt cx="4422674" cy="566648"/>
          </a:xfrm>
        </p:grpSpPr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A114CB19-DDB7-412E-8AF7-6124AEF2B51A}"/>
                </a:ext>
              </a:extLst>
            </p:cNvPr>
            <p:cNvSpPr/>
            <p:nvPr/>
          </p:nvSpPr>
          <p:spPr>
            <a:xfrm>
              <a:off x="3316047" y="2040031"/>
              <a:ext cx="850362" cy="564808"/>
            </a:xfrm>
            <a:prstGeom prst="rect">
              <a:avLst/>
            </a:prstGeom>
            <a:solidFill>
              <a:srgbClr val="FF4136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t" anchorCtr="0"/>
            <a:lstStyle/>
            <a:p>
              <a:pPr defTabSz="913943">
                <a:defRPr/>
              </a:pPr>
              <a:r>
                <a:rPr lang="id-ID" sz="900" kern="0" dirty="0">
                  <a:solidFill>
                    <a:srgbClr val="FFFFFF"/>
                  </a:solidFill>
                  <a:latin typeface="Open Sans"/>
                </a:rPr>
                <a:t>Level 1 </a:t>
              </a:r>
            </a:p>
            <a:p>
              <a:pPr defTabSz="913943">
                <a:defRPr/>
              </a:pPr>
              <a:r>
                <a:rPr lang="id-ID" sz="900" i="1" kern="0" dirty="0" err="1">
                  <a:solidFill>
                    <a:srgbClr val="FFFFFF"/>
                  </a:solidFill>
                  <a:latin typeface="Open Sans"/>
                </a:rPr>
                <a:t>Initial</a:t>
              </a:r>
              <a:r>
                <a:rPr lang="id-ID" sz="900" i="1" kern="0" dirty="0">
                  <a:solidFill>
                    <a:srgbClr val="FFFFFF"/>
                  </a:solidFill>
                  <a:latin typeface="Open Sans"/>
                </a:rPr>
                <a:t> </a:t>
              </a:r>
              <a:r>
                <a:rPr lang="id-ID" sz="900" i="1" kern="0" dirty="0" err="1">
                  <a:solidFill>
                    <a:srgbClr val="FFFFFF"/>
                  </a:solidFill>
                  <a:latin typeface="Open Sans"/>
                </a:rPr>
                <a:t>or</a:t>
              </a:r>
              <a:r>
                <a:rPr lang="id-ID" sz="900" i="1" kern="0" dirty="0">
                  <a:solidFill>
                    <a:srgbClr val="FFFFFF"/>
                  </a:solidFill>
                  <a:latin typeface="Open Sans"/>
                </a:rPr>
                <a:t> </a:t>
              </a:r>
              <a:r>
                <a:rPr lang="id-ID" sz="900" i="1" kern="0" dirty="0" err="1">
                  <a:solidFill>
                    <a:srgbClr val="FFFFFF"/>
                  </a:solidFill>
                  <a:latin typeface="Open Sans"/>
                </a:rPr>
                <a:t>ad</a:t>
              </a:r>
              <a:r>
                <a:rPr lang="id-ID" sz="900" i="1" kern="0" dirty="0">
                  <a:solidFill>
                    <a:srgbClr val="FFFFFF"/>
                  </a:solidFill>
                  <a:latin typeface="Open Sans"/>
                </a:rPr>
                <a:t>-hoc</a:t>
              </a:r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B3A857D1-85F3-4CEF-8557-8A31F9701CE1}"/>
                </a:ext>
              </a:extLst>
            </p:cNvPr>
            <p:cNvSpPr/>
            <p:nvPr/>
          </p:nvSpPr>
          <p:spPr>
            <a:xfrm>
              <a:off x="4208930" y="2051570"/>
              <a:ext cx="850362" cy="553048"/>
            </a:xfrm>
            <a:prstGeom prst="rect">
              <a:avLst/>
            </a:prstGeom>
            <a:solidFill>
              <a:srgbClr val="FF6D00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t" anchorCtr="0"/>
            <a:lstStyle/>
            <a:p>
              <a:pPr defTabSz="913943">
                <a:defRPr/>
              </a:pPr>
              <a:r>
                <a:rPr lang="id-ID" sz="900" kern="0" dirty="0">
                  <a:solidFill>
                    <a:srgbClr val="2E2E38"/>
                  </a:solidFill>
                  <a:latin typeface="Open Sans"/>
                </a:rPr>
                <a:t>Level 2  </a:t>
              </a:r>
              <a:endParaRPr lang="en-US" sz="900" kern="0" dirty="0">
                <a:solidFill>
                  <a:srgbClr val="2E2E38"/>
                </a:solidFill>
                <a:latin typeface="Open Sans"/>
              </a:endParaRPr>
            </a:p>
            <a:p>
              <a:pPr defTabSz="913943">
                <a:defRPr/>
              </a:pPr>
              <a:r>
                <a:rPr lang="en-US" sz="900" i="1" kern="0" dirty="0">
                  <a:solidFill>
                    <a:srgbClr val="2E2E38"/>
                  </a:solidFill>
                  <a:latin typeface="Open Sans"/>
                </a:rPr>
                <a:t>Managed</a:t>
              </a:r>
              <a:endParaRPr lang="id-ID" sz="900" i="1" kern="0" dirty="0">
                <a:solidFill>
                  <a:srgbClr val="2E2E38"/>
                </a:solidFill>
                <a:latin typeface="Open Sans"/>
              </a:endParaRPr>
            </a:p>
          </p:txBody>
        </p:sp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AB561D2C-C7C7-4884-BD47-7BD97DC54DCC}"/>
                </a:ext>
              </a:extLst>
            </p:cNvPr>
            <p:cNvSpPr/>
            <p:nvPr/>
          </p:nvSpPr>
          <p:spPr>
            <a:xfrm>
              <a:off x="5101813" y="2041650"/>
              <a:ext cx="850362" cy="564808"/>
            </a:xfrm>
            <a:prstGeom prst="rect">
              <a:avLst/>
            </a:prstGeom>
            <a:solidFill>
              <a:srgbClr val="FFE600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t" anchorCtr="0"/>
            <a:lstStyle/>
            <a:p>
              <a:pPr defTabSz="913943">
                <a:defRPr/>
              </a:pPr>
              <a:r>
                <a:rPr lang="id-ID" sz="900" kern="0" dirty="0">
                  <a:solidFill>
                    <a:srgbClr val="2E2E38"/>
                  </a:solidFill>
                  <a:latin typeface="Open Sans"/>
                </a:rPr>
                <a:t>Level 3</a:t>
              </a:r>
            </a:p>
            <a:p>
              <a:pPr defTabSz="913943">
                <a:defRPr/>
              </a:pPr>
              <a:r>
                <a:rPr lang="id-ID" sz="900" i="1" kern="0" dirty="0" err="1">
                  <a:solidFill>
                    <a:srgbClr val="2E2E38"/>
                  </a:solidFill>
                  <a:latin typeface="Open Sans"/>
                </a:rPr>
                <a:t>Defined</a:t>
              </a:r>
              <a:endParaRPr lang="id-ID" sz="900" i="1" kern="0" dirty="0">
                <a:solidFill>
                  <a:srgbClr val="2E2E38"/>
                </a:solidFill>
                <a:latin typeface="Open Sans"/>
              </a:endParaRPr>
            </a:p>
          </p:txBody>
        </p:sp>
        <p:sp>
          <p:nvSpPr>
            <p:cNvPr id="199" name="Rectangle 198">
              <a:extLst>
                <a:ext uri="{FF2B5EF4-FFF2-40B4-BE49-F238E27FC236}">
                  <a16:creationId xmlns:a16="http://schemas.microsoft.com/office/drawing/2014/main" id="{2CA92D0C-2EB8-442B-AB44-FEC0AA3B73AA}"/>
                </a:ext>
              </a:extLst>
            </p:cNvPr>
            <p:cNvSpPr/>
            <p:nvPr/>
          </p:nvSpPr>
          <p:spPr>
            <a:xfrm>
              <a:off x="5999835" y="2040597"/>
              <a:ext cx="850362" cy="564021"/>
            </a:xfrm>
            <a:prstGeom prst="rect">
              <a:avLst/>
            </a:prstGeom>
            <a:solidFill>
              <a:srgbClr val="2DB75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t" anchorCtr="0"/>
            <a:lstStyle/>
            <a:p>
              <a:pPr defTabSz="913943">
                <a:defRPr/>
              </a:pPr>
              <a:r>
                <a:rPr lang="id-ID" sz="900" kern="0" dirty="0">
                  <a:solidFill>
                    <a:srgbClr val="FFFFFF"/>
                  </a:solidFill>
                  <a:latin typeface="Open Sans"/>
                </a:rPr>
                <a:t>Level 4</a:t>
              </a:r>
            </a:p>
            <a:p>
              <a:pPr defTabSz="913943">
                <a:defRPr/>
              </a:pPr>
              <a:r>
                <a:rPr lang="en-US" sz="900" i="1" kern="0" dirty="0">
                  <a:solidFill>
                    <a:srgbClr val="FFFFFF"/>
                  </a:solidFill>
                  <a:latin typeface="Open Sans"/>
                </a:rPr>
                <a:t>Predictable</a:t>
              </a:r>
              <a:r>
                <a:rPr lang="id-ID" sz="900" i="1" kern="0" dirty="0">
                  <a:solidFill>
                    <a:srgbClr val="FFFFFF"/>
                  </a:solidFill>
                  <a:latin typeface="Open Sans"/>
                </a:rPr>
                <a:t> </a:t>
              </a:r>
            </a:p>
          </p:txBody>
        </p:sp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7C7F38DA-54B2-4220-A9D1-C7570F5FF7A1}"/>
                </a:ext>
              </a:extLst>
            </p:cNvPr>
            <p:cNvSpPr/>
            <p:nvPr/>
          </p:nvSpPr>
          <p:spPr>
            <a:xfrm>
              <a:off x="6888359" y="2039810"/>
              <a:ext cx="850362" cy="564808"/>
            </a:xfrm>
            <a:prstGeom prst="rect">
              <a:avLst/>
            </a:prstGeom>
            <a:solidFill>
              <a:srgbClr val="188CE5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t" anchorCtr="0"/>
            <a:lstStyle/>
            <a:p>
              <a:pPr defTabSz="913943">
                <a:defRPr/>
              </a:pPr>
              <a:r>
                <a:rPr lang="id-ID" sz="900" kern="0" dirty="0">
                  <a:solidFill>
                    <a:srgbClr val="FFFFFF"/>
                  </a:solidFill>
                  <a:latin typeface="Open Sans"/>
                </a:rPr>
                <a:t>Level 5 </a:t>
              </a:r>
            </a:p>
            <a:p>
              <a:pPr defTabSz="913943">
                <a:defRPr/>
              </a:pPr>
              <a:r>
                <a:rPr lang="id-ID" sz="900" i="1" kern="0" dirty="0" err="1">
                  <a:solidFill>
                    <a:srgbClr val="FFFFFF"/>
                  </a:solidFill>
                  <a:latin typeface="Open Sans"/>
                </a:rPr>
                <a:t>Optimizing</a:t>
              </a:r>
              <a:endParaRPr lang="id-ID" sz="900" i="1" kern="0" dirty="0">
                <a:solidFill>
                  <a:srgbClr val="FFFFFF"/>
                </a:solidFill>
                <a:latin typeface="Open San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7728D82-6C0C-4352-B073-BAEEF2EC14C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94956" y="1959640"/>
            <a:ext cx="5419319" cy="1639933"/>
          </a:xfrm>
          <a:prstGeom prst="rect">
            <a:avLst/>
          </a:prstGeom>
        </p:spPr>
      </p:pic>
      <p:sp>
        <p:nvSpPr>
          <p:cNvPr id="252" name="Rectangle 251">
            <a:extLst>
              <a:ext uri="{FF2B5EF4-FFF2-40B4-BE49-F238E27FC236}">
                <a16:creationId xmlns:a16="http://schemas.microsoft.com/office/drawing/2014/main" id="{69A04CEB-DF43-4A8E-88C6-220003D80FE5}"/>
              </a:ext>
            </a:extLst>
          </p:cNvPr>
          <p:cNvSpPr/>
          <p:nvPr/>
        </p:nvSpPr>
        <p:spPr>
          <a:xfrm>
            <a:off x="294215" y="2038380"/>
            <a:ext cx="1235457" cy="251757"/>
          </a:xfrm>
          <a:prstGeom prst="rect">
            <a:avLst/>
          </a:prstGeom>
          <a:solidFill>
            <a:srgbClr val="91278F"/>
          </a:solidFill>
          <a:ln w="9525" cap="flat" cmpd="sng" algn="ctr">
            <a:solidFill>
              <a:srgbClr val="91278F"/>
            </a:solidFill>
            <a:prstDash val="solid"/>
          </a:ln>
          <a:effectLst/>
        </p:spPr>
        <p:txBody>
          <a:bodyPr rtlCol="0" anchor="ctr" anchorCtr="0"/>
          <a:lstStyle/>
          <a:p>
            <a:pPr algn="ctr" defTabSz="913943">
              <a:defRPr/>
            </a:pPr>
            <a:r>
              <a:rPr lang="en-US" sz="1049" kern="0" dirty="0">
                <a:solidFill>
                  <a:schemeClr val="tx2"/>
                </a:solidFill>
                <a:latin typeface="Open Sans"/>
              </a:rPr>
              <a:t>Aspek Keuangan</a:t>
            </a:r>
          </a:p>
        </p:txBody>
      </p:sp>
      <p:sp>
        <p:nvSpPr>
          <p:cNvPr id="253" name="Rectangle 252">
            <a:extLst>
              <a:ext uri="{FF2B5EF4-FFF2-40B4-BE49-F238E27FC236}">
                <a16:creationId xmlns:a16="http://schemas.microsoft.com/office/drawing/2014/main" id="{C7733309-3370-4A8B-A6E9-740AFE82313A}"/>
              </a:ext>
            </a:extLst>
          </p:cNvPr>
          <p:cNvSpPr/>
          <p:nvPr/>
        </p:nvSpPr>
        <p:spPr>
          <a:xfrm>
            <a:off x="294214" y="2286578"/>
            <a:ext cx="1235457" cy="782750"/>
          </a:xfrm>
          <a:prstGeom prst="rect">
            <a:avLst/>
          </a:prstGeom>
          <a:solidFill>
            <a:srgbClr val="FDFDFD"/>
          </a:solidFill>
          <a:ln w="9525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rtlCol="0" anchor="t" anchorCtr="0"/>
          <a:lstStyle/>
          <a:p>
            <a:pPr algn="ctr" defTabSz="913943">
              <a:defRPr/>
            </a:pPr>
            <a:r>
              <a:rPr lang="en-US" sz="1049" kern="0" dirty="0" err="1">
                <a:solidFill>
                  <a:srgbClr val="000000"/>
                </a:solidFill>
                <a:latin typeface="Open Sans"/>
              </a:rPr>
              <a:t>Bobot</a:t>
            </a:r>
            <a:endParaRPr lang="en-US" sz="1049" kern="0" dirty="0">
              <a:solidFill>
                <a:srgbClr val="000000"/>
              </a:solidFill>
              <a:latin typeface="Open Sans"/>
            </a:endParaRPr>
          </a:p>
          <a:p>
            <a:pPr algn="ctr" defTabSz="913943">
              <a:defRPr/>
            </a:pPr>
            <a:r>
              <a:rPr lang="en-US" sz="2799" kern="0" dirty="0">
                <a:solidFill>
                  <a:srgbClr val="000000"/>
                </a:solidFill>
                <a:latin typeface="Open Sans"/>
              </a:rPr>
              <a:t>30%</a:t>
            </a:r>
          </a:p>
        </p:txBody>
      </p:sp>
      <p:sp>
        <p:nvSpPr>
          <p:cNvPr id="258" name="Rectangle 257">
            <a:extLst>
              <a:ext uri="{FF2B5EF4-FFF2-40B4-BE49-F238E27FC236}">
                <a16:creationId xmlns:a16="http://schemas.microsoft.com/office/drawing/2014/main" id="{7DC7FB7A-A4C9-46AB-BFC2-0923BD6FFA10}"/>
              </a:ext>
            </a:extLst>
          </p:cNvPr>
          <p:cNvSpPr/>
          <p:nvPr/>
        </p:nvSpPr>
        <p:spPr>
          <a:xfrm>
            <a:off x="1773110" y="2050280"/>
            <a:ext cx="1235457" cy="251757"/>
          </a:xfrm>
          <a:prstGeom prst="rect">
            <a:avLst/>
          </a:prstGeom>
          <a:solidFill>
            <a:srgbClr val="336699"/>
          </a:solidFill>
          <a:ln w="9525" cap="flat" cmpd="sng" algn="ctr">
            <a:noFill/>
            <a:prstDash val="solid"/>
          </a:ln>
          <a:effectLst/>
        </p:spPr>
        <p:txBody>
          <a:bodyPr lIns="0" rIns="0" rtlCol="0" anchor="ctr" anchorCtr="0"/>
          <a:lstStyle/>
          <a:p>
            <a:pPr algn="ctr" defTabSz="913943">
              <a:defRPr/>
            </a:pPr>
            <a:r>
              <a:rPr lang="en-US" sz="1049" kern="0" dirty="0" err="1">
                <a:solidFill>
                  <a:schemeClr val="tx2"/>
                </a:solidFill>
                <a:latin typeface="Open Sans"/>
              </a:rPr>
              <a:t>Aspek</a:t>
            </a:r>
            <a:r>
              <a:rPr lang="en-US" sz="1049" kern="0" dirty="0">
                <a:solidFill>
                  <a:schemeClr val="tx2"/>
                </a:solidFill>
                <a:latin typeface="Open Sans"/>
              </a:rPr>
              <a:t> </a:t>
            </a:r>
            <a:r>
              <a:rPr lang="en-US" sz="1049" kern="0" dirty="0" err="1">
                <a:solidFill>
                  <a:schemeClr val="tx2"/>
                </a:solidFill>
                <a:latin typeface="Open Sans"/>
              </a:rPr>
              <a:t>Pelayanan</a:t>
            </a:r>
            <a:endParaRPr lang="en-US" sz="1049" kern="0" dirty="0">
              <a:solidFill>
                <a:schemeClr val="tx2"/>
              </a:solidFill>
              <a:latin typeface="Open Sans"/>
            </a:endParaRPr>
          </a:p>
        </p:txBody>
      </p:sp>
      <p:sp>
        <p:nvSpPr>
          <p:cNvPr id="259" name="Rectangle 258">
            <a:extLst>
              <a:ext uri="{FF2B5EF4-FFF2-40B4-BE49-F238E27FC236}">
                <a16:creationId xmlns:a16="http://schemas.microsoft.com/office/drawing/2014/main" id="{0CD9EF9C-60F4-48F0-BE76-E34AA814BD15}"/>
              </a:ext>
            </a:extLst>
          </p:cNvPr>
          <p:cNvSpPr/>
          <p:nvPr/>
        </p:nvSpPr>
        <p:spPr>
          <a:xfrm>
            <a:off x="1773110" y="2298478"/>
            <a:ext cx="1235457" cy="782750"/>
          </a:xfrm>
          <a:prstGeom prst="rect">
            <a:avLst/>
          </a:prstGeom>
          <a:solidFill>
            <a:srgbClr val="FDFDFD"/>
          </a:solidFill>
          <a:ln w="9525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rtlCol="0" anchor="t" anchorCtr="0"/>
          <a:lstStyle/>
          <a:p>
            <a:pPr algn="ctr" defTabSz="913943">
              <a:defRPr/>
            </a:pPr>
            <a:r>
              <a:rPr lang="en-US" sz="1049" kern="0" dirty="0" err="1">
                <a:solidFill>
                  <a:srgbClr val="000000"/>
                </a:solidFill>
                <a:latin typeface="Open Sans"/>
              </a:rPr>
              <a:t>Bobot</a:t>
            </a:r>
            <a:endParaRPr lang="en-US" sz="1049" kern="0" dirty="0">
              <a:solidFill>
                <a:srgbClr val="000000"/>
              </a:solidFill>
              <a:latin typeface="Open Sans"/>
            </a:endParaRPr>
          </a:p>
          <a:p>
            <a:pPr algn="ctr" defTabSz="913943">
              <a:defRPr/>
            </a:pPr>
            <a:r>
              <a:rPr lang="en-US" sz="2799" kern="0" dirty="0">
                <a:solidFill>
                  <a:srgbClr val="000000"/>
                </a:solidFill>
                <a:latin typeface="Open Sans"/>
              </a:rPr>
              <a:t>70%</a:t>
            </a:r>
          </a:p>
        </p:txBody>
      </p:sp>
      <p:sp>
        <p:nvSpPr>
          <p:cNvPr id="264" name="TextBox 263">
            <a:extLst>
              <a:ext uri="{FF2B5EF4-FFF2-40B4-BE49-F238E27FC236}">
                <a16:creationId xmlns:a16="http://schemas.microsoft.com/office/drawing/2014/main" id="{868AA542-D984-4F04-8358-B1C70E510EE2}"/>
              </a:ext>
            </a:extLst>
          </p:cNvPr>
          <p:cNvSpPr txBox="1"/>
          <p:nvPr/>
        </p:nvSpPr>
        <p:spPr>
          <a:xfrm>
            <a:off x="297054" y="3277854"/>
            <a:ext cx="2693184" cy="1107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364" indent="-171364">
              <a:buFont typeface="Arial" panose="020B0604020202020204" pitchFamily="34" charset="0"/>
              <a:buChar char="•"/>
              <a:defRPr/>
            </a:pPr>
            <a:r>
              <a:rPr lang="en-US" sz="1099" kern="0" dirty="0" err="1">
                <a:solidFill>
                  <a:prstClr val="black"/>
                </a:solidFill>
                <a:latin typeface="Open Sans"/>
              </a:rPr>
              <a:t>Pengukuran</a:t>
            </a:r>
            <a:r>
              <a:rPr lang="en-US" sz="1099" kern="0" dirty="0">
                <a:solidFill>
                  <a:prstClr val="black"/>
                </a:solidFill>
                <a:latin typeface="Open Sans"/>
              </a:rPr>
              <a:t> </a:t>
            </a:r>
            <a:r>
              <a:rPr lang="en-US" sz="1099" kern="0" dirty="0" err="1">
                <a:solidFill>
                  <a:prstClr val="black"/>
                </a:solidFill>
                <a:latin typeface="Open Sans"/>
              </a:rPr>
              <a:t>kinerja</a:t>
            </a:r>
            <a:r>
              <a:rPr lang="en-US" sz="1099" kern="0" dirty="0">
                <a:solidFill>
                  <a:prstClr val="black"/>
                </a:solidFill>
                <a:latin typeface="Open Sans"/>
              </a:rPr>
              <a:t> </a:t>
            </a:r>
            <a:r>
              <a:rPr lang="en-US" sz="1099" kern="0" dirty="0" err="1">
                <a:solidFill>
                  <a:prstClr val="black"/>
                </a:solidFill>
                <a:latin typeface="Open Sans"/>
              </a:rPr>
              <a:t>berdasarkan</a:t>
            </a:r>
            <a:r>
              <a:rPr lang="en-US" sz="1099" kern="0" dirty="0">
                <a:solidFill>
                  <a:prstClr val="black"/>
                </a:solidFill>
                <a:latin typeface="Open Sans"/>
              </a:rPr>
              <a:t> </a:t>
            </a:r>
            <a:r>
              <a:rPr lang="en-US" sz="1099" kern="0" dirty="0" err="1">
                <a:solidFill>
                  <a:prstClr val="black"/>
                </a:solidFill>
                <a:latin typeface="Open Sans"/>
              </a:rPr>
              <a:t>rasio</a:t>
            </a:r>
            <a:r>
              <a:rPr lang="en-US" sz="1099" kern="0" dirty="0">
                <a:solidFill>
                  <a:prstClr val="black"/>
                </a:solidFill>
                <a:latin typeface="Open Sans"/>
              </a:rPr>
              <a:t> dan </a:t>
            </a:r>
            <a:r>
              <a:rPr lang="en-US" sz="1099" kern="0" dirty="0" err="1">
                <a:solidFill>
                  <a:prstClr val="black"/>
                </a:solidFill>
                <a:latin typeface="Open Sans"/>
              </a:rPr>
              <a:t>kepatuhan</a:t>
            </a:r>
            <a:r>
              <a:rPr lang="en-US" sz="1099" kern="0" dirty="0">
                <a:solidFill>
                  <a:prstClr val="black"/>
                </a:solidFill>
                <a:latin typeface="Open Sans"/>
              </a:rPr>
              <a:t> </a:t>
            </a:r>
            <a:r>
              <a:rPr lang="en-US" sz="1099" kern="0" dirty="0" err="1">
                <a:solidFill>
                  <a:prstClr val="black"/>
                </a:solidFill>
                <a:latin typeface="Open Sans"/>
              </a:rPr>
              <a:t>pengelolaan</a:t>
            </a:r>
            <a:r>
              <a:rPr lang="en-US" sz="1099" kern="0" dirty="0">
                <a:solidFill>
                  <a:prstClr val="black"/>
                </a:solidFill>
                <a:latin typeface="Open Sans"/>
              </a:rPr>
              <a:t> </a:t>
            </a:r>
            <a:r>
              <a:rPr lang="en-US" sz="1099" kern="0" dirty="0" err="1">
                <a:solidFill>
                  <a:prstClr val="black"/>
                </a:solidFill>
                <a:latin typeface="Open Sans"/>
              </a:rPr>
              <a:t>keuangan</a:t>
            </a:r>
            <a:endParaRPr lang="en-US" sz="1099" kern="0" dirty="0">
              <a:solidFill>
                <a:prstClr val="black"/>
              </a:solidFill>
              <a:latin typeface="Open Sans"/>
            </a:endParaRPr>
          </a:p>
          <a:p>
            <a:pPr marL="171364" indent="-171364">
              <a:buFont typeface="Arial" panose="020B0604020202020204" pitchFamily="34" charset="0"/>
              <a:buChar char="•"/>
              <a:defRPr/>
            </a:pPr>
            <a:r>
              <a:rPr lang="en-US" sz="1099" kern="0" dirty="0" err="1">
                <a:solidFill>
                  <a:prstClr val="black"/>
                </a:solidFill>
                <a:latin typeface="Open Sans"/>
              </a:rPr>
              <a:t>Pengukuran</a:t>
            </a:r>
            <a:r>
              <a:rPr lang="en-US" sz="1099" kern="0" dirty="0">
                <a:solidFill>
                  <a:prstClr val="black"/>
                </a:solidFill>
                <a:latin typeface="Open Sans"/>
              </a:rPr>
              <a:t> </a:t>
            </a:r>
            <a:r>
              <a:rPr lang="en-US" sz="1099" kern="0" dirty="0" err="1">
                <a:solidFill>
                  <a:prstClr val="black"/>
                </a:solidFill>
                <a:latin typeface="Open Sans"/>
              </a:rPr>
              <a:t>kinerja</a:t>
            </a:r>
            <a:r>
              <a:rPr lang="en-US" sz="1099" kern="0" dirty="0">
                <a:solidFill>
                  <a:prstClr val="black"/>
                </a:solidFill>
                <a:latin typeface="Open Sans"/>
              </a:rPr>
              <a:t> </a:t>
            </a:r>
            <a:r>
              <a:rPr lang="en-US" sz="1099" kern="0" dirty="0" err="1">
                <a:solidFill>
                  <a:prstClr val="black"/>
                </a:solidFill>
                <a:latin typeface="Open Sans"/>
              </a:rPr>
              <a:t>layanan</a:t>
            </a:r>
            <a:r>
              <a:rPr lang="en-US" sz="1099" kern="0" dirty="0">
                <a:solidFill>
                  <a:prstClr val="black"/>
                </a:solidFill>
                <a:latin typeface="Open Sans"/>
              </a:rPr>
              <a:t> </a:t>
            </a:r>
            <a:r>
              <a:rPr lang="en-US" sz="1099" kern="0" dirty="0" err="1">
                <a:solidFill>
                  <a:prstClr val="black"/>
                </a:solidFill>
                <a:latin typeface="Open Sans"/>
              </a:rPr>
              <a:t>berdasarkan</a:t>
            </a:r>
            <a:r>
              <a:rPr lang="en-US" sz="1099" kern="0" dirty="0">
                <a:solidFill>
                  <a:prstClr val="black"/>
                </a:solidFill>
                <a:latin typeface="Open Sans"/>
              </a:rPr>
              <a:t> </a:t>
            </a:r>
            <a:r>
              <a:rPr lang="en-US" sz="1099" b="1" kern="0" dirty="0" err="1">
                <a:solidFill>
                  <a:prstClr val="black"/>
                </a:solidFill>
                <a:latin typeface="Open Sans"/>
              </a:rPr>
              <a:t>indikator</a:t>
            </a:r>
            <a:r>
              <a:rPr lang="en-US" sz="1099" b="1" kern="0" dirty="0">
                <a:solidFill>
                  <a:prstClr val="black"/>
                </a:solidFill>
                <a:latin typeface="Open Sans"/>
              </a:rPr>
              <a:t> </a:t>
            </a:r>
            <a:r>
              <a:rPr lang="en-US" sz="1099" b="1" kern="0" dirty="0" err="1">
                <a:solidFill>
                  <a:prstClr val="black"/>
                </a:solidFill>
                <a:latin typeface="Open Sans"/>
              </a:rPr>
              <a:t>spesifik</a:t>
            </a:r>
            <a:r>
              <a:rPr lang="en-US" sz="1099" kern="0" dirty="0">
                <a:solidFill>
                  <a:prstClr val="black"/>
                </a:solidFill>
                <a:latin typeface="Open Sans"/>
              </a:rPr>
              <a:t> per sub </a:t>
            </a:r>
            <a:r>
              <a:rPr lang="en-US" sz="1099" kern="0" dirty="0" err="1">
                <a:solidFill>
                  <a:prstClr val="black"/>
                </a:solidFill>
                <a:latin typeface="Open Sans"/>
              </a:rPr>
              <a:t>rumpun</a:t>
            </a:r>
            <a:endParaRPr lang="en-US" sz="1099" kern="0" dirty="0">
              <a:solidFill>
                <a:prstClr val="black"/>
              </a:solidFill>
              <a:latin typeface="Open Sans"/>
            </a:endParaRPr>
          </a:p>
        </p:txBody>
      </p:sp>
      <p:sp>
        <p:nvSpPr>
          <p:cNvPr id="266" name="TextBox 265">
            <a:extLst>
              <a:ext uri="{FF2B5EF4-FFF2-40B4-BE49-F238E27FC236}">
                <a16:creationId xmlns:a16="http://schemas.microsoft.com/office/drawing/2014/main" id="{C42F8C16-B0C5-49C9-98E2-1E01FBE595D9}"/>
              </a:ext>
            </a:extLst>
          </p:cNvPr>
          <p:cNvSpPr txBox="1"/>
          <p:nvPr/>
        </p:nvSpPr>
        <p:spPr>
          <a:xfrm>
            <a:off x="492567" y="4593041"/>
            <a:ext cx="2339535" cy="430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099" b="1" kern="0" dirty="0" err="1">
                <a:solidFill>
                  <a:prstClr val="black"/>
                </a:solidFill>
                <a:latin typeface="Open Sans"/>
              </a:rPr>
              <a:t>Skor</a:t>
            </a:r>
            <a:r>
              <a:rPr lang="en-US" sz="1099" b="1" kern="0" dirty="0">
                <a:solidFill>
                  <a:prstClr val="black"/>
                </a:solidFill>
                <a:latin typeface="Open Sans"/>
              </a:rPr>
              <a:t>/</a:t>
            </a:r>
            <a:r>
              <a:rPr lang="en-US" sz="1099" b="1" i="1" kern="0" dirty="0">
                <a:solidFill>
                  <a:prstClr val="black"/>
                </a:solidFill>
                <a:latin typeface="Open Sans"/>
              </a:rPr>
              <a:t>rating </a:t>
            </a:r>
            <a:r>
              <a:rPr lang="en-US" sz="1099" b="1" kern="0" dirty="0" err="1">
                <a:solidFill>
                  <a:prstClr val="black"/>
                </a:solidFill>
                <a:latin typeface="Open Sans"/>
              </a:rPr>
              <a:t>akhir</a:t>
            </a:r>
            <a:r>
              <a:rPr lang="en-US" sz="1099" b="1" kern="0" dirty="0">
                <a:solidFill>
                  <a:prstClr val="black"/>
                </a:solidFill>
                <a:latin typeface="Open Sans"/>
              </a:rPr>
              <a:t> </a:t>
            </a:r>
            <a:r>
              <a:rPr lang="en-US" sz="1099" b="1" kern="0" dirty="0" err="1">
                <a:solidFill>
                  <a:prstClr val="black"/>
                </a:solidFill>
                <a:latin typeface="Open Sans"/>
              </a:rPr>
              <a:t>keseluruhan</a:t>
            </a:r>
            <a:r>
              <a:rPr lang="en-US" sz="1099" b="1" kern="0" dirty="0">
                <a:solidFill>
                  <a:prstClr val="black"/>
                </a:solidFill>
                <a:latin typeface="Open Sans"/>
              </a:rPr>
              <a:t> yang </a:t>
            </a:r>
            <a:r>
              <a:rPr lang="en-US" sz="1099" b="1" kern="0" dirty="0" err="1">
                <a:solidFill>
                  <a:prstClr val="black"/>
                </a:solidFill>
                <a:latin typeface="Open Sans"/>
              </a:rPr>
              <a:t>diperoleh</a:t>
            </a:r>
            <a:r>
              <a:rPr lang="en-US" sz="1099" b="1" kern="0" dirty="0">
                <a:solidFill>
                  <a:prstClr val="black"/>
                </a:solidFill>
                <a:latin typeface="Open Sans"/>
              </a:rPr>
              <a:t> BLU</a:t>
            </a:r>
          </a:p>
        </p:txBody>
      </p:sp>
      <p:sp>
        <p:nvSpPr>
          <p:cNvPr id="269" name="TextBox 268">
            <a:extLst>
              <a:ext uri="{FF2B5EF4-FFF2-40B4-BE49-F238E27FC236}">
                <a16:creationId xmlns:a16="http://schemas.microsoft.com/office/drawing/2014/main" id="{BE653709-AE61-490B-8DC2-790825F1067F}"/>
              </a:ext>
            </a:extLst>
          </p:cNvPr>
          <p:cNvSpPr txBox="1"/>
          <p:nvPr/>
        </p:nvSpPr>
        <p:spPr>
          <a:xfrm>
            <a:off x="1370546" y="2408291"/>
            <a:ext cx="564336" cy="402977"/>
          </a:xfrm>
          <a:prstGeom prst="rect">
            <a:avLst/>
          </a:prstGeom>
          <a:noFill/>
        </p:spPr>
        <p:txBody>
          <a:bodyPr wrap="square" lIns="0" tIns="36557" rIns="0" bIns="0" rtlCol="0">
            <a:spAutoFit/>
          </a:bodyPr>
          <a:lstStyle/>
          <a:p>
            <a:pPr algn="ctr">
              <a:lnSpc>
                <a:spcPct val="85000"/>
              </a:lnSpc>
              <a:spcAft>
                <a:spcPts val="600"/>
              </a:spcAft>
              <a:buClr>
                <a:srgbClr val="27ACAA"/>
              </a:buClr>
              <a:buSzPct val="70000"/>
            </a:pPr>
            <a:r>
              <a:rPr lang="en-US" sz="2799" dirty="0">
                <a:solidFill>
                  <a:srgbClr val="2E2E38"/>
                </a:solidFill>
                <a:latin typeface="Open Sans"/>
              </a:rPr>
              <a:t>+</a:t>
            </a:r>
          </a:p>
        </p:txBody>
      </p:sp>
      <p:sp>
        <p:nvSpPr>
          <p:cNvPr id="277" name="TextBox 276">
            <a:extLst>
              <a:ext uri="{FF2B5EF4-FFF2-40B4-BE49-F238E27FC236}">
                <a16:creationId xmlns:a16="http://schemas.microsoft.com/office/drawing/2014/main" id="{3F2D147B-32F5-4B1B-9182-1EAEF9814A6A}"/>
              </a:ext>
            </a:extLst>
          </p:cNvPr>
          <p:cNvSpPr txBox="1"/>
          <p:nvPr/>
        </p:nvSpPr>
        <p:spPr>
          <a:xfrm>
            <a:off x="3350886" y="3596213"/>
            <a:ext cx="1775559" cy="180725"/>
          </a:xfrm>
          <a:prstGeom prst="rect">
            <a:avLst/>
          </a:prstGeom>
          <a:solidFill>
            <a:srgbClr val="91278F"/>
          </a:solidFill>
        </p:spPr>
        <p:txBody>
          <a:bodyPr wrap="square" lIns="0" tIns="36557" rIns="0" bIns="0" rtlCol="0">
            <a:spAutoFit/>
          </a:bodyPr>
          <a:lstStyle/>
          <a:p>
            <a:pPr algn="ctr" defTabSz="913943">
              <a:lnSpc>
                <a:spcPct val="85000"/>
              </a:lnSpc>
              <a:spcAft>
                <a:spcPts val="600"/>
              </a:spcAft>
              <a:buClr>
                <a:srgbClr val="FFE600"/>
              </a:buClr>
              <a:buSzPct val="70000"/>
              <a:defRPr/>
            </a:pPr>
            <a:r>
              <a:rPr lang="en-US" sz="1099" kern="0" dirty="0">
                <a:solidFill>
                  <a:srgbClr val="FFFFFF"/>
                </a:solidFill>
                <a:latin typeface="Open Sans"/>
              </a:rPr>
              <a:t>Aspek Keuangan</a:t>
            </a:r>
          </a:p>
        </p:txBody>
      </p:sp>
      <p:sp>
        <p:nvSpPr>
          <p:cNvPr id="278" name="TextBox 277">
            <a:extLst>
              <a:ext uri="{FF2B5EF4-FFF2-40B4-BE49-F238E27FC236}">
                <a16:creationId xmlns:a16="http://schemas.microsoft.com/office/drawing/2014/main" id="{9592ECAF-CAC5-497A-9BFF-7FC8BC0E63F5}"/>
              </a:ext>
            </a:extLst>
          </p:cNvPr>
          <p:cNvSpPr txBox="1"/>
          <p:nvPr/>
        </p:nvSpPr>
        <p:spPr>
          <a:xfrm>
            <a:off x="3350886" y="4446347"/>
            <a:ext cx="4402011" cy="180725"/>
          </a:xfrm>
          <a:prstGeom prst="rect">
            <a:avLst/>
          </a:prstGeom>
          <a:solidFill>
            <a:srgbClr val="336699"/>
          </a:solidFill>
        </p:spPr>
        <p:txBody>
          <a:bodyPr wrap="square" lIns="0" tIns="36557" rIns="0" bIns="0" rtlCol="0">
            <a:spAutoFit/>
          </a:bodyPr>
          <a:lstStyle/>
          <a:p>
            <a:pPr algn="ctr" defTabSz="913943">
              <a:lnSpc>
                <a:spcPct val="85000"/>
              </a:lnSpc>
              <a:spcAft>
                <a:spcPts val="600"/>
              </a:spcAft>
              <a:buClr>
                <a:srgbClr val="FFE600"/>
              </a:buClr>
              <a:buSzPct val="70000"/>
              <a:defRPr/>
            </a:pPr>
            <a:r>
              <a:rPr lang="en-US" sz="1099" b="1" kern="0" dirty="0">
                <a:solidFill>
                  <a:srgbClr val="FFFFFF"/>
                </a:solidFill>
                <a:latin typeface="Open Sans"/>
              </a:rPr>
              <a:t>Aspek </a:t>
            </a:r>
            <a:r>
              <a:rPr lang="en-US" sz="1099" kern="0" dirty="0">
                <a:solidFill>
                  <a:srgbClr val="FFFFFF"/>
                </a:solidFill>
                <a:latin typeface="Open Sans"/>
              </a:rPr>
              <a:t>Pelayanan</a:t>
            </a:r>
            <a:r>
              <a:rPr lang="en-US" sz="1099" b="1" kern="0" dirty="0">
                <a:solidFill>
                  <a:srgbClr val="FFFFFF"/>
                </a:solidFill>
                <a:latin typeface="Open Sans"/>
              </a:rPr>
              <a:t> dan </a:t>
            </a:r>
            <a:r>
              <a:rPr lang="en-US" sz="1099" b="1" i="1" kern="0" dirty="0">
                <a:solidFill>
                  <a:srgbClr val="FFFFFF"/>
                </a:solidFill>
                <a:latin typeface="Open Sans"/>
              </a:rPr>
              <a:t>Total Quality Management </a:t>
            </a:r>
            <a:r>
              <a:rPr lang="en-US" sz="1099" b="1" kern="0" dirty="0">
                <a:solidFill>
                  <a:srgbClr val="FFFFFF"/>
                </a:solidFill>
                <a:latin typeface="Open Sans"/>
              </a:rPr>
              <a:t>(TQM)</a:t>
            </a:r>
          </a:p>
        </p:txBody>
      </p:sp>
      <p:sp>
        <p:nvSpPr>
          <p:cNvPr id="279" name="TextBox 278">
            <a:extLst>
              <a:ext uri="{FF2B5EF4-FFF2-40B4-BE49-F238E27FC236}">
                <a16:creationId xmlns:a16="http://schemas.microsoft.com/office/drawing/2014/main" id="{7E892FC3-8254-4DC2-8526-BC01783CDABE}"/>
              </a:ext>
            </a:extLst>
          </p:cNvPr>
          <p:cNvSpPr txBox="1"/>
          <p:nvPr/>
        </p:nvSpPr>
        <p:spPr>
          <a:xfrm>
            <a:off x="3350886" y="3805719"/>
            <a:ext cx="5329840" cy="468346"/>
          </a:xfrm>
          <a:prstGeom prst="rect">
            <a:avLst/>
          </a:prstGeom>
          <a:noFill/>
          <a:ln>
            <a:solidFill>
              <a:srgbClr val="91278F"/>
            </a:solidFill>
          </a:ln>
        </p:spPr>
        <p:txBody>
          <a:bodyPr wrap="square" lIns="0" tIns="36557" rIns="0" bIns="0" rtlCol="0" anchor="ctr">
            <a:spAutoFit/>
          </a:bodyPr>
          <a:lstStyle/>
          <a:p>
            <a:pPr marL="182789">
              <a:lnSpc>
                <a:spcPct val="85000"/>
              </a:lnSpc>
              <a:spcAft>
                <a:spcPts val="600"/>
              </a:spcAft>
              <a:buClr>
                <a:srgbClr val="FFE600"/>
              </a:buClr>
              <a:buSzPct val="70000"/>
              <a:defRPr/>
            </a:pPr>
            <a:r>
              <a:rPr lang="en-US" sz="1099" kern="0" dirty="0" err="1">
                <a:latin typeface="Open Sans"/>
                <a:ea typeface="Meiryo UI"/>
                <a:cs typeface="Arial" charset="0"/>
              </a:rPr>
              <a:t>Mengukur</a:t>
            </a:r>
            <a:r>
              <a:rPr lang="en-US" sz="1099" kern="0" dirty="0">
                <a:latin typeface="Open Sans"/>
                <a:ea typeface="Meiryo UI"/>
                <a:cs typeface="Arial" charset="0"/>
              </a:rPr>
              <a:t> </a:t>
            </a:r>
            <a:r>
              <a:rPr lang="en-US" sz="1099" kern="0" dirty="0" err="1">
                <a:latin typeface="Open Sans"/>
                <a:ea typeface="Meiryo UI"/>
                <a:cs typeface="Arial" charset="0"/>
              </a:rPr>
              <a:t>tingkat</a:t>
            </a:r>
            <a:r>
              <a:rPr lang="en-US" sz="1099" kern="0" dirty="0">
                <a:latin typeface="Open Sans"/>
                <a:ea typeface="Meiryo UI"/>
                <a:cs typeface="Arial" charset="0"/>
              </a:rPr>
              <a:t> </a:t>
            </a:r>
            <a:r>
              <a:rPr lang="en-US" sz="1099" kern="0" dirty="0" err="1">
                <a:latin typeface="Open Sans"/>
                <a:ea typeface="Meiryo UI"/>
                <a:cs typeface="Arial" charset="0"/>
              </a:rPr>
              <a:t>kesehatan</a:t>
            </a:r>
            <a:r>
              <a:rPr lang="en-US" sz="1099" kern="0" dirty="0">
                <a:latin typeface="Open Sans"/>
                <a:ea typeface="Meiryo UI"/>
                <a:cs typeface="Arial" charset="0"/>
              </a:rPr>
              <a:t> </a:t>
            </a:r>
            <a:r>
              <a:rPr lang="en-US" sz="1099" kern="0" dirty="0" err="1">
                <a:latin typeface="Open Sans"/>
                <a:ea typeface="Meiryo UI"/>
                <a:cs typeface="Arial" charset="0"/>
              </a:rPr>
              <a:t>keuangan</a:t>
            </a:r>
            <a:r>
              <a:rPr lang="en-US" sz="1099" kern="0" dirty="0">
                <a:latin typeface="Open Sans"/>
                <a:ea typeface="Meiryo UI"/>
                <a:cs typeface="Arial" charset="0"/>
              </a:rPr>
              <a:t> BLU </a:t>
            </a:r>
            <a:r>
              <a:rPr lang="en-US" sz="1099" kern="0" dirty="0" err="1">
                <a:latin typeface="Open Sans"/>
                <a:ea typeface="Meiryo UI"/>
                <a:cs typeface="Arial" charset="0"/>
              </a:rPr>
              <a:t>beserta</a:t>
            </a:r>
            <a:r>
              <a:rPr lang="en-US" sz="1099" kern="0" dirty="0">
                <a:latin typeface="Open Sans"/>
                <a:ea typeface="Meiryo UI"/>
                <a:cs typeface="Arial" charset="0"/>
              </a:rPr>
              <a:t> </a:t>
            </a:r>
            <a:r>
              <a:rPr lang="en-US" sz="1099" kern="0" dirty="0" err="1">
                <a:latin typeface="Open Sans"/>
                <a:ea typeface="Meiryo UI"/>
                <a:cs typeface="Arial" charset="0"/>
              </a:rPr>
              <a:t>tren</a:t>
            </a:r>
            <a:r>
              <a:rPr lang="en-US" sz="1099" kern="0" dirty="0">
                <a:latin typeface="Open Sans"/>
                <a:ea typeface="Meiryo UI"/>
                <a:cs typeface="Arial" charset="0"/>
              </a:rPr>
              <a:t> </a:t>
            </a:r>
            <a:r>
              <a:rPr lang="en-US" sz="1099" kern="0" dirty="0" err="1">
                <a:latin typeface="Open Sans"/>
                <a:ea typeface="Meiryo UI"/>
                <a:cs typeface="Arial" charset="0"/>
              </a:rPr>
              <a:t>perkembangan</a:t>
            </a:r>
            <a:r>
              <a:rPr lang="en-US" sz="1099" kern="0" dirty="0">
                <a:latin typeface="Open Sans"/>
                <a:ea typeface="Meiryo UI"/>
                <a:cs typeface="Arial" charset="0"/>
              </a:rPr>
              <a:t> </a:t>
            </a:r>
            <a:r>
              <a:rPr lang="en-US" sz="1099" kern="0" dirty="0" err="1">
                <a:latin typeface="Open Sans"/>
                <a:ea typeface="Meiryo UI"/>
                <a:cs typeface="Arial" charset="0"/>
              </a:rPr>
              <a:t>keuangan</a:t>
            </a:r>
            <a:r>
              <a:rPr lang="en-US" sz="1099" kern="0" dirty="0">
                <a:latin typeface="Open Sans"/>
                <a:ea typeface="Meiryo UI"/>
                <a:cs typeface="Arial" charset="0"/>
              </a:rPr>
              <a:t> BLU </a:t>
            </a:r>
            <a:r>
              <a:rPr lang="en-US" sz="1099" kern="0" dirty="0" err="1">
                <a:latin typeface="Open Sans"/>
                <a:ea typeface="Meiryo UI"/>
                <a:cs typeface="Arial" charset="0"/>
              </a:rPr>
              <a:t>dalam</a:t>
            </a:r>
            <a:r>
              <a:rPr lang="en-US" sz="1099" kern="0" dirty="0">
                <a:latin typeface="Open Sans"/>
                <a:ea typeface="Meiryo UI"/>
                <a:cs typeface="Arial" charset="0"/>
              </a:rPr>
              <a:t> </a:t>
            </a:r>
            <a:r>
              <a:rPr lang="en-US" sz="1099" kern="0" dirty="0" err="1">
                <a:latin typeface="Open Sans"/>
                <a:ea typeface="Meiryo UI"/>
                <a:cs typeface="Arial" charset="0"/>
              </a:rPr>
              <a:t>jangka</a:t>
            </a:r>
            <a:r>
              <a:rPr lang="en-US" sz="1099" kern="0" dirty="0">
                <a:latin typeface="Open Sans"/>
                <a:ea typeface="Meiryo UI"/>
                <a:cs typeface="Arial" charset="0"/>
              </a:rPr>
              <a:t> </a:t>
            </a:r>
            <a:r>
              <a:rPr lang="en-US" sz="1099" kern="0" dirty="0" err="1">
                <a:latin typeface="Open Sans"/>
                <a:ea typeface="Meiryo UI"/>
                <a:cs typeface="Arial" charset="0"/>
              </a:rPr>
              <a:t>waktu</a:t>
            </a:r>
            <a:r>
              <a:rPr lang="en-US" sz="1099" kern="0" dirty="0">
                <a:latin typeface="Open Sans"/>
                <a:ea typeface="Meiryo UI"/>
                <a:cs typeface="Arial" charset="0"/>
              </a:rPr>
              <a:t> 3 </a:t>
            </a:r>
            <a:r>
              <a:rPr lang="en-US" sz="1099" kern="0" dirty="0" err="1">
                <a:latin typeface="Open Sans"/>
                <a:ea typeface="Meiryo UI"/>
                <a:cs typeface="Arial" charset="0"/>
              </a:rPr>
              <a:t>tahunan</a:t>
            </a:r>
            <a:r>
              <a:rPr lang="en-US" sz="1099" kern="0" dirty="0">
                <a:latin typeface="Open Sans"/>
                <a:ea typeface="Meiryo UI"/>
                <a:cs typeface="Arial" charset="0"/>
              </a:rPr>
              <a:t> yang </a:t>
            </a:r>
            <a:r>
              <a:rPr lang="en-US" sz="1099" kern="0" dirty="0" err="1">
                <a:latin typeface="Open Sans"/>
                <a:ea typeface="Meiryo UI"/>
                <a:cs typeface="Arial" charset="0"/>
              </a:rPr>
              <a:t>mencakup</a:t>
            </a:r>
            <a:r>
              <a:rPr lang="en-US" sz="1099" kern="0" dirty="0">
                <a:latin typeface="Open Sans"/>
                <a:ea typeface="Meiryo UI"/>
                <a:cs typeface="Arial" charset="0"/>
              </a:rPr>
              <a:t> </a:t>
            </a:r>
            <a:r>
              <a:rPr lang="en-US" sz="1099" kern="0" dirty="0" err="1">
                <a:latin typeface="Open Sans"/>
                <a:ea typeface="Meiryo UI"/>
                <a:cs typeface="Arial" charset="0"/>
              </a:rPr>
              <a:t>indikator</a:t>
            </a:r>
            <a:r>
              <a:rPr lang="en-US" sz="1099" kern="0" dirty="0">
                <a:latin typeface="Open Sans"/>
                <a:ea typeface="Meiryo UI"/>
                <a:cs typeface="Arial" charset="0"/>
              </a:rPr>
              <a:t> </a:t>
            </a:r>
            <a:r>
              <a:rPr lang="en-US" sz="1099" kern="0" dirty="0" err="1">
                <a:latin typeface="Open Sans"/>
                <a:ea typeface="Meiryo UI"/>
                <a:cs typeface="Arial" charset="0"/>
              </a:rPr>
              <a:t>likuiditas</a:t>
            </a:r>
            <a:r>
              <a:rPr lang="en-US" sz="1099" kern="0" dirty="0">
                <a:latin typeface="Open Sans"/>
                <a:ea typeface="Meiryo UI"/>
                <a:cs typeface="Arial" charset="0"/>
              </a:rPr>
              <a:t>, </a:t>
            </a:r>
            <a:r>
              <a:rPr lang="en-US" sz="1099" kern="0" dirty="0" err="1">
                <a:latin typeface="Open Sans"/>
                <a:ea typeface="Meiryo UI"/>
                <a:cs typeface="Arial" charset="0"/>
              </a:rPr>
              <a:t>efisiensi</a:t>
            </a:r>
            <a:r>
              <a:rPr lang="en-US" sz="1099" kern="0" dirty="0">
                <a:latin typeface="Open Sans"/>
                <a:ea typeface="Meiryo UI"/>
                <a:cs typeface="Arial" charset="0"/>
              </a:rPr>
              <a:t>, </a:t>
            </a:r>
            <a:r>
              <a:rPr lang="en-US" sz="1099" kern="0" dirty="0" err="1">
                <a:latin typeface="Open Sans"/>
                <a:ea typeface="Meiryo UI"/>
                <a:cs typeface="Arial" charset="0"/>
              </a:rPr>
              <a:t>efektivitas</a:t>
            </a:r>
            <a:r>
              <a:rPr lang="en-US" sz="1099" kern="0" dirty="0">
                <a:latin typeface="Open Sans"/>
                <a:ea typeface="Meiryo UI"/>
                <a:cs typeface="Arial" charset="0"/>
              </a:rPr>
              <a:t> dan </a:t>
            </a:r>
            <a:r>
              <a:rPr lang="en-US" sz="1099" kern="0" dirty="0" err="1">
                <a:latin typeface="Open Sans"/>
                <a:ea typeface="Meiryo UI"/>
                <a:cs typeface="Arial" charset="0"/>
              </a:rPr>
              <a:t>tingkat</a:t>
            </a:r>
            <a:r>
              <a:rPr lang="en-US" sz="1099" kern="0" dirty="0">
                <a:latin typeface="Open Sans"/>
                <a:ea typeface="Meiryo UI"/>
                <a:cs typeface="Arial" charset="0"/>
              </a:rPr>
              <a:t> </a:t>
            </a:r>
            <a:r>
              <a:rPr lang="en-US" sz="1099" kern="0" dirty="0" err="1">
                <a:latin typeface="Open Sans"/>
                <a:ea typeface="Meiryo UI"/>
                <a:cs typeface="Arial" charset="0"/>
              </a:rPr>
              <a:t>kemandirian</a:t>
            </a:r>
            <a:r>
              <a:rPr lang="en-US" sz="1099" kern="0" dirty="0">
                <a:latin typeface="Open Sans"/>
                <a:ea typeface="Meiryo UI"/>
                <a:cs typeface="Arial" charset="0"/>
              </a:rPr>
              <a:t> BLU. </a:t>
            </a:r>
            <a:endParaRPr lang="en-US" sz="1099" kern="0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280" name="TextBox 279">
            <a:extLst>
              <a:ext uri="{FF2B5EF4-FFF2-40B4-BE49-F238E27FC236}">
                <a16:creationId xmlns:a16="http://schemas.microsoft.com/office/drawing/2014/main" id="{C3681AB0-7104-4448-BDCC-FC63D5C95949}"/>
              </a:ext>
            </a:extLst>
          </p:cNvPr>
          <p:cNvSpPr txBox="1"/>
          <p:nvPr/>
        </p:nvSpPr>
        <p:spPr>
          <a:xfrm>
            <a:off x="3350886" y="4647011"/>
            <a:ext cx="5329840" cy="468346"/>
          </a:xfrm>
          <a:prstGeom prst="rect">
            <a:avLst/>
          </a:prstGeom>
          <a:noFill/>
          <a:ln>
            <a:solidFill>
              <a:srgbClr val="336699"/>
            </a:solidFill>
          </a:ln>
        </p:spPr>
        <p:txBody>
          <a:bodyPr wrap="square" lIns="0" tIns="36557" rIns="0" bIns="0" rtlCol="0" anchor="ctr">
            <a:spAutoFit/>
          </a:bodyPr>
          <a:lstStyle/>
          <a:p>
            <a:pPr marL="182789">
              <a:lnSpc>
                <a:spcPct val="85000"/>
              </a:lnSpc>
              <a:spcAft>
                <a:spcPts val="600"/>
              </a:spcAft>
              <a:buClr>
                <a:srgbClr val="FFE600"/>
              </a:buClr>
              <a:buSzPct val="70000"/>
              <a:defRPr/>
            </a:pPr>
            <a:r>
              <a:rPr lang="en-US" sz="1099" dirty="0" err="1">
                <a:latin typeface="Open Sans"/>
              </a:rPr>
              <a:t>Mengukur</a:t>
            </a:r>
            <a:r>
              <a:rPr lang="en-US" sz="1099" dirty="0">
                <a:latin typeface="Open Sans"/>
              </a:rPr>
              <a:t> </a:t>
            </a:r>
            <a:r>
              <a:rPr lang="en-US" sz="1099" dirty="0" err="1">
                <a:latin typeface="Open Sans"/>
              </a:rPr>
              <a:t>kemampuan</a:t>
            </a:r>
            <a:r>
              <a:rPr lang="en-US" sz="1099" dirty="0">
                <a:latin typeface="Open Sans"/>
              </a:rPr>
              <a:t> BLU </a:t>
            </a:r>
            <a:r>
              <a:rPr lang="en-US" sz="1099" dirty="0" err="1">
                <a:latin typeface="Open Sans"/>
              </a:rPr>
              <a:t>dalam</a:t>
            </a:r>
            <a:r>
              <a:rPr lang="en-US" sz="1099" dirty="0">
                <a:latin typeface="Open Sans"/>
              </a:rPr>
              <a:t> </a:t>
            </a:r>
            <a:r>
              <a:rPr lang="en-US" sz="1099" dirty="0" err="1">
                <a:latin typeface="Open Sans"/>
              </a:rPr>
              <a:t>melaksanakan</a:t>
            </a:r>
            <a:r>
              <a:rPr lang="en-US" sz="1099" dirty="0">
                <a:latin typeface="Open Sans"/>
              </a:rPr>
              <a:t> </a:t>
            </a:r>
            <a:r>
              <a:rPr lang="en-US" sz="1099" dirty="0" err="1">
                <a:latin typeface="Open Sans"/>
              </a:rPr>
              <a:t>manajemen</a:t>
            </a:r>
            <a:r>
              <a:rPr lang="en-US" sz="1099" dirty="0">
                <a:latin typeface="Open Sans"/>
              </a:rPr>
              <a:t> </a:t>
            </a:r>
            <a:r>
              <a:rPr lang="en-US" sz="1099" dirty="0" err="1">
                <a:latin typeface="Open Sans"/>
              </a:rPr>
              <a:t>kualitas</a:t>
            </a:r>
            <a:r>
              <a:rPr lang="en-US" sz="1099" dirty="0">
                <a:latin typeface="Open Sans"/>
              </a:rPr>
              <a:t> </a:t>
            </a:r>
            <a:r>
              <a:rPr lang="en-US" sz="1099" dirty="0" err="1">
                <a:latin typeface="Open Sans"/>
              </a:rPr>
              <a:t>organisasi</a:t>
            </a:r>
            <a:r>
              <a:rPr lang="en-US" sz="1099" dirty="0">
                <a:latin typeface="Open Sans"/>
              </a:rPr>
              <a:t> </a:t>
            </a:r>
            <a:r>
              <a:rPr lang="en-US" sz="1099" dirty="0" err="1">
                <a:latin typeface="Open Sans"/>
              </a:rPr>
              <a:t>secara</a:t>
            </a:r>
            <a:r>
              <a:rPr lang="en-US" sz="1099" dirty="0">
                <a:latin typeface="Open Sans"/>
              </a:rPr>
              <a:t> </a:t>
            </a:r>
            <a:r>
              <a:rPr lang="en-US" sz="1099" i="1" dirty="0">
                <a:latin typeface="Open Sans"/>
              </a:rPr>
              <a:t>end-to-end </a:t>
            </a:r>
            <a:r>
              <a:rPr lang="en-US" sz="1099" dirty="0" err="1">
                <a:latin typeface="Open Sans"/>
              </a:rPr>
              <a:t>dengan</a:t>
            </a:r>
            <a:r>
              <a:rPr lang="en-US" sz="1099" dirty="0">
                <a:latin typeface="Open Sans"/>
              </a:rPr>
              <a:t> </a:t>
            </a:r>
            <a:r>
              <a:rPr lang="en-US" sz="1099" dirty="0" err="1">
                <a:latin typeface="Open Sans"/>
              </a:rPr>
              <a:t>dua</a:t>
            </a:r>
            <a:r>
              <a:rPr lang="en-US" sz="1099" dirty="0">
                <a:latin typeface="Open Sans"/>
              </a:rPr>
              <a:t> </a:t>
            </a:r>
            <a:r>
              <a:rPr lang="en-US" sz="1099" dirty="0" err="1">
                <a:latin typeface="Open Sans"/>
              </a:rPr>
              <a:t>pendekatan</a:t>
            </a:r>
            <a:r>
              <a:rPr lang="en-US" sz="1099" dirty="0">
                <a:latin typeface="Open Sans"/>
              </a:rPr>
              <a:t>, </a:t>
            </a:r>
            <a:r>
              <a:rPr lang="en-US" sz="1099" dirty="0" err="1">
                <a:latin typeface="Open Sans"/>
              </a:rPr>
              <a:t>yaitu</a:t>
            </a:r>
            <a:r>
              <a:rPr lang="en-US" sz="1099" dirty="0">
                <a:latin typeface="Open Sans"/>
              </a:rPr>
              <a:t> </a:t>
            </a:r>
            <a:r>
              <a:rPr lang="en-US" sz="1099" b="1" i="1" dirty="0">
                <a:latin typeface="Open Sans"/>
              </a:rPr>
              <a:t>result based </a:t>
            </a:r>
            <a:r>
              <a:rPr lang="en-US" sz="1099" dirty="0">
                <a:latin typeface="Open Sans"/>
              </a:rPr>
              <a:t>dan </a:t>
            </a:r>
            <a:r>
              <a:rPr lang="en-US" sz="1099" b="1" i="1" dirty="0">
                <a:latin typeface="Open Sans"/>
              </a:rPr>
              <a:t>process based. </a:t>
            </a:r>
            <a:endParaRPr lang="en-US" sz="1099" b="1" i="1" kern="0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C5CC396-4828-4B94-9702-76D6BCD1B00B}"/>
              </a:ext>
            </a:extLst>
          </p:cNvPr>
          <p:cNvSpPr/>
          <p:nvPr/>
        </p:nvSpPr>
        <p:spPr>
          <a:xfrm>
            <a:off x="347920" y="5139676"/>
            <a:ext cx="1235457" cy="251757"/>
          </a:xfrm>
          <a:prstGeom prst="rect">
            <a:avLst/>
          </a:prstGeom>
          <a:solidFill>
            <a:srgbClr val="336699"/>
          </a:solidFill>
          <a:ln w="9525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rtlCol="0" anchor="ctr" anchorCtr="0"/>
          <a:lstStyle/>
          <a:p>
            <a:pPr algn="ctr" defTabSz="913943">
              <a:defRPr/>
            </a:pPr>
            <a:r>
              <a:rPr lang="en-US" sz="1049" i="1" kern="0" dirty="0">
                <a:solidFill>
                  <a:schemeClr val="tx2"/>
                </a:solidFill>
                <a:latin typeface="Open Sans"/>
              </a:rPr>
              <a:t>Rating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6A01E02-0089-47DF-BF5C-1AF230073342}"/>
              </a:ext>
            </a:extLst>
          </p:cNvPr>
          <p:cNvSpPr/>
          <p:nvPr/>
        </p:nvSpPr>
        <p:spPr>
          <a:xfrm>
            <a:off x="347920" y="5387874"/>
            <a:ext cx="1235457" cy="782750"/>
          </a:xfrm>
          <a:prstGeom prst="rect">
            <a:avLst/>
          </a:prstGeom>
          <a:solidFill>
            <a:srgbClr val="FDFDFD"/>
          </a:solidFill>
          <a:ln w="9525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rtlCol="0" anchor="t" anchorCtr="0"/>
          <a:lstStyle/>
          <a:p>
            <a:pPr algn="ctr" defTabSz="913943">
              <a:defRPr/>
            </a:pPr>
            <a:r>
              <a:rPr lang="en-US" sz="1049" kern="0" dirty="0">
                <a:solidFill>
                  <a:srgbClr val="000000"/>
                </a:solidFill>
                <a:latin typeface="Open Sans"/>
              </a:rPr>
              <a:t>Total </a:t>
            </a:r>
            <a:r>
              <a:rPr lang="en-US" sz="1049" kern="0" dirty="0" err="1">
                <a:solidFill>
                  <a:srgbClr val="000000"/>
                </a:solidFill>
                <a:latin typeface="Open Sans"/>
              </a:rPr>
              <a:t>Skor</a:t>
            </a:r>
            <a:r>
              <a:rPr lang="en-US" sz="1049" kern="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049" kern="0" dirty="0" err="1">
                <a:solidFill>
                  <a:srgbClr val="000000"/>
                </a:solidFill>
                <a:latin typeface="Open Sans"/>
              </a:rPr>
              <a:t>Akhir</a:t>
            </a:r>
            <a:endParaRPr lang="en-US" sz="1049" kern="0" dirty="0">
              <a:solidFill>
                <a:srgbClr val="000000"/>
              </a:solidFill>
              <a:latin typeface="Open Sans"/>
            </a:endParaRPr>
          </a:p>
          <a:p>
            <a:pPr algn="ctr" defTabSz="913943">
              <a:defRPr/>
            </a:pPr>
            <a:r>
              <a:rPr lang="en-US" sz="2799" kern="0" dirty="0">
                <a:solidFill>
                  <a:srgbClr val="000000"/>
                </a:solidFill>
                <a:latin typeface="Open Sans"/>
              </a:rPr>
              <a:t>100%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B0E5F0A-22B5-49A1-9ABD-F973EAB9E8E4}"/>
              </a:ext>
            </a:extLst>
          </p:cNvPr>
          <p:cNvSpPr txBox="1"/>
          <p:nvPr/>
        </p:nvSpPr>
        <p:spPr>
          <a:xfrm>
            <a:off x="2001157" y="5217313"/>
            <a:ext cx="951010" cy="193798"/>
          </a:xfrm>
          <a:prstGeom prst="rect">
            <a:avLst/>
          </a:prstGeom>
          <a:noFill/>
        </p:spPr>
        <p:txBody>
          <a:bodyPr wrap="square" lIns="0" tIns="36557" rIns="0" bIns="0" rtlCol="0">
            <a:spAutoFit/>
          </a:bodyPr>
          <a:lstStyle/>
          <a:p>
            <a:pPr>
              <a:lnSpc>
                <a:spcPct val="85000"/>
              </a:lnSpc>
              <a:spcAft>
                <a:spcPts val="600"/>
              </a:spcAft>
              <a:buClr>
                <a:schemeClr val="accent2"/>
              </a:buClr>
              <a:buSzPct val="70000"/>
            </a:pPr>
            <a:r>
              <a:rPr lang="en-US" sz="1199" dirty="0" err="1">
                <a:latin typeface="Open Sans"/>
              </a:rPr>
              <a:t>Peringkat</a:t>
            </a:r>
            <a:r>
              <a:rPr lang="en-US" sz="1199" dirty="0">
                <a:latin typeface="Open Sans"/>
              </a:rPr>
              <a:t> A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E207C64-92B3-45A2-B68D-B9A27AFB026A}"/>
              </a:ext>
            </a:extLst>
          </p:cNvPr>
          <p:cNvSpPr txBox="1"/>
          <p:nvPr/>
        </p:nvSpPr>
        <p:spPr>
          <a:xfrm>
            <a:off x="2001157" y="5512916"/>
            <a:ext cx="951010" cy="193798"/>
          </a:xfrm>
          <a:prstGeom prst="rect">
            <a:avLst/>
          </a:prstGeom>
          <a:noFill/>
        </p:spPr>
        <p:txBody>
          <a:bodyPr wrap="square" lIns="0" tIns="36557" rIns="0" bIns="0" rtlCol="0">
            <a:spAutoFit/>
          </a:bodyPr>
          <a:lstStyle/>
          <a:p>
            <a:pPr>
              <a:lnSpc>
                <a:spcPct val="85000"/>
              </a:lnSpc>
              <a:spcAft>
                <a:spcPts val="600"/>
              </a:spcAft>
              <a:buClr>
                <a:schemeClr val="accent2"/>
              </a:buClr>
              <a:buSzPct val="70000"/>
            </a:pPr>
            <a:r>
              <a:rPr lang="en-US" sz="1199" dirty="0" err="1">
                <a:latin typeface="Open Sans"/>
              </a:rPr>
              <a:t>Peringkat</a:t>
            </a:r>
            <a:r>
              <a:rPr lang="en-US" sz="1199" dirty="0">
                <a:latin typeface="Open Sans"/>
              </a:rPr>
              <a:t> B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7323215-20C5-47F1-B308-E549D6CBD699}"/>
              </a:ext>
            </a:extLst>
          </p:cNvPr>
          <p:cNvSpPr txBox="1"/>
          <p:nvPr/>
        </p:nvSpPr>
        <p:spPr>
          <a:xfrm>
            <a:off x="2001157" y="5816376"/>
            <a:ext cx="951010" cy="193798"/>
          </a:xfrm>
          <a:prstGeom prst="rect">
            <a:avLst/>
          </a:prstGeom>
          <a:noFill/>
        </p:spPr>
        <p:txBody>
          <a:bodyPr wrap="square" lIns="0" tIns="36557" rIns="0" bIns="0" rtlCol="0">
            <a:spAutoFit/>
          </a:bodyPr>
          <a:lstStyle/>
          <a:p>
            <a:pPr>
              <a:lnSpc>
                <a:spcPct val="85000"/>
              </a:lnSpc>
              <a:spcAft>
                <a:spcPts val="600"/>
              </a:spcAft>
              <a:buClr>
                <a:schemeClr val="accent2"/>
              </a:buClr>
              <a:buSzPct val="70000"/>
            </a:pPr>
            <a:r>
              <a:rPr lang="en-US" sz="1199" dirty="0" err="1">
                <a:latin typeface="Open Sans"/>
              </a:rPr>
              <a:t>Peringkat</a:t>
            </a:r>
            <a:r>
              <a:rPr lang="en-US" sz="1199" dirty="0">
                <a:latin typeface="Open Sans"/>
              </a:rPr>
              <a:t> C</a:t>
            </a:r>
          </a:p>
        </p:txBody>
      </p:sp>
      <p:sp>
        <p:nvSpPr>
          <p:cNvPr id="50" name="Arrow: Right 49">
            <a:extLst>
              <a:ext uri="{FF2B5EF4-FFF2-40B4-BE49-F238E27FC236}">
                <a16:creationId xmlns:a16="http://schemas.microsoft.com/office/drawing/2014/main" id="{7FDF10F7-F194-4BFF-9BC3-ADF3987E6995}"/>
              </a:ext>
            </a:extLst>
          </p:cNvPr>
          <p:cNvSpPr/>
          <p:nvPr/>
        </p:nvSpPr>
        <p:spPr>
          <a:xfrm>
            <a:off x="1668262" y="5230982"/>
            <a:ext cx="270982" cy="179534"/>
          </a:xfrm>
          <a:prstGeom prst="rightArrow">
            <a:avLst/>
          </a:prstGeom>
          <a:solidFill>
            <a:schemeClr val="accent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1099" dirty="0">
              <a:solidFill>
                <a:schemeClr val="tx1"/>
              </a:solidFill>
              <a:latin typeface="Open Sans"/>
            </a:endParaRPr>
          </a:p>
        </p:txBody>
      </p:sp>
      <p:sp>
        <p:nvSpPr>
          <p:cNvPr id="51" name="Arrow: Right 50">
            <a:extLst>
              <a:ext uri="{FF2B5EF4-FFF2-40B4-BE49-F238E27FC236}">
                <a16:creationId xmlns:a16="http://schemas.microsoft.com/office/drawing/2014/main" id="{2D52FA5E-6D05-4363-A426-8AAE40488956}"/>
              </a:ext>
            </a:extLst>
          </p:cNvPr>
          <p:cNvSpPr/>
          <p:nvPr/>
        </p:nvSpPr>
        <p:spPr>
          <a:xfrm>
            <a:off x="1668262" y="5554856"/>
            <a:ext cx="270982" cy="179534"/>
          </a:xfrm>
          <a:prstGeom prst="rightArrow">
            <a:avLst/>
          </a:prstGeom>
          <a:solidFill>
            <a:schemeClr val="accent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1099" dirty="0">
              <a:solidFill>
                <a:schemeClr val="tx1"/>
              </a:solidFill>
              <a:latin typeface="Open Sans"/>
            </a:endParaRPr>
          </a:p>
        </p:txBody>
      </p:sp>
      <p:sp>
        <p:nvSpPr>
          <p:cNvPr id="52" name="Arrow: Right 51">
            <a:extLst>
              <a:ext uri="{FF2B5EF4-FFF2-40B4-BE49-F238E27FC236}">
                <a16:creationId xmlns:a16="http://schemas.microsoft.com/office/drawing/2014/main" id="{02583F39-316E-4B4F-A5FE-406534F7C06B}"/>
              </a:ext>
            </a:extLst>
          </p:cNvPr>
          <p:cNvSpPr/>
          <p:nvPr/>
        </p:nvSpPr>
        <p:spPr>
          <a:xfrm>
            <a:off x="1668262" y="5866614"/>
            <a:ext cx="270982" cy="179534"/>
          </a:xfrm>
          <a:prstGeom prst="rightArrow">
            <a:avLst/>
          </a:prstGeom>
          <a:solidFill>
            <a:schemeClr val="accent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1099" dirty="0">
              <a:solidFill>
                <a:schemeClr val="tx1"/>
              </a:solidFill>
              <a:latin typeface="Open San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5223EA6-5884-48B1-A026-1A85A52641ED}"/>
              </a:ext>
            </a:extLst>
          </p:cNvPr>
          <p:cNvSpPr/>
          <p:nvPr/>
        </p:nvSpPr>
        <p:spPr>
          <a:xfrm>
            <a:off x="3302127" y="5320930"/>
            <a:ext cx="5426472" cy="2614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01287" eaLnBrk="0" hangingPunct="0">
              <a:buClr>
                <a:srgbClr val="969696"/>
              </a:buClr>
              <a:defRPr/>
            </a:pPr>
            <a:r>
              <a:rPr lang="en-IN" sz="1099" b="1" kern="0" dirty="0" err="1">
                <a:latin typeface="Open Sans"/>
                <a:ea typeface="Meiryo UI"/>
                <a:cs typeface="Arial" charset="0"/>
              </a:rPr>
              <a:t>Skor</a:t>
            </a:r>
            <a:r>
              <a:rPr lang="en-IN" sz="1099" b="1" kern="0" dirty="0">
                <a:latin typeface="Open Sans"/>
                <a:ea typeface="Meiryo UI"/>
                <a:cs typeface="Arial" charset="0"/>
              </a:rPr>
              <a:t> </a:t>
            </a:r>
            <a:r>
              <a:rPr lang="en-IN" sz="1099" b="1" kern="0" dirty="0" err="1">
                <a:latin typeface="Open Sans"/>
                <a:ea typeface="Meiryo UI"/>
                <a:cs typeface="Arial" charset="0"/>
              </a:rPr>
              <a:t>akhir</a:t>
            </a:r>
            <a:r>
              <a:rPr lang="en-IN" sz="1099" b="1" kern="0" dirty="0">
                <a:latin typeface="Open Sans"/>
                <a:ea typeface="Meiryo UI"/>
                <a:cs typeface="Arial" charset="0"/>
              </a:rPr>
              <a:t> </a:t>
            </a:r>
            <a:r>
              <a:rPr lang="en-IN" sz="1099" b="1" kern="0" dirty="0" err="1">
                <a:latin typeface="Open Sans"/>
                <a:ea typeface="Meiryo UI"/>
                <a:cs typeface="Arial" charset="0"/>
              </a:rPr>
              <a:t>dalam</a:t>
            </a:r>
            <a:r>
              <a:rPr lang="en-IN" sz="1099" b="1" kern="0" dirty="0">
                <a:latin typeface="Open Sans"/>
                <a:ea typeface="Meiryo UI"/>
                <a:cs typeface="Arial" charset="0"/>
              </a:rPr>
              <a:t> </a:t>
            </a:r>
            <a:r>
              <a:rPr lang="en-IN" sz="1099" b="1" kern="0" dirty="0" err="1">
                <a:latin typeface="Open Sans"/>
                <a:ea typeface="Meiryo UI"/>
                <a:cs typeface="Arial" charset="0"/>
              </a:rPr>
              <a:t>bentuk</a:t>
            </a:r>
            <a:r>
              <a:rPr lang="en-IN" sz="1099" b="1" kern="0" dirty="0">
                <a:latin typeface="Open Sans"/>
                <a:ea typeface="Meiryo UI"/>
                <a:cs typeface="Arial" charset="0"/>
              </a:rPr>
              <a:t> </a:t>
            </a:r>
            <a:r>
              <a:rPr lang="en-IN" sz="1099" b="1" i="1" kern="0" dirty="0">
                <a:latin typeface="Open Sans"/>
                <a:ea typeface="Meiryo UI"/>
                <a:cs typeface="Arial" charset="0"/>
              </a:rPr>
              <a:t>rating </a:t>
            </a:r>
            <a:r>
              <a:rPr lang="en-IN" sz="1099" b="1" kern="0" dirty="0" err="1">
                <a:latin typeface="Open Sans"/>
                <a:ea typeface="Meiryo UI"/>
                <a:cs typeface="Arial" charset="0"/>
              </a:rPr>
              <a:t>maturitas</a:t>
            </a:r>
            <a:r>
              <a:rPr lang="en-IN" sz="1099" b="1" kern="0" dirty="0">
                <a:latin typeface="Open Sans"/>
                <a:ea typeface="Meiryo UI"/>
                <a:cs typeface="Arial" charset="0"/>
              </a:rPr>
              <a:t> yang </a:t>
            </a:r>
            <a:r>
              <a:rPr lang="en-IN" sz="1099" b="1" kern="0" dirty="0" err="1">
                <a:latin typeface="Open Sans"/>
                <a:ea typeface="Meiryo UI"/>
                <a:cs typeface="Arial" charset="0"/>
              </a:rPr>
              <a:t>diperoleh</a:t>
            </a:r>
            <a:r>
              <a:rPr lang="en-IN" sz="1099" b="1" kern="0" dirty="0">
                <a:latin typeface="Open Sans"/>
                <a:ea typeface="Meiryo UI"/>
                <a:cs typeface="Arial" charset="0"/>
              </a:rPr>
              <a:t> BLU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00D8447-2524-DB44-FAAF-B9C9580FE11C}"/>
              </a:ext>
            </a:extLst>
          </p:cNvPr>
          <p:cNvSpPr txBox="1">
            <a:spLocks/>
          </p:cNvSpPr>
          <p:nvPr/>
        </p:nvSpPr>
        <p:spPr>
          <a:xfrm>
            <a:off x="309679" y="269526"/>
            <a:ext cx="9292293" cy="53333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9055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600" b="0" kern="1200">
                <a:solidFill>
                  <a:schemeClr val="tx2"/>
                </a:solidFill>
                <a:latin typeface="EYInterstate" panose="02000503020000020004" pitchFamily="2" charset="0"/>
                <a:ea typeface="+mj-ea"/>
                <a:cs typeface="Arial" pitchFamily="34" charset="0"/>
              </a:defRPr>
            </a:lvl1pPr>
          </a:lstStyle>
          <a:p>
            <a:r>
              <a:rPr lang="en-US" sz="2000" b="1" dirty="0">
                <a:solidFill>
                  <a:srgbClr val="0070C0"/>
                </a:solidFill>
                <a:latin typeface="+mn-lt"/>
              </a:rPr>
              <a:t>PENGEMBANGAN BLU </a:t>
            </a:r>
            <a:r>
              <a:rPr lang="en-US" sz="2000" b="1" i="1" dirty="0">
                <a:solidFill>
                  <a:srgbClr val="0070C0"/>
                </a:solidFill>
                <a:latin typeface="+mn-lt"/>
              </a:rPr>
              <a:t>MATURITY RATING </a:t>
            </a:r>
            <a:br>
              <a:rPr lang="en-US" sz="2000" b="1" i="1" dirty="0">
                <a:solidFill>
                  <a:srgbClr val="0070C0"/>
                </a:solidFill>
                <a:latin typeface="+mn-lt"/>
              </a:rPr>
            </a:br>
            <a:r>
              <a:rPr lang="en-US" sz="2000" b="1" i="1" dirty="0">
                <a:solidFill>
                  <a:srgbClr val="0070C0"/>
                </a:solidFill>
                <a:latin typeface="+mn-lt"/>
              </a:rPr>
              <a:t>(</a:t>
            </a:r>
            <a:r>
              <a:rPr lang="en-US" sz="2000" b="1" dirty="0">
                <a:solidFill>
                  <a:srgbClr val="0070C0"/>
                </a:solidFill>
                <a:latin typeface="+mn-lt"/>
              </a:rPr>
              <a:t>KOMPARASI PENILAIAN KINERJA BLU SAAT INI DENGAN MODEL </a:t>
            </a:r>
            <a:r>
              <a:rPr lang="en-US" sz="2000" b="1" i="1" dirty="0">
                <a:solidFill>
                  <a:srgbClr val="0070C0"/>
                </a:solidFill>
                <a:latin typeface="+mn-lt"/>
              </a:rPr>
              <a:t>MATURITY RATING)</a:t>
            </a:r>
            <a:endParaRPr lang="id-ID" sz="2000" b="1" i="1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260861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F1318-7CA5-6951-7816-3779FBB50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 err="1"/>
              <a:t>Pengelolaan</a:t>
            </a:r>
            <a:r>
              <a:rPr lang="en-ID" dirty="0"/>
              <a:t> Kas BLU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F888F3-7AE4-748C-069B-6F799E9CE03A}"/>
              </a:ext>
            </a:extLst>
          </p:cNvPr>
          <p:cNvSpPr txBox="1"/>
          <p:nvPr/>
        </p:nvSpPr>
        <p:spPr>
          <a:xfrm>
            <a:off x="277586" y="923931"/>
            <a:ext cx="60975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800" i="1" dirty="0">
                <a:solidFill>
                  <a:srgbClr val="002060"/>
                </a:solidFill>
              </a:rPr>
              <a:t>Pengelolaan kas BLU didukung 3 pilar best practices: penerapan TSA, perencanan kas dan strategi optimalisasi surplus kas pada instrumen yang aman dan likuid.</a:t>
            </a:r>
            <a:endParaRPr lang="en-ID" sz="1800" i="1" dirty="0">
              <a:solidFill>
                <a:srgbClr val="002060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71D6568-AB7A-9EED-D4D5-6CA48170C90C}"/>
              </a:ext>
            </a:extLst>
          </p:cNvPr>
          <p:cNvGrpSpPr/>
          <p:nvPr/>
        </p:nvGrpSpPr>
        <p:grpSpPr>
          <a:xfrm>
            <a:off x="163666" y="1847261"/>
            <a:ext cx="11750748" cy="2303894"/>
            <a:chOff x="220626" y="1288095"/>
            <a:chExt cx="11750748" cy="230389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AD83296-76F5-ABAB-FD3C-9EF8EDDC5815}"/>
                </a:ext>
              </a:extLst>
            </p:cNvPr>
            <p:cNvSpPr txBox="1"/>
            <p:nvPr/>
          </p:nvSpPr>
          <p:spPr>
            <a:xfrm>
              <a:off x="8750134" y="1479661"/>
              <a:ext cx="3221240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4625" indent="-174625">
                <a:buFont typeface="+mj-lt"/>
                <a:buAutoNum type="arabicPeriod"/>
              </a:pPr>
              <a:r>
                <a:rPr lang="en-US" sz="1050" dirty="0" err="1"/>
                <a:t>Perencanaan</a:t>
              </a:r>
              <a:r>
                <a:rPr lang="en-US" sz="1050" dirty="0"/>
                <a:t> </a:t>
              </a:r>
              <a:r>
                <a:rPr lang="en-US" sz="1050" dirty="0" err="1"/>
                <a:t>penerimaan</a:t>
              </a:r>
              <a:r>
                <a:rPr lang="en-US" sz="1050" dirty="0"/>
                <a:t>: </a:t>
              </a:r>
              <a:r>
                <a:rPr lang="en-US" sz="1050" dirty="0" err="1"/>
                <a:t>mencakup</a:t>
              </a:r>
              <a:r>
                <a:rPr lang="en-US" sz="1050" dirty="0"/>
                <a:t> </a:t>
              </a:r>
              <a:r>
                <a:rPr lang="en-US" sz="1050" dirty="0" err="1"/>
                <a:t>penerimaan</a:t>
              </a:r>
              <a:r>
                <a:rPr lang="en-US" sz="1050" dirty="0"/>
                <a:t> </a:t>
              </a:r>
              <a:r>
                <a:rPr lang="en-US" sz="1050" dirty="0" err="1"/>
                <a:t>dari</a:t>
              </a:r>
              <a:r>
                <a:rPr lang="en-US" sz="1050" dirty="0"/>
                <a:t> PNBP. RM, </a:t>
              </a:r>
              <a:r>
                <a:rPr lang="en-US" sz="1050" dirty="0" err="1"/>
                <a:t>pengelolaan</a:t>
              </a:r>
              <a:r>
                <a:rPr lang="en-US" sz="1050" dirty="0"/>
                <a:t> asset, </a:t>
              </a:r>
              <a:r>
                <a:rPr lang="en-US" sz="1050" dirty="0" err="1"/>
                <a:t>penerimaan</a:t>
              </a:r>
              <a:r>
                <a:rPr lang="en-US" sz="1050" dirty="0"/>
                <a:t> </a:t>
              </a:r>
              <a:r>
                <a:rPr lang="en-US" sz="1050" dirty="0" err="1"/>
                <a:t>pinjaman</a:t>
              </a:r>
              <a:r>
                <a:rPr lang="en-US" sz="1050" dirty="0"/>
                <a:t>, </a:t>
              </a:r>
              <a:r>
                <a:rPr lang="en-US" sz="1050" dirty="0" err="1"/>
                <a:t>penerimaan</a:t>
              </a:r>
              <a:r>
                <a:rPr lang="en-US" sz="1050" dirty="0"/>
                <a:t> </a:t>
              </a:r>
              <a:r>
                <a:rPr lang="en-US" sz="1050" dirty="0" err="1"/>
                <a:t>piutang</a:t>
              </a:r>
              <a:r>
                <a:rPr lang="en-US" sz="1050" dirty="0"/>
                <a:t> dan lain-lain</a:t>
              </a:r>
            </a:p>
            <a:p>
              <a:pPr marL="174625" indent="-174625">
                <a:buFont typeface="+mj-lt"/>
                <a:buAutoNum type="arabicPeriod"/>
              </a:pPr>
              <a:r>
                <a:rPr lang="en-US" sz="1050" dirty="0" err="1"/>
                <a:t>Perencanaan</a:t>
              </a:r>
              <a:r>
                <a:rPr lang="en-US" sz="1050" dirty="0"/>
                <a:t> </a:t>
              </a:r>
              <a:r>
                <a:rPr lang="en-US" sz="1050" dirty="0" err="1"/>
                <a:t>pengeluaran</a:t>
              </a:r>
              <a:r>
                <a:rPr lang="en-US" sz="1050" dirty="0"/>
                <a:t>: </a:t>
              </a:r>
              <a:r>
                <a:rPr lang="en-US" sz="1050" dirty="0" err="1"/>
                <a:t>mencakup</a:t>
              </a:r>
              <a:r>
                <a:rPr lang="en-US" sz="1050" dirty="0"/>
                <a:t> </a:t>
              </a:r>
              <a:r>
                <a:rPr lang="en-US" sz="1050" dirty="0" err="1"/>
                <a:t>seluruh</a:t>
              </a:r>
              <a:r>
                <a:rPr lang="en-US" sz="1050" dirty="0"/>
                <a:t> </a:t>
              </a:r>
              <a:r>
                <a:rPr lang="en-US" sz="1050" dirty="0" err="1"/>
                <a:t>belanja</a:t>
              </a:r>
              <a:r>
                <a:rPr lang="en-US" sz="1050" dirty="0"/>
                <a:t>/</a:t>
              </a:r>
              <a:r>
                <a:rPr lang="en-US" sz="1050" dirty="0" err="1"/>
                <a:t>pengeluaran</a:t>
              </a:r>
              <a:r>
                <a:rPr lang="en-US" sz="1050" dirty="0"/>
                <a:t>, </a:t>
              </a:r>
              <a:r>
                <a:rPr lang="en-US" sz="1050" dirty="0" err="1"/>
                <a:t>pelunasan</a:t>
              </a:r>
              <a:r>
                <a:rPr lang="en-US" sz="1050" dirty="0"/>
                <a:t> </a:t>
              </a:r>
              <a:r>
                <a:rPr lang="en-US" sz="1050" dirty="0" err="1"/>
                <a:t>kewajiban</a:t>
              </a:r>
              <a:r>
                <a:rPr lang="en-US" sz="1050" dirty="0"/>
                <a:t>/</a:t>
              </a:r>
              <a:r>
                <a:rPr lang="en-US" sz="1050" dirty="0" err="1"/>
                <a:t>pinjaman</a:t>
              </a:r>
              <a:r>
                <a:rPr lang="en-US" sz="1050" dirty="0"/>
                <a:t> dan lain-lain</a:t>
              </a:r>
            </a:p>
            <a:p>
              <a:pPr marL="174625" indent="-174625">
                <a:buFont typeface="+mj-lt"/>
                <a:buAutoNum type="arabicPeriod"/>
              </a:pPr>
              <a:r>
                <a:rPr lang="en-US" sz="1050" dirty="0" err="1"/>
                <a:t>Saldo</a:t>
              </a:r>
              <a:r>
                <a:rPr lang="en-US" sz="1050" dirty="0"/>
                <a:t> kas minimal </a:t>
              </a:r>
              <a:r>
                <a:rPr lang="en-US" sz="1050" dirty="0">
                  <a:sym typeface="Wingdings" panose="05000000000000000000" pitchFamily="2" charset="2"/>
                </a:rPr>
                <a:t>: </a:t>
              </a:r>
              <a:r>
                <a:rPr lang="en-US" sz="1050" dirty="0" err="1">
                  <a:sym typeface="Wingdings" panose="05000000000000000000" pitchFamily="2" charset="2"/>
                </a:rPr>
                <a:t>kebutuhan</a:t>
              </a:r>
              <a:r>
                <a:rPr lang="en-US" sz="1050" dirty="0">
                  <a:sym typeface="Wingdings" panose="05000000000000000000" pitchFamily="2" charset="2"/>
                </a:rPr>
                <a:t> kas </a:t>
              </a:r>
              <a:r>
                <a:rPr lang="en-US" sz="1050" dirty="0" err="1">
                  <a:sym typeface="Wingdings" panose="05000000000000000000" pitchFamily="2" charset="2"/>
                </a:rPr>
                <a:t>untuk</a:t>
              </a:r>
              <a:r>
                <a:rPr lang="en-US" sz="1050" dirty="0">
                  <a:sym typeface="Wingdings" panose="05000000000000000000" pitchFamily="2" charset="2"/>
                </a:rPr>
                <a:t> </a:t>
              </a:r>
              <a:r>
                <a:rPr lang="en-US" sz="1050" dirty="0" err="1">
                  <a:sym typeface="Wingdings" panose="05000000000000000000" pitchFamily="2" charset="2"/>
                </a:rPr>
                <a:t>belanja</a:t>
              </a:r>
              <a:r>
                <a:rPr lang="en-US" sz="1050" dirty="0">
                  <a:sym typeface="Wingdings" panose="05000000000000000000" pitchFamily="2" charset="2"/>
                </a:rPr>
                <a:t> </a:t>
              </a:r>
              <a:r>
                <a:rPr lang="en-US" sz="1050" dirty="0" err="1">
                  <a:sym typeface="Wingdings" panose="05000000000000000000" pitchFamily="2" charset="2"/>
                </a:rPr>
                <a:t>operasional</a:t>
              </a:r>
              <a:r>
                <a:rPr lang="en-US" sz="1050" dirty="0">
                  <a:sym typeface="Wingdings" panose="05000000000000000000" pitchFamily="2" charset="2"/>
                </a:rPr>
                <a:t> </a:t>
              </a:r>
              <a:r>
                <a:rPr lang="en-US" sz="1050" dirty="0" err="1">
                  <a:sym typeface="Wingdings" panose="05000000000000000000" pitchFamily="2" charset="2"/>
                </a:rPr>
                <a:t>harian</a:t>
              </a:r>
              <a:r>
                <a:rPr lang="en-US" sz="1050" dirty="0">
                  <a:sym typeface="Wingdings" panose="05000000000000000000" pitchFamily="2" charset="2"/>
                </a:rPr>
                <a:t> </a:t>
              </a:r>
              <a:r>
                <a:rPr lang="en-US" sz="1050" dirty="0" err="1">
                  <a:sym typeface="Wingdings" panose="05000000000000000000" pitchFamily="2" charset="2"/>
                </a:rPr>
                <a:t>dalam</a:t>
              </a:r>
              <a:r>
                <a:rPr lang="en-US" sz="1050" dirty="0">
                  <a:sym typeface="Wingdings" panose="05000000000000000000" pitchFamily="2" charset="2"/>
                </a:rPr>
                <a:t> </a:t>
              </a:r>
              <a:r>
                <a:rPr lang="en-US" sz="1050" dirty="0" err="1">
                  <a:sym typeface="Wingdings" panose="05000000000000000000" pitchFamily="2" charset="2"/>
                </a:rPr>
                <a:t>satu</a:t>
              </a:r>
              <a:r>
                <a:rPr lang="en-US" sz="1050" dirty="0">
                  <a:sym typeface="Wingdings" panose="05000000000000000000" pitchFamily="2" charset="2"/>
                </a:rPr>
                <a:t> </a:t>
              </a:r>
              <a:r>
                <a:rPr lang="en-US" sz="1050" dirty="0" err="1">
                  <a:sym typeface="Wingdings" panose="05000000000000000000" pitchFamily="2" charset="2"/>
                </a:rPr>
                <a:t>bulan</a:t>
              </a:r>
              <a:endParaRPr lang="en-US" sz="1050" dirty="0">
                <a:sym typeface="Wingdings" panose="05000000000000000000" pitchFamily="2" charset="2"/>
              </a:endParaRPr>
            </a:p>
            <a:p>
              <a:pPr marL="174625" indent="-174625">
                <a:buFont typeface="+mj-lt"/>
                <a:buAutoNum type="arabicPeriod"/>
              </a:pPr>
              <a:r>
                <a:rPr lang="en-US" sz="1050" dirty="0">
                  <a:sym typeface="Wingdings" panose="05000000000000000000" pitchFamily="2" charset="2"/>
                </a:rPr>
                <a:t>Buffer cash : </a:t>
              </a:r>
              <a:r>
                <a:rPr lang="en-US" sz="1050" dirty="0" err="1">
                  <a:sym typeface="Wingdings" panose="05000000000000000000" pitchFamily="2" charset="2"/>
                </a:rPr>
                <a:t>kebutuhan</a:t>
              </a:r>
              <a:r>
                <a:rPr lang="en-US" sz="1050" dirty="0">
                  <a:sym typeface="Wingdings" panose="05000000000000000000" pitchFamily="2" charset="2"/>
                </a:rPr>
                <a:t> kas </a:t>
              </a:r>
              <a:r>
                <a:rPr lang="en-US" sz="1050" dirty="0" err="1">
                  <a:sym typeface="Wingdings" panose="05000000000000000000" pitchFamily="2" charset="2"/>
                </a:rPr>
                <a:t>untuk</a:t>
              </a:r>
              <a:r>
                <a:rPr lang="en-US" sz="1050" dirty="0">
                  <a:sym typeface="Wingdings" panose="05000000000000000000" pitchFamily="2" charset="2"/>
                </a:rPr>
                <a:t> </a:t>
              </a:r>
              <a:r>
                <a:rPr lang="en-US" sz="1050" dirty="0" err="1">
                  <a:sym typeface="Wingdings" panose="05000000000000000000" pitchFamily="2" charset="2"/>
                </a:rPr>
                <a:t>belanja</a:t>
              </a:r>
              <a:r>
                <a:rPr lang="en-US" sz="1050" dirty="0">
                  <a:sym typeface="Wingdings" panose="05000000000000000000" pitchFamily="2" charset="2"/>
                </a:rPr>
                <a:t> </a:t>
              </a:r>
              <a:r>
                <a:rPr lang="en-US" sz="1050" dirty="0" err="1">
                  <a:sym typeface="Wingdings" panose="05000000000000000000" pitchFamily="2" charset="2"/>
                </a:rPr>
                <a:t>operasional</a:t>
              </a:r>
              <a:r>
                <a:rPr lang="en-US" sz="1050" dirty="0">
                  <a:sym typeface="Wingdings" panose="05000000000000000000" pitchFamily="2" charset="2"/>
                </a:rPr>
                <a:t> yang </a:t>
              </a:r>
              <a:r>
                <a:rPr lang="en-US" sz="1050" dirty="0" err="1">
                  <a:sym typeface="Wingdings" panose="05000000000000000000" pitchFamily="2" charset="2"/>
                </a:rPr>
                <a:t>tidak</a:t>
              </a:r>
              <a:r>
                <a:rPr lang="en-US" sz="1050" dirty="0">
                  <a:sym typeface="Wingdings" panose="05000000000000000000" pitchFamily="2" charset="2"/>
                </a:rPr>
                <a:t> </a:t>
              </a:r>
              <a:r>
                <a:rPr lang="en-US" sz="1050" dirty="0" err="1">
                  <a:sym typeface="Wingdings" panose="05000000000000000000" pitchFamily="2" charset="2"/>
                </a:rPr>
                <a:t>dapat</a:t>
              </a:r>
              <a:r>
                <a:rPr lang="en-US" sz="1050" dirty="0">
                  <a:sym typeface="Wingdings" panose="05000000000000000000" pitchFamily="2" charset="2"/>
                </a:rPr>
                <a:t> </a:t>
              </a:r>
              <a:r>
                <a:rPr lang="en-US" sz="1050" dirty="0" err="1">
                  <a:sym typeface="Wingdings" panose="05000000000000000000" pitchFamily="2" charset="2"/>
                </a:rPr>
                <a:t>diperkirakan</a:t>
              </a:r>
              <a:endParaRPr lang="en-ID" sz="1050" dirty="0"/>
            </a:p>
          </p:txBody>
        </p:sp>
        <p:graphicFrame>
          <p:nvGraphicFramePr>
            <p:cNvPr id="7" name="Chart 6">
              <a:extLst>
                <a:ext uri="{FF2B5EF4-FFF2-40B4-BE49-F238E27FC236}">
                  <a16:creationId xmlns:a16="http://schemas.microsoft.com/office/drawing/2014/main" id="{24AD6474-0DD6-221D-44AB-36C36284B41B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220626" y="1288095"/>
            <a:ext cx="4090785" cy="230389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8" name="Right Brace 7">
              <a:extLst>
                <a:ext uri="{FF2B5EF4-FFF2-40B4-BE49-F238E27FC236}">
                  <a16:creationId xmlns:a16="http://schemas.microsoft.com/office/drawing/2014/main" id="{0416638C-8872-5CDE-E3F8-1854248827D0}"/>
                </a:ext>
              </a:extLst>
            </p:cNvPr>
            <p:cNvSpPr/>
            <p:nvPr/>
          </p:nvSpPr>
          <p:spPr>
            <a:xfrm>
              <a:off x="4227200" y="2580188"/>
              <a:ext cx="84211" cy="417443"/>
            </a:xfrm>
            <a:prstGeom prst="rightBrac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sp>
          <p:nvSpPr>
            <p:cNvPr id="9" name="Right Brace 8">
              <a:extLst>
                <a:ext uri="{FF2B5EF4-FFF2-40B4-BE49-F238E27FC236}">
                  <a16:creationId xmlns:a16="http://schemas.microsoft.com/office/drawing/2014/main" id="{812DBDE9-E3C8-80AA-5E72-E302FCA9D378}"/>
                </a:ext>
              </a:extLst>
            </p:cNvPr>
            <p:cNvSpPr/>
            <p:nvPr/>
          </p:nvSpPr>
          <p:spPr>
            <a:xfrm>
              <a:off x="4227200" y="1553871"/>
              <a:ext cx="84211" cy="550333"/>
            </a:xfrm>
            <a:prstGeom prst="rightBrace">
              <a:avLst/>
            </a:prstGeom>
            <a:ln w="222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0" name="Right Brace 9">
              <a:extLst>
                <a:ext uri="{FF2B5EF4-FFF2-40B4-BE49-F238E27FC236}">
                  <a16:creationId xmlns:a16="http://schemas.microsoft.com/office/drawing/2014/main" id="{262E1B41-2150-2F0E-D1EB-3A6E661BDC1E}"/>
                </a:ext>
              </a:extLst>
            </p:cNvPr>
            <p:cNvSpPr/>
            <p:nvPr/>
          </p:nvSpPr>
          <p:spPr>
            <a:xfrm>
              <a:off x="4199951" y="2239676"/>
              <a:ext cx="143933" cy="281243"/>
            </a:xfrm>
            <a:prstGeom prst="rightBrace">
              <a:avLst/>
            </a:prstGeom>
            <a:ln w="2222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7EFFEF0-9AF9-2C1F-D2EA-78C75AD60FA6}"/>
                </a:ext>
              </a:extLst>
            </p:cNvPr>
            <p:cNvSpPr txBox="1"/>
            <p:nvPr/>
          </p:nvSpPr>
          <p:spPr>
            <a:xfrm>
              <a:off x="4292835" y="2639129"/>
              <a:ext cx="1435782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 err="1"/>
                <a:t>kekurangan</a:t>
              </a:r>
              <a:r>
                <a:rPr lang="en-US" sz="1050" dirty="0"/>
                <a:t> kas/Cash </a:t>
              </a:r>
              <a:r>
                <a:rPr lang="en-US" sz="1050" dirty="0" err="1"/>
                <a:t>missmatch</a:t>
              </a:r>
              <a:endParaRPr lang="en-US" sz="105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0E22DA2-EB61-3C3B-8904-C62525ADE648}"/>
                </a:ext>
              </a:extLst>
            </p:cNvPr>
            <p:cNvSpPr txBox="1"/>
            <p:nvPr/>
          </p:nvSpPr>
          <p:spPr>
            <a:xfrm>
              <a:off x="4301549" y="1650388"/>
              <a:ext cx="1358665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 err="1"/>
                <a:t>Kelebihan</a:t>
              </a:r>
              <a:r>
                <a:rPr lang="en-US" sz="1050" dirty="0"/>
                <a:t> kas/Cash surplus</a:t>
              </a:r>
              <a:endParaRPr lang="en-ID" sz="105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1F20A3B-E8D2-EC77-C1D9-F6E0F616C19D}"/>
                </a:ext>
              </a:extLst>
            </p:cNvPr>
            <p:cNvSpPr txBox="1"/>
            <p:nvPr/>
          </p:nvSpPr>
          <p:spPr>
            <a:xfrm>
              <a:off x="4306277" y="2174449"/>
              <a:ext cx="1600118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err="1"/>
                <a:t>Saldo</a:t>
              </a:r>
              <a:r>
                <a:rPr lang="en-US" sz="1050" dirty="0"/>
                <a:t> Kas </a:t>
              </a:r>
              <a:r>
                <a:rPr lang="en-US" sz="1050" dirty="0" err="1"/>
                <a:t>Mininal</a:t>
              </a:r>
              <a:r>
                <a:rPr lang="en-US" sz="1050" dirty="0"/>
                <a:t> (SKM) +</a:t>
              </a:r>
            </a:p>
            <a:p>
              <a:r>
                <a:rPr lang="en-US" sz="1050" dirty="0"/>
                <a:t>Buffer cash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F48F4B4A-6C99-5F29-4B02-E4584C1CC59D}"/>
                </a:ext>
              </a:extLst>
            </p:cNvPr>
            <p:cNvCxnSpPr>
              <a:cxnSpLocks/>
            </p:cNvCxnSpPr>
            <p:nvPr/>
          </p:nvCxnSpPr>
          <p:spPr>
            <a:xfrm>
              <a:off x="5813860" y="1771726"/>
              <a:ext cx="360482" cy="0"/>
            </a:xfrm>
            <a:prstGeom prst="straightConnector1">
              <a:avLst/>
            </a:prstGeom>
            <a:ln w="25400">
              <a:solidFill>
                <a:srgbClr val="00206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F0AB8ACA-3BEA-B397-131F-EFCCD86DAB2A}"/>
                </a:ext>
              </a:extLst>
            </p:cNvPr>
            <p:cNvCxnSpPr>
              <a:cxnSpLocks/>
            </p:cNvCxnSpPr>
            <p:nvPr/>
          </p:nvCxnSpPr>
          <p:spPr>
            <a:xfrm>
              <a:off x="5867483" y="2266704"/>
              <a:ext cx="344251" cy="0"/>
            </a:xfrm>
            <a:prstGeom prst="straightConnector1">
              <a:avLst/>
            </a:prstGeom>
            <a:ln w="25400">
              <a:solidFill>
                <a:srgbClr val="00B0F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9793FE1A-E910-5D2E-BABC-EFF49B5719ED}"/>
                </a:ext>
              </a:extLst>
            </p:cNvPr>
            <p:cNvCxnSpPr>
              <a:cxnSpLocks/>
            </p:cNvCxnSpPr>
            <p:nvPr/>
          </p:nvCxnSpPr>
          <p:spPr>
            <a:xfrm>
              <a:off x="5825268" y="2753857"/>
              <a:ext cx="360481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3003526-C45A-6D49-718B-23B450681C74}"/>
                </a:ext>
              </a:extLst>
            </p:cNvPr>
            <p:cNvSpPr txBox="1"/>
            <p:nvPr/>
          </p:nvSpPr>
          <p:spPr>
            <a:xfrm>
              <a:off x="6039608" y="2097361"/>
              <a:ext cx="166108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 err="1"/>
                <a:t>Rekening</a:t>
              </a:r>
              <a:r>
                <a:rPr lang="en-US" sz="1050" dirty="0"/>
                <a:t> </a:t>
              </a:r>
              <a:r>
                <a:rPr lang="en-US" sz="1050" dirty="0" err="1"/>
                <a:t>operasional</a:t>
              </a:r>
              <a:endParaRPr lang="en-ID" sz="105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24F7B1D-219B-A5FE-B1AC-B6188E3D2FE5}"/>
                </a:ext>
              </a:extLst>
            </p:cNvPr>
            <p:cNvSpPr txBox="1"/>
            <p:nvPr/>
          </p:nvSpPr>
          <p:spPr>
            <a:xfrm>
              <a:off x="6174343" y="2398226"/>
              <a:ext cx="265837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 err="1"/>
                <a:t>Ditutup</a:t>
              </a:r>
              <a:r>
                <a:rPr lang="en-US" sz="1050" dirty="0"/>
                <a:t> </a:t>
              </a:r>
              <a:r>
                <a:rPr lang="en-US" sz="1050" dirty="0" err="1"/>
                <a:t>dari</a:t>
              </a:r>
              <a:r>
                <a:rPr lang="en-US" sz="1050" dirty="0"/>
                <a:t> </a:t>
              </a:r>
              <a:r>
                <a:rPr lang="en-US" sz="1050" dirty="0" err="1"/>
                <a:t>investasi</a:t>
              </a:r>
              <a:r>
                <a:rPr lang="en-US" sz="1050" dirty="0"/>
                <a:t>/</a:t>
              </a:r>
              <a:r>
                <a:rPr lang="en-US" sz="1050" dirty="0" err="1"/>
                <a:t>pinjaman</a:t>
              </a:r>
              <a:endParaRPr lang="en-US" sz="1050" dirty="0"/>
            </a:p>
            <a:p>
              <a:r>
                <a:rPr lang="en-US" sz="1050" dirty="0"/>
                <a:t>Short term mismatch </a:t>
              </a:r>
              <a:r>
                <a:rPr lang="en-US" sz="1050" dirty="0">
                  <a:sym typeface="Wingdings" panose="05000000000000000000" pitchFamily="2" charset="2"/>
                </a:rPr>
                <a:t> </a:t>
              </a:r>
              <a:r>
                <a:rPr lang="en-US" sz="1050" dirty="0" err="1">
                  <a:sym typeface="Wingdings" panose="05000000000000000000" pitchFamily="2" charset="2"/>
                </a:rPr>
                <a:t>Pencairan</a:t>
              </a:r>
              <a:r>
                <a:rPr lang="en-US" sz="1050" dirty="0">
                  <a:sym typeface="Wingdings" panose="05000000000000000000" pitchFamily="2" charset="2"/>
                </a:rPr>
                <a:t> DOC/</a:t>
              </a:r>
            </a:p>
            <a:p>
              <a:r>
                <a:rPr lang="en-US" sz="1050" dirty="0" err="1">
                  <a:sym typeface="Wingdings" panose="05000000000000000000" pitchFamily="2" charset="2"/>
                </a:rPr>
                <a:t>Pinjaman</a:t>
              </a:r>
              <a:r>
                <a:rPr lang="en-US" sz="1050" dirty="0">
                  <a:sym typeface="Wingdings" panose="05000000000000000000" pitchFamily="2" charset="2"/>
                </a:rPr>
                <a:t> </a:t>
              </a:r>
              <a:r>
                <a:rPr lang="en-US" sz="1050" dirty="0" err="1">
                  <a:sym typeface="Wingdings" panose="05000000000000000000" pitchFamily="2" charset="2"/>
                </a:rPr>
                <a:t>jangka</a:t>
              </a:r>
              <a:r>
                <a:rPr lang="en-US" sz="1050" dirty="0">
                  <a:sym typeface="Wingdings" panose="05000000000000000000" pitchFamily="2" charset="2"/>
                </a:rPr>
                <a:t> </a:t>
              </a:r>
              <a:r>
                <a:rPr lang="en-US" sz="1050" dirty="0" err="1">
                  <a:sym typeface="Wingdings" panose="05000000000000000000" pitchFamily="2" charset="2"/>
                </a:rPr>
                <a:t>pendek</a:t>
              </a:r>
              <a:endParaRPr lang="en-US" sz="1050" dirty="0"/>
            </a:p>
            <a:p>
              <a:r>
                <a:rPr lang="en-US" sz="1050" dirty="0"/>
                <a:t>Long term mismatch </a:t>
              </a:r>
              <a:r>
                <a:rPr lang="en-US" sz="1050" dirty="0">
                  <a:sym typeface="Wingdings" panose="05000000000000000000" pitchFamily="2" charset="2"/>
                </a:rPr>
                <a:t> </a:t>
              </a:r>
              <a:r>
                <a:rPr lang="en-US" sz="1050" dirty="0" err="1">
                  <a:sym typeface="Wingdings" panose="05000000000000000000" pitchFamily="2" charset="2"/>
                </a:rPr>
                <a:t>Pencairan</a:t>
              </a:r>
              <a:r>
                <a:rPr lang="en-US" sz="1050" dirty="0">
                  <a:sym typeface="Wingdings" panose="05000000000000000000" pitchFamily="2" charset="2"/>
                </a:rPr>
                <a:t> Deposito</a:t>
              </a:r>
              <a:endParaRPr lang="en-ID" sz="1050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18DA4DA-FF4C-9D80-2A60-A65571AD752C}"/>
                </a:ext>
              </a:extLst>
            </p:cNvPr>
            <p:cNvSpPr txBox="1"/>
            <p:nvPr/>
          </p:nvSpPr>
          <p:spPr>
            <a:xfrm>
              <a:off x="6174342" y="1481159"/>
              <a:ext cx="2061664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Short term investment </a:t>
              </a:r>
              <a:r>
                <a:rPr lang="en-US" sz="1050" dirty="0">
                  <a:sym typeface="Wingdings" panose="05000000000000000000" pitchFamily="2" charset="2"/>
                </a:rPr>
                <a:t></a:t>
              </a:r>
              <a:r>
                <a:rPr lang="en-US" sz="1050" dirty="0"/>
                <a:t> </a:t>
              </a:r>
              <a:r>
                <a:rPr lang="en-US" sz="1050" dirty="0" err="1"/>
                <a:t>deposto</a:t>
              </a:r>
              <a:r>
                <a:rPr lang="en-US" sz="1050" dirty="0"/>
                <a:t>/DOC</a:t>
              </a:r>
            </a:p>
            <a:p>
              <a:r>
                <a:rPr lang="en-US" sz="1050" dirty="0"/>
                <a:t>Long term investment </a:t>
              </a:r>
              <a:r>
                <a:rPr lang="en-US" sz="1050" dirty="0">
                  <a:sym typeface="Wingdings" panose="05000000000000000000" pitchFamily="2" charset="2"/>
                </a:rPr>
                <a:t> OIP</a:t>
              </a:r>
              <a:endParaRPr lang="en-ID" sz="1050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B097CE0-8C07-46EC-BCCC-B1F55EB0FD12}"/>
                </a:ext>
              </a:extLst>
            </p:cNvPr>
            <p:cNvSpPr txBox="1"/>
            <p:nvPr/>
          </p:nvSpPr>
          <p:spPr>
            <a:xfrm>
              <a:off x="1306909" y="2627456"/>
              <a:ext cx="766557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/>
                <a:t>Short term</a:t>
              </a:r>
            </a:p>
            <a:p>
              <a:r>
                <a:rPr lang="en-US" sz="1000" i="1" dirty="0"/>
                <a:t>mismatch</a:t>
              </a:r>
              <a:endParaRPr lang="en-ID" sz="1000" i="1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8A92B7B-4FC4-E1DC-9E69-EF8A98D09910}"/>
                </a:ext>
              </a:extLst>
            </p:cNvPr>
            <p:cNvSpPr txBox="1"/>
            <p:nvPr/>
          </p:nvSpPr>
          <p:spPr>
            <a:xfrm>
              <a:off x="2205674" y="2774031"/>
              <a:ext cx="7136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/>
                <a:t>Long term</a:t>
              </a:r>
            </a:p>
            <a:p>
              <a:r>
                <a:rPr lang="en-US" sz="1000" i="1" dirty="0"/>
                <a:t>mismatch</a:t>
              </a:r>
              <a:endParaRPr lang="en-ID" sz="1000" i="1" dirty="0"/>
            </a:p>
          </p:txBody>
        </p:sp>
      </p:grp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6BCFDB7-3A30-25E0-FCD2-DD4E5C5428AA}"/>
              </a:ext>
            </a:extLst>
          </p:cNvPr>
          <p:cNvGraphicFramePr>
            <a:graphicFrameLocks/>
          </p:cNvGraphicFramePr>
          <p:nvPr/>
        </p:nvGraphicFramePr>
        <p:xfrm>
          <a:off x="3926864" y="4175166"/>
          <a:ext cx="4403850" cy="22555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4DC576E1-21B7-6324-7B8B-790BFCC82766}"/>
              </a:ext>
            </a:extLst>
          </p:cNvPr>
          <p:cNvSpPr txBox="1"/>
          <p:nvPr/>
        </p:nvSpPr>
        <p:spPr>
          <a:xfrm>
            <a:off x="5191309" y="3964007"/>
            <a:ext cx="20570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Portofolio</a:t>
            </a:r>
            <a:r>
              <a:rPr lang="en-US" sz="1200" dirty="0"/>
              <a:t> </a:t>
            </a:r>
            <a:r>
              <a:rPr lang="en-US" sz="1200" dirty="0" err="1"/>
              <a:t>Saldo</a:t>
            </a:r>
            <a:r>
              <a:rPr lang="en-US" sz="1200" dirty="0"/>
              <a:t> Awal Kas BLU</a:t>
            </a:r>
            <a:endParaRPr lang="en-ID" sz="1200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3" name="3D Model 22" descr="Arrow Left Sign">
                <a:extLst>
                  <a:ext uri="{FF2B5EF4-FFF2-40B4-BE49-F238E27FC236}">
                    <a16:creationId xmlns:a16="http://schemas.microsoft.com/office/drawing/2014/main" id="{9AFE111F-5243-56DD-B2F0-B905E3CF8DB6}"/>
                  </a:ext>
                </a:extLst>
              </p:cNvPr>
              <p:cNvGraphicFramePr/>
              <p:nvPr/>
            </p:nvGraphicFramePr>
            <p:xfrm>
              <a:off x="2983669" y="4441239"/>
              <a:ext cx="1064493" cy="1005233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064493" cy="1005233"/>
                    </a:xfrm>
                    <a:prstGeom prst="rect">
                      <a:avLst/>
                    </a:prstGeom>
                  </am3d:spPr>
                  <am3d:camera>
                    <am3d:pos x="0" y="0" z="5740844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4767178" d="1000000"/>
                    <am3d:preTrans dx="0" dy="-18000000" dz="-643056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30170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3" name="3D Model 22" descr="Arrow Left Sign">
                <a:extLst>
                  <a:ext uri="{FF2B5EF4-FFF2-40B4-BE49-F238E27FC236}">
                    <a16:creationId xmlns:a16="http://schemas.microsoft.com/office/drawing/2014/main" id="{9AFE111F-5243-56DD-B2F0-B905E3CF8DB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83669" y="4441239"/>
                <a:ext cx="1064493" cy="10052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4" name="3D Model 23" descr="Arrow Right Sign">
                <a:extLst>
                  <a:ext uri="{FF2B5EF4-FFF2-40B4-BE49-F238E27FC236}">
                    <a16:creationId xmlns:a16="http://schemas.microsoft.com/office/drawing/2014/main" id="{666F942A-5869-9A76-880C-5F4A2FB3EF3C}"/>
                  </a:ext>
                </a:extLst>
              </p:cNvPr>
              <p:cNvGraphicFramePr/>
              <p:nvPr/>
            </p:nvGraphicFramePr>
            <p:xfrm>
              <a:off x="8330714" y="4441238"/>
              <a:ext cx="1030719" cy="1005234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1030719" cy="1005234"/>
                    </a:xfrm>
                    <a:prstGeom prst="rect">
                      <a:avLst/>
                    </a:prstGeom>
                  </am3d:spPr>
                  <am3d:camera>
                    <am3d:pos x="0" y="0" z="5740844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4767178" d="1000000"/>
                    <am3d:preTrans dx="0" dy="-18000000" dz="-643056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130170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4" name="3D Model 23" descr="Arrow Right Sign">
                <a:extLst>
                  <a:ext uri="{FF2B5EF4-FFF2-40B4-BE49-F238E27FC236}">
                    <a16:creationId xmlns:a16="http://schemas.microsoft.com/office/drawing/2014/main" id="{666F942A-5869-9A76-880C-5F4A2FB3EF3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330714" y="4441238"/>
                <a:ext cx="1030719" cy="1005234"/>
              </a:xfrm>
              <a:prstGeom prst="rect">
                <a:avLst/>
              </a:prstGeom>
            </p:spPr>
          </p:pic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A979A0D7-EA40-7192-70DA-A9CF03925AB7}"/>
              </a:ext>
            </a:extLst>
          </p:cNvPr>
          <p:cNvSpPr txBox="1"/>
          <p:nvPr/>
        </p:nvSpPr>
        <p:spPr>
          <a:xfrm>
            <a:off x="163666" y="4310743"/>
            <a:ext cx="269870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/>
              <a:t>Facts &amp; Figures:</a:t>
            </a:r>
            <a:endParaRPr lang="en-US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Total </a:t>
            </a:r>
            <a:r>
              <a:rPr lang="en-US" sz="1400" dirty="0" err="1"/>
              <a:t>Saldo</a:t>
            </a:r>
            <a:r>
              <a:rPr lang="en-US" sz="1400" dirty="0"/>
              <a:t> Awal Kas BLU 2021 Rp81,99 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D" sz="1400" dirty="0"/>
              <a:t>Kas pada BLU 2021 Rp61,38 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D" sz="1400" dirty="0" err="1"/>
              <a:t>Investasi</a:t>
            </a:r>
            <a:r>
              <a:rPr lang="en-ID" sz="1400" dirty="0"/>
              <a:t> </a:t>
            </a:r>
            <a:r>
              <a:rPr lang="en-ID" sz="1400" dirty="0" err="1"/>
              <a:t>Jangka</a:t>
            </a:r>
            <a:r>
              <a:rPr lang="en-ID" sz="1400" dirty="0"/>
              <a:t> </a:t>
            </a:r>
            <a:r>
              <a:rPr lang="en-ID" sz="1400" dirty="0" err="1"/>
              <a:t>Pendek</a:t>
            </a:r>
            <a:r>
              <a:rPr lang="en-ID" sz="1400" dirty="0"/>
              <a:t> BLU 2021 Rp20,62 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D" sz="14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92E32FE-5E69-5C53-5DB9-944D55768F8B}"/>
              </a:ext>
            </a:extLst>
          </p:cNvPr>
          <p:cNvSpPr txBox="1"/>
          <p:nvPr/>
        </p:nvSpPr>
        <p:spPr>
          <a:xfrm>
            <a:off x="9346163" y="4175166"/>
            <a:ext cx="2698705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/>
              <a:t>Facts &amp; Figures: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D" sz="1400" dirty="0"/>
              <a:t>Total </a:t>
            </a:r>
            <a:r>
              <a:rPr lang="en-ID" sz="1400" dirty="0" err="1"/>
              <a:t>saldo</a:t>
            </a:r>
            <a:r>
              <a:rPr lang="en-ID" sz="1400" dirty="0"/>
              <a:t> </a:t>
            </a:r>
            <a:r>
              <a:rPr lang="en-ID" sz="1400" dirty="0" err="1"/>
              <a:t>awal</a:t>
            </a:r>
            <a:r>
              <a:rPr lang="en-ID" sz="1400" dirty="0"/>
              <a:t> kas BLU Pendidikan Rp10,54 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D" sz="1400" dirty="0" err="1"/>
              <a:t>Penggunaan</a:t>
            </a:r>
            <a:r>
              <a:rPr lang="en-ID" sz="1400" dirty="0"/>
              <a:t> </a:t>
            </a:r>
            <a:r>
              <a:rPr lang="en-ID" sz="1400" dirty="0" err="1"/>
              <a:t>saldo</a:t>
            </a:r>
            <a:r>
              <a:rPr lang="en-ID" sz="1400" dirty="0"/>
              <a:t> </a:t>
            </a:r>
            <a:r>
              <a:rPr lang="en-ID" sz="1400" dirty="0" err="1"/>
              <a:t>awal</a:t>
            </a:r>
            <a:r>
              <a:rPr lang="en-ID" sz="1400" dirty="0"/>
              <a:t> kas BLU Pendidikan </a:t>
            </a:r>
            <a:r>
              <a:rPr lang="en-ID" sz="1400" dirty="0" err="1"/>
              <a:t>a.l.</a:t>
            </a:r>
            <a:r>
              <a:rPr lang="en-ID" sz="1400" dirty="0"/>
              <a:t> </a:t>
            </a:r>
            <a:r>
              <a:rPr lang="en-ID" sz="1400" dirty="0" err="1"/>
              <a:t>untuk</a:t>
            </a:r>
            <a:r>
              <a:rPr lang="en-ID" sz="1400" dirty="0"/>
              <a:t> </a:t>
            </a:r>
            <a:r>
              <a:rPr lang="en-ID" sz="1400" dirty="0" err="1"/>
              <a:t>pembangunan</a:t>
            </a:r>
            <a:r>
              <a:rPr lang="en-ID" sz="1400" dirty="0"/>
              <a:t> </a:t>
            </a:r>
            <a:r>
              <a:rPr lang="en-ID" sz="1400" dirty="0" err="1"/>
              <a:t>sarpras</a:t>
            </a:r>
            <a:r>
              <a:rPr lang="en-ID" sz="1400" dirty="0"/>
              <a:t> &amp; </a:t>
            </a:r>
            <a:r>
              <a:rPr lang="en-ID" sz="1400" dirty="0" err="1"/>
              <a:t>fasilitas</a:t>
            </a:r>
            <a:r>
              <a:rPr lang="en-ID" sz="1400" dirty="0"/>
              <a:t> </a:t>
            </a:r>
            <a:r>
              <a:rPr lang="en-ID" sz="1400" dirty="0" err="1"/>
              <a:t>kampus</a:t>
            </a:r>
            <a:r>
              <a:rPr lang="en-ID" sz="1400" dirty="0"/>
              <a:t>, </a:t>
            </a:r>
            <a:r>
              <a:rPr lang="en-ID" sz="1400" dirty="0" err="1"/>
              <a:t>renovasi</a:t>
            </a:r>
            <a:r>
              <a:rPr lang="en-ID" sz="1400" dirty="0"/>
              <a:t> dan </a:t>
            </a:r>
            <a:r>
              <a:rPr lang="en-ID" sz="1400" dirty="0" err="1"/>
              <a:t>rehabilitasi</a:t>
            </a:r>
            <a:r>
              <a:rPr lang="en-ID" sz="1400" dirty="0"/>
              <a:t> </a:t>
            </a:r>
            <a:r>
              <a:rPr lang="en-ID" sz="1400" dirty="0" err="1"/>
              <a:t>gedung</a:t>
            </a:r>
            <a:r>
              <a:rPr lang="en-ID" sz="1400" dirty="0"/>
              <a:t> </a:t>
            </a:r>
            <a:r>
              <a:rPr lang="en-ID" sz="1400" dirty="0" err="1"/>
              <a:t>kampus</a:t>
            </a:r>
            <a:r>
              <a:rPr lang="en-ID" sz="1400" dirty="0"/>
              <a:t>, </a:t>
            </a:r>
            <a:r>
              <a:rPr lang="en-ID" sz="1400" dirty="0" err="1"/>
              <a:t>pengadaan</a:t>
            </a:r>
            <a:r>
              <a:rPr lang="en-ID" sz="1400" dirty="0"/>
              <a:t> </a:t>
            </a:r>
            <a:r>
              <a:rPr lang="en-ID" sz="1400" dirty="0" err="1"/>
              <a:t>kendaraan</a:t>
            </a:r>
            <a:r>
              <a:rPr lang="en-ID" sz="1400" dirty="0"/>
              <a:t> </a:t>
            </a:r>
            <a:r>
              <a:rPr lang="en-ID" sz="1400" dirty="0" err="1"/>
              <a:t>dinas</a:t>
            </a:r>
            <a:r>
              <a:rPr lang="en-ID" sz="1400" dirty="0"/>
              <a:t>, </a:t>
            </a:r>
            <a:r>
              <a:rPr lang="en-ID" sz="1400" dirty="0" err="1"/>
              <a:t>peralatan</a:t>
            </a:r>
            <a:r>
              <a:rPr lang="en-ID" sz="1400" dirty="0"/>
              <a:t> </a:t>
            </a:r>
            <a:r>
              <a:rPr lang="en-ID" sz="1400" dirty="0" err="1"/>
              <a:t>pengajaran</a:t>
            </a:r>
            <a:r>
              <a:rPr lang="en-ID" sz="1400" dirty="0"/>
              <a:t> dan multimedia, genset, AC.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D" sz="1400" dirty="0"/>
          </a:p>
        </p:txBody>
      </p:sp>
    </p:spTree>
    <p:extLst>
      <p:ext uri="{BB962C8B-B14F-4D97-AF65-F5344CB8AC3E}">
        <p14:creationId xmlns:p14="http://schemas.microsoft.com/office/powerpoint/2010/main" val="28931897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84D16DAA-F525-6048-2F94-9098A4458EF3}"/>
              </a:ext>
            </a:extLst>
          </p:cNvPr>
          <p:cNvSpPr txBox="1"/>
          <p:nvPr/>
        </p:nvSpPr>
        <p:spPr>
          <a:xfrm>
            <a:off x="342123" y="1188606"/>
            <a:ext cx="11252718" cy="5226517"/>
          </a:xfrm>
          <a:prstGeom prst="rect">
            <a:avLst/>
          </a:prstGeom>
          <a:solidFill>
            <a:srgbClr val="03B0D3">
              <a:alpha val="36000"/>
            </a:srgbClr>
          </a:solidFill>
        </p:spPr>
        <p:txBody>
          <a:bodyPr wrap="square" rtlCol="0">
            <a:spAutoFit/>
          </a:bodyPr>
          <a:lstStyle/>
          <a:p>
            <a:endParaRPr lang="en-ID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96B0DE-F852-075A-F5A0-4432F2298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 err="1"/>
              <a:t>Penggunaan</a:t>
            </a:r>
            <a:r>
              <a:rPr lang="en-ID" dirty="0"/>
              <a:t> </a:t>
            </a:r>
            <a:r>
              <a:rPr lang="en-ID" dirty="0" err="1"/>
              <a:t>Saldo</a:t>
            </a:r>
            <a:r>
              <a:rPr lang="en-ID" dirty="0"/>
              <a:t> Awal Kas BLU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B5B2C2-9C5B-4968-8F9C-249E1CEA6959}"/>
              </a:ext>
            </a:extLst>
          </p:cNvPr>
          <p:cNvSpPr txBox="1"/>
          <p:nvPr/>
        </p:nvSpPr>
        <p:spPr>
          <a:xfrm>
            <a:off x="597159" y="1380931"/>
            <a:ext cx="2817845" cy="369332"/>
          </a:xfrm>
          <a:prstGeom prst="rect">
            <a:avLst/>
          </a:prstGeom>
        </p:spPr>
        <p:txBody>
          <a:bodyPr vert="horz" lIns="0" tIns="0" rIns="0" bIns="0" rtlCol="0" anchor="ctr">
            <a:normAutofit fontScale="92500" lnSpcReduction="10000"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rgbClr val="094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z="3200" i="1" u="sng" dirty="0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</a:rPr>
              <a:t>K o n d </a:t>
            </a:r>
            <a:r>
              <a:rPr lang="en-US" sz="3200" i="1" u="sng" dirty="0" err="1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</a:rPr>
              <a:t>i</a:t>
            </a:r>
            <a:r>
              <a:rPr lang="en-US" sz="3200" i="1" u="sng" dirty="0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</a:rPr>
              <a:t> s </a:t>
            </a:r>
            <a:r>
              <a:rPr lang="en-US" sz="3200" i="1" u="sng" dirty="0" err="1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</a:rPr>
              <a:t>i</a:t>
            </a:r>
            <a:endParaRPr lang="en-ID" sz="3200" i="1" u="sng" dirty="0">
              <a:solidFill>
                <a:schemeClr val="accent2">
                  <a:lumMod val="50000"/>
                </a:schemeClr>
              </a:solidFill>
              <a:latin typeface="Sitka Banner Semibold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C0EB0F-8299-E795-1FDA-BFA9258F6886}"/>
              </a:ext>
            </a:extLst>
          </p:cNvPr>
          <p:cNvSpPr txBox="1"/>
          <p:nvPr/>
        </p:nvSpPr>
        <p:spPr>
          <a:xfrm>
            <a:off x="4839704" y="1380931"/>
            <a:ext cx="2817845" cy="369332"/>
          </a:xfrm>
          <a:prstGeom prst="rect">
            <a:avLst/>
          </a:prstGeom>
        </p:spPr>
        <p:txBody>
          <a:bodyPr vert="horz" lIns="0" tIns="0" rIns="0" bIns="0" rtlCol="0" anchor="ctr">
            <a:normAutofit fontScale="92500" lnSpcReduction="10000"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000" b="1" i="1">
                <a:solidFill>
                  <a:srgbClr val="094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z="3200" u="sng" dirty="0">
                <a:solidFill>
                  <a:srgbClr val="FF0000"/>
                </a:solidFill>
                <a:latin typeface="Sitka Banner Semibold" pitchFamily="2" charset="0"/>
              </a:rPr>
              <a:t>N o r m a</a:t>
            </a:r>
            <a:endParaRPr lang="en-ID" sz="3200" u="sng" dirty="0">
              <a:solidFill>
                <a:srgbClr val="FF0000"/>
              </a:solidFill>
              <a:latin typeface="Sitka Banner Semibold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D27DBC-DBCD-8D10-70CC-19708E3BECFC}"/>
              </a:ext>
            </a:extLst>
          </p:cNvPr>
          <p:cNvSpPr txBox="1"/>
          <p:nvPr/>
        </p:nvSpPr>
        <p:spPr>
          <a:xfrm>
            <a:off x="907988" y="2690336"/>
            <a:ext cx="2080726" cy="147732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Saldo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Awal Kas BLU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akan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digunakan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sebagai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sumber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pendanaan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Belanja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BLU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dalam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DIPA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BLU </a:t>
            </a:r>
            <a:endParaRPr lang="en-ID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90F80C46-E4FB-1182-6B5A-5448CEE61F00}"/>
              </a:ext>
            </a:extLst>
          </p:cNvPr>
          <p:cNvSpPr/>
          <p:nvPr/>
        </p:nvSpPr>
        <p:spPr>
          <a:xfrm rot="5400000">
            <a:off x="1807654" y="3407259"/>
            <a:ext cx="4316581" cy="155471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7" name="Flowchart: Terminator 6">
            <a:extLst>
              <a:ext uri="{FF2B5EF4-FFF2-40B4-BE49-F238E27FC236}">
                <a16:creationId xmlns:a16="http://schemas.microsoft.com/office/drawing/2014/main" id="{854ECAAD-B1E9-1461-7802-01036DA62939}"/>
              </a:ext>
            </a:extLst>
          </p:cNvPr>
          <p:cNvSpPr/>
          <p:nvPr/>
        </p:nvSpPr>
        <p:spPr>
          <a:xfrm rot="5400000">
            <a:off x="6159160" y="3433367"/>
            <a:ext cx="4316581" cy="155472"/>
          </a:xfrm>
          <a:prstGeom prst="flowChartTerminator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B89364-1B7E-55AB-BEB6-0354E1A3B25C}"/>
              </a:ext>
            </a:extLst>
          </p:cNvPr>
          <p:cNvSpPr txBox="1"/>
          <p:nvPr/>
        </p:nvSpPr>
        <p:spPr>
          <a:xfrm>
            <a:off x="8776996" y="1380931"/>
            <a:ext cx="2817845" cy="369332"/>
          </a:xfrm>
          <a:prstGeom prst="rect">
            <a:avLst/>
          </a:prstGeom>
        </p:spPr>
        <p:txBody>
          <a:bodyPr vert="horz" lIns="0" tIns="0" rIns="0" bIns="0" rtlCol="0" anchor="ctr">
            <a:normAutofit fontScale="92500" lnSpcReduction="10000"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000" b="1" i="1">
                <a:solidFill>
                  <a:srgbClr val="094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z="3200" u="sng" dirty="0">
                <a:latin typeface="Sitka Banner Semibold" pitchFamily="2" charset="0"/>
              </a:rPr>
              <a:t>P e r a n</a:t>
            </a:r>
            <a:endParaRPr lang="en-ID" sz="3200" u="sng" dirty="0">
              <a:latin typeface="Sitka Banner Semibold" pitchFamily="2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C3E0A5E-C129-4D72-D556-06BC15CB3B9F}"/>
              </a:ext>
            </a:extLst>
          </p:cNvPr>
          <p:cNvGrpSpPr/>
          <p:nvPr/>
        </p:nvGrpSpPr>
        <p:grpSpPr>
          <a:xfrm>
            <a:off x="5208264" y="2248245"/>
            <a:ext cx="2080727" cy="3838838"/>
            <a:chOff x="5381044" y="2225506"/>
            <a:chExt cx="2080727" cy="383883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6C66260-B9A5-4C60-581D-9A003AA446E3}"/>
                </a:ext>
              </a:extLst>
            </p:cNvPr>
            <p:cNvSpPr txBox="1"/>
            <p:nvPr/>
          </p:nvSpPr>
          <p:spPr>
            <a:xfrm>
              <a:off x="5381044" y="2225506"/>
              <a:ext cx="2080726" cy="646331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2">
                      <a:lumMod val="50000"/>
                    </a:schemeClr>
                  </a:solidFill>
                </a:rPr>
                <a:t>Belanja</a:t>
              </a:r>
              <a:r>
                <a:rPr lang="en-US" dirty="0">
                  <a:solidFill>
                    <a:schemeClr val="accent2">
                      <a:lumMod val="50000"/>
                    </a:schemeClr>
                  </a:solidFill>
                </a:rPr>
                <a:t> </a:t>
              </a:r>
              <a:r>
                <a:rPr lang="en-US" dirty="0" err="1">
                  <a:solidFill>
                    <a:schemeClr val="accent2">
                      <a:lumMod val="50000"/>
                    </a:schemeClr>
                  </a:solidFill>
                </a:rPr>
                <a:t>Operasional</a:t>
              </a:r>
              <a:r>
                <a:rPr lang="en-US" dirty="0">
                  <a:solidFill>
                    <a:schemeClr val="accent2">
                      <a:lumMod val="50000"/>
                    </a:schemeClr>
                  </a:solidFill>
                </a:rPr>
                <a:t> </a:t>
              </a:r>
              <a:r>
                <a:rPr lang="en-US" dirty="0" err="1">
                  <a:solidFill>
                    <a:schemeClr val="accent2">
                      <a:lumMod val="50000"/>
                    </a:schemeClr>
                  </a:solidFill>
                </a:rPr>
                <a:t>Layanan</a:t>
              </a:r>
              <a:endParaRPr lang="en-ID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1E1EC88-D49C-63E0-E416-DC40F6C4908B}"/>
                </a:ext>
              </a:extLst>
            </p:cNvPr>
            <p:cNvSpPr txBox="1"/>
            <p:nvPr/>
          </p:nvSpPr>
          <p:spPr>
            <a:xfrm>
              <a:off x="5381045" y="4309328"/>
              <a:ext cx="2080726" cy="646331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2">
                      <a:lumMod val="50000"/>
                    </a:schemeClr>
                  </a:solidFill>
                </a:rPr>
                <a:t>Belanja</a:t>
              </a:r>
              <a:r>
                <a:rPr lang="en-US" dirty="0">
                  <a:solidFill>
                    <a:schemeClr val="accent2">
                      <a:lumMod val="50000"/>
                    </a:schemeClr>
                  </a:solidFill>
                </a:rPr>
                <a:t> </a:t>
              </a:r>
              <a:r>
                <a:rPr lang="en-US" dirty="0" err="1">
                  <a:solidFill>
                    <a:schemeClr val="accent2">
                      <a:lumMod val="50000"/>
                    </a:schemeClr>
                  </a:solidFill>
                </a:rPr>
                <a:t>Operasional</a:t>
              </a:r>
              <a:r>
                <a:rPr lang="en-US" dirty="0">
                  <a:solidFill>
                    <a:schemeClr val="accent2">
                      <a:lumMod val="50000"/>
                    </a:schemeClr>
                  </a:solidFill>
                </a:rPr>
                <a:t> Non </a:t>
              </a:r>
              <a:r>
                <a:rPr lang="en-US" dirty="0" err="1">
                  <a:solidFill>
                    <a:schemeClr val="accent2">
                      <a:lumMod val="50000"/>
                    </a:schemeClr>
                  </a:solidFill>
                </a:rPr>
                <a:t>Layanan</a:t>
              </a:r>
              <a:endParaRPr lang="en-ID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399CB94-375E-2971-DDE0-0395F63C6470}"/>
                </a:ext>
              </a:extLst>
            </p:cNvPr>
            <p:cNvSpPr txBox="1"/>
            <p:nvPr/>
          </p:nvSpPr>
          <p:spPr>
            <a:xfrm>
              <a:off x="5381044" y="2989006"/>
              <a:ext cx="2080726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 err="1"/>
                <a:t>Pengajuan</a:t>
              </a:r>
              <a:r>
                <a:rPr lang="en-US" sz="1400" dirty="0"/>
                <a:t> </a:t>
              </a:r>
              <a:r>
                <a:rPr lang="en-US" sz="1400" dirty="0" err="1"/>
                <a:t>revisi</a:t>
              </a:r>
              <a:r>
                <a:rPr lang="en-US" sz="1400" dirty="0"/>
                <a:t> </a:t>
              </a:r>
              <a:r>
                <a:rPr lang="en-US" sz="1400" dirty="0" err="1"/>
                <a:t>DIPA</a:t>
              </a:r>
              <a:r>
                <a:rPr lang="en-US" sz="1400" dirty="0"/>
                <a:t> BLU </a:t>
              </a:r>
              <a:r>
                <a:rPr lang="en-US" sz="1400" dirty="0" err="1"/>
                <a:t>ke</a:t>
              </a:r>
              <a:r>
                <a:rPr lang="en-US" sz="1400" dirty="0"/>
                <a:t> </a:t>
              </a:r>
              <a:r>
                <a:rPr lang="en-US" sz="1400" dirty="0" err="1"/>
                <a:t>Kanwil</a:t>
              </a:r>
              <a:r>
                <a:rPr lang="en-US" sz="1400" dirty="0"/>
                <a:t> </a:t>
              </a:r>
              <a:r>
                <a:rPr lang="en-US" sz="1400" dirty="0" err="1"/>
                <a:t>DJPb</a:t>
              </a:r>
              <a:r>
                <a:rPr lang="en-US" sz="1400" dirty="0"/>
                <a:t> </a:t>
              </a:r>
              <a:r>
                <a:rPr lang="en-US" sz="1400" dirty="0" err="1"/>
                <a:t>tanpa</a:t>
              </a:r>
              <a:r>
                <a:rPr lang="en-US" sz="1400" dirty="0"/>
                <a:t> </a:t>
              </a:r>
              <a:r>
                <a:rPr lang="en-US" sz="1400" dirty="0" err="1"/>
                <a:t>perlu</a:t>
              </a:r>
              <a:r>
                <a:rPr lang="en-US" sz="1400" dirty="0"/>
                <a:t> </a:t>
              </a:r>
              <a:r>
                <a:rPr lang="en-US" sz="1400" dirty="0" err="1"/>
                <a:t>persetujuan</a:t>
              </a:r>
              <a:r>
                <a:rPr lang="en-US" sz="1400" dirty="0"/>
                <a:t> MK </a:t>
              </a:r>
              <a:r>
                <a:rPr lang="en-US" sz="1400" dirty="0" err="1"/>
                <a:t>cq</a:t>
              </a:r>
              <a:r>
                <a:rPr lang="en-US" sz="1400" dirty="0"/>
                <a:t>. </a:t>
              </a:r>
              <a:r>
                <a:rPr lang="en-US" sz="1400" dirty="0" err="1"/>
                <a:t>DJPb</a:t>
              </a:r>
              <a:endParaRPr lang="en-ID" sz="140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745E5A1-72BB-FE6D-5523-EE98CC88F9E5}"/>
                </a:ext>
              </a:extLst>
            </p:cNvPr>
            <p:cNvSpPr txBox="1"/>
            <p:nvPr/>
          </p:nvSpPr>
          <p:spPr>
            <a:xfrm>
              <a:off x="5381044" y="5110237"/>
              <a:ext cx="208072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 err="1"/>
                <a:t>Pengajuan</a:t>
              </a:r>
              <a:r>
                <a:rPr lang="en-US" sz="1400" dirty="0"/>
                <a:t> </a:t>
              </a:r>
              <a:r>
                <a:rPr lang="en-US" sz="1400" dirty="0" err="1"/>
                <a:t>revisi</a:t>
              </a:r>
              <a:r>
                <a:rPr lang="en-US" sz="1400" dirty="0"/>
                <a:t> </a:t>
              </a:r>
              <a:r>
                <a:rPr lang="en-US" sz="1400" dirty="0" err="1"/>
                <a:t>DIPA</a:t>
              </a:r>
              <a:r>
                <a:rPr lang="en-US" sz="1400" dirty="0"/>
                <a:t> BLU </a:t>
              </a:r>
              <a:r>
                <a:rPr lang="en-US" sz="1400" dirty="0" err="1"/>
                <a:t>ke</a:t>
              </a:r>
              <a:r>
                <a:rPr lang="en-US" sz="1400" dirty="0"/>
                <a:t> </a:t>
              </a:r>
              <a:r>
                <a:rPr lang="en-US" sz="1400" dirty="0" err="1"/>
                <a:t>Kanwil</a:t>
              </a:r>
              <a:r>
                <a:rPr lang="en-US" sz="1400" dirty="0"/>
                <a:t> </a:t>
              </a:r>
              <a:r>
                <a:rPr lang="en-US" sz="1400" dirty="0" err="1"/>
                <a:t>DJPb</a:t>
              </a:r>
              <a:r>
                <a:rPr lang="en-US" sz="1400" dirty="0"/>
                <a:t> </a:t>
              </a:r>
              <a:r>
                <a:rPr lang="en-US" sz="1400" dirty="0" err="1"/>
                <a:t>disertai</a:t>
              </a:r>
              <a:r>
                <a:rPr lang="en-US" sz="1400" dirty="0"/>
                <a:t> </a:t>
              </a:r>
              <a:r>
                <a:rPr lang="en-US" sz="1400" dirty="0" err="1"/>
                <a:t>persetujuan</a:t>
              </a:r>
              <a:r>
                <a:rPr lang="en-US" sz="1400" dirty="0"/>
                <a:t> MK </a:t>
              </a:r>
              <a:r>
                <a:rPr lang="en-US" sz="1400" dirty="0" err="1"/>
                <a:t>cq</a:t>
              </a:r>
              <a:r>
                <a:rPr lang="en-US" sz="1400" dirty="0"/>
                <a:t>. </a:t>
              </a:r>
              <a:r>
                <a:rPr lang="en-US" sz="1400" dirty="0" err="1"/>
                <a:t>DJPb</a:t>
              </a:r>
              <a:endParaRPr lang="en-ID" sz="1400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921C3C2-C0CB-17FF-9FDA-177E263A6C34}"/>
              </a:ext>
            </a:extLst>
          </p:cNvPr>
          <p:cNvSpPr txBox="1"/>
          <p:nvPr/>
        </p:nvSpPr>
        <p:spPr>
          <a:xfrm>
            <a:off x="9340990" y="2248245"/>
            <a:ext cx="2080726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Satker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BLU</a:t>
            </a:r>
            <a:endParaRPr lang="en-ID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09C663-6EDB-AE6F-88FE-C4EBE70B6576}"/>
              </a:ext>
            </a:extLst>
          </p:cNvPr>
          <p:cNvSpPr txBox="1"/>
          <p:nvPr/>
        </p:nvSpPr>
        <p:spPr>
          <a:xfrm>
            <a:off x="9340990" y="4625460"/>
            <a:ext cx="2080726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KL Pembina Teknis</a:t>
            </a:r>
            <a:endParaRPr lang="en-ID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8BF8AD-478D-63DE-E63E-DECDCE1D0EEE}"/>
              </a:ext>
            </a:extLst>
          </p:cNvPr>
          <p:cNvSpPr txBox="1"/>
          <p:nvPr/>
        </p:nvSpPr>
        <p:spPr>
          <a:xfrm>
            <a:off x="9340990" y="2577051"/>
            <a:ext cx="20807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Filter </a:t>
            </a:r>
            <a:r>
              <a:rPr lang="en-US" sz="1400" dirty="0" err="1"/>
              <a:t>belanja</a:t>
            </a:r>
            <a:r>
              <a:rPr lang="en-US" sz="1400" dirty="0"/>
              <a:t> </a:t>
            </a:r>
            <a:r>
              <a:rPr lang="en-US" sz="1400" dirty="0" err="1"/>
              <a:t>operasional</a:t>
            </a:r>
            <a:r>
              <a:rPr lang="en-US" sz="1400" dirty="0"/>
              <a:t> dan non </a:t>
            </a:r>
            <a:r>
              <a:rPr lang="en-US" sz="1400" dirty="0" err="1"/>
              <a:t>operasional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Mengajukan</a:t>
            </a:r>
            <a:r>
              <a:rPr lang="en-US" sz="1400" dirty="0"/>
              <a:t> </a:t>
            </a:r>
            <a:r>
              <a:rPr lang="en-US" sz="1400" dirty="0" err="1"/>
              <a:t>permohonan</a:t>
            </a:r>
            <a:r>
              <a:rPr lang="en-US" sz="1400" dirty="0"/>
              <a:t> </a:t>
            </a:r>
            <a:r>
              <a:rPr lang="en-US" sz="1400" dirty="0" err="1"/>
              <a:t>ke</a:t>
            </a:r>
            <a:r>
              <a:rPr lang="en-US" sz="1400" dirty="0"/>
              <a:t> KL Pembina </a:t>
            </a:r>
            <a:r>
              <a:rPr lang="en-US" sz="1400" dirty="0" err="1"/>
              <a:t>teknis</a:t>
            </a:r>
            <a:r>
              <a:rPr lang="en-US" sz="1400" dirty="0"/>
              <a:t> </a:t>
            </a:r>
            <a:r>
              <a:rPr lang="en-US" sz="1400" dirty="0" err="1"/>
              <a:t>dalam</a:t>
            </a:r>
            <a:r>
              <a:rPr lang="en-US" sz="1400" dirty="0"/>
              <a:t> </a:t>
            </a:r>
            <a:r>
              <a:rPr lang="en-US" sz="1400" dirty="0" err="1"/>
              <a:t>hal</a:t>
            </a:r>
            <a:r>
              <a:rPr lang="en-US" sz="1400" dirty="0"/>
              <a:t> </a:t>
            </a:r>
            <a:r>
              <a:rPr lang="en-US" sz="1400" dirty="0" err="1"/>
              <a:t>kategori</a:t>
            </a:r>
            <a:r>
              <a:rPr lang="en-US" sz="1400" dirty="0"/>
              <a:t> </a:t>
            </a:r>
            <a:r>
              <a:rPr lang="en-US" sz="1400" dirty="0" err="1"/>
              <a:t>belanja</a:t>
            </a:r>
            <a:r>
              <a:rPr lang="en-US" sz="1400" dirty="0"/>
              <a:t> non </a:t>
            </a:r>
            <a:r>
              <a:rPr lang="en-US" sz="1400" dirty="0" err="1"/>
              <a:t>operasional</a:t>
            </a:r>
            <a:endParaRPr lang="en-ID" sz="1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67301C4-81FA-8933-8078-B51E01EC0499}"/>
              </a:ext>
            </a:extLst>
          </p:cNvPr>
          <p:cNvSpPr txBox="1"/>
          <p:nvPr/>
        </p:nvSpPr>
        <p:spPr>
          <a:xfrm>
            <a:off x="9340990" y="4948497"/>
            <a:ext cx="208072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Mereview</a:t>
            </a:r>
            <a:r>
              <a:rPr lang="en-US" sz="1400" dirty="0"/>
              <a:t> </a:t>
            </a:r>
            <a:r>
              <a:rPr lang="en-US" sz="1400" dirty="0" err="1"/>
              <a:t>permohonan</a:t>
            </a:r>
            <a:r>
              <a:rPr lang="en-US" sz="1400" dirty="0"/>
              <a:t> </a:t>
            </a:r>
            <a:r>
              <a:rPr lang="en-US" sz="1400" dirty="0" err="1"/>
              <a:t>belanja</a:t>
            </a:r>
            <a:r>
              <a:rPr lang="en-US" sz="1400" dirty="0"/>
              <a:t> non </a:t>
            </a:r>
            <a:r>
              <a:rPr lang="en-US" sz="1400" dirty="0" err="1"/>
              <a:t>operasional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Mengajukan</a:t>
            </a:r>
            <a:r>
              <a:rPr lang="en-US" sz="1400" dirty="0"/>
              <a:t> </a:t>
            </a:r>
            <a:r>
              <a:rPr lang="en-US" sz="1400" dirty="0" err="1"/>
              <a:t>ke</a:t>
            </a:r>
            <a:r>
              <a:rPr lang="en-US" sz="1400" dirty="0"/>
              <a:t> MK </a:t>
            </a:r>
            <a:r>
              <a:rPr lang="en-US" sz="1400" dirty="0" err="1"/>
              <a:t>cq</a:t>
            </a:r>
            <a:r>
              <a:rPr lang="en-US" sz="1400" dirty="0"/>
              <a:t>. </a:t>
            </a:r>
            <a:r>
              <a:rPr lang="en-US" sz="1400" dirty="0" err="1"/>
              <a:t>DJPb</a:t>
            </a:r>
            <a:endParaRPr lang="en-ID" sz="1400" dirty="0"/>
          </a:p>
        </p:txBody>
      </p:sp>
    </p:spTree>
    <p:extLst>
      <p:ext uri="{BB962C8B-B14F-4D97-AF65-F5344CB8AC3E}">
        <p14:creationId xmlns:p14="http://schemas.microsoft.com/office/powerpoint/2010/main" val="39725339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8A584-16C1-3C61-90C4-5BB9782C9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4751" y="216781"/>
            <a:ext cx="9891168" cy="488394"/>
          </a:xfrm>
        </p:spPr>
        <p:txBody>
          <a:bodyPr/>
          <a:lstStyle/>
          <a:p>
            <a:r>
              <a:rPr lang="en-US" dirty="0" err="1"/>
              <a:t>Penguatan</a:t>
            </a:r>
            <a:r>
              <a:rPr lang="en-US" dirty="0"/>
              <a:t> Three lines of Defense BLU</a:t>
            </a:r>
            <a:endParaRPr lang="en-ID" dirty="0"/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18C503D1-7706-DBDB-E3E6-9B75AB022A28}"/>
              </a:ext>
            </a:extLst>
          </p:cNvPr>
          <p:cNvSpPr/>
          <p:nvPr/>
        </p:nvSpPr>
        <p:spPr>
          <a:xfrm>
            <a:off x="486581" y="1496444"/>
            <a:ext cx="6452369" cy="531854"/>
          </a:xfrm>
          <a:prstGeom prst="roundRect">
            <a:avLst>
              <a:gd name="adj" fmla="val 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PEMBINA TEKNIS DAN KEUANGAN</a:t>
            </a:r>
          </a:p>
          <a:p>
            <a:pPr algn="ctr"/>
            <a:r>
              <a:rPr lang="en-US" sz="1400" b="1" dirty="0"/>
              <a:t>(</a:t>
            </a:r>
            <a:r>
              <a:rPr lang="en-US" sz="1400" b="1" dirty="0" err="1"/>
              <a:t>dibantu</a:t>
            </a:r>
            <a:r>
              <a:rPr lang="en-US" sz="1400" b="1" dirty="0"/>
              <a:t> </a:t>
            </a:r>
            <a:r>
              <a:rPr lang="en-US" sz="1400" b="1" dirty="0" err="1"/>
              <a:t>Dewan</a:t>
            </a:r>
            <a:r>
              <a:rPr lang="en-US" sz="1400" b="1" dirty="0"/>
              <a:t> </a:t>
            </a:r>
            <a:r>
              <a:rPr lang="en-US" sz="1400" b="1" dirty="0" err="1"/>
              <a:t>Pengawas</a:t>
            </a:r>
            <a:r>
              <a:rPr lang="en-US" sz="1400" b="1" dirty="0"/>
              <a:t>)</a:t>
            </a:r>
          </a:p>
        </p:txBody>
      </p:sp>
      <p:sp>
        <p:nvSpPr>
          <p:cNvPr id="4" name="Rounded Rectangle 7">
            <a:extLst>
              <a:ext uri="{FF2B5EF4-FFF2-40B4-BE49-F238E27FC236}">
                <a16:creationId xmlns:a16="http://schemas.microsoft.com/office/drawing/2014/main" id="{74BB0A3C-E5B4-3CB3-F4CC-0195683FEC5B}"/>
              </a:ext>
            </a:extLst>
          </p:cNvPr>
          <p:cNvSpPr/>
          <p:nvPr/>
        </p:nvSpPr>
        <p:spPr>
          <a:xfrm>
            <a:off x="490907" y="2176064"/>
            <a:ext cx="6439369" cy="447932"/>
          </a:xfrm>
          <a:prstGeom prst="roundRect">
            <a:avLst>
              <a:gd name="adj" fmla="val 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PEJABAT PENGELOLA BLU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FD4332-BA37-02A3-9AF9-CB9AD97EB48F}"/>
              </a:ext>
            </a:extLst>
          </p:cNvPr>
          <p:cNvSpPr txBox="1"/>
          <p:nvPr/>
        </p:nvSpPr>
        <p:spPr>
          <a:xfrm>
            <a:off x="237858" y="5297270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5738" indent="-185738">
              <a:buFont typeface="Wingdings" panose="05000000000000000000" pitchFamily="2" charset="2"/>
              <a:buChar char="Ø"/>
            </a:pPr>
            <a:r>
              <a:rPr lang="en-US" sz="1200" dirty="0"/>
              <a:t>Line 1 </a:t>
            </a:r>
            <a:r>
              <a:rPr lang="en-US" sz="1200" dirty="0">
                <a:sym typeface="Wingdings" panose="05000000000000000000" pitchFamily="2" charset="2"/>
              </a:rPr>
              <a:t> </a:t>
            </a:r>
            <a:r>
              <a:rPr lang="en-US" sz="1200" dirty="0" err="1"/>
              <a:t>fungsi</a:t>
            </a:r>
            <a:r>
              <a:rPr lang="en-US" sz="1200" dirty="0"/>
              <a:t> </a:t>
            </a:r>
            <a:r>
              <a:rPr lang="en-US" sz="1200" dirty="0" err="1"/>
              <a:t>operasional</a:t>
            </a:r>
            <a:r>
              <a:rPr lang="en-US" sz="1200" dirty="0"/>
              <a:t>, </a:t>
            </a:r>
            <a:r>
              <a:rPr lang="en-US" sz="1200" dirty="0" err="1"/>
              <a:t>merupakan</a:t>
            </a:r>
            <a:r>
              <a:rPr lang="en-US" sz="1200" dirty="0"/>
              <a:t> </a:t>
            </a:r>
            <a:r>
              <a:rPr lang="en-US" sz="1200" dirty="0" err="1"/>
              <a:t>pemilik</a:t>
            </a:r>
            <a:r>
              <a:rPr lang="en-US" sz="1200" dirty="0"/>
              <a:t> </a:t>
            </a:r>
            <a:r>
              <a:rPr lang="en-US" sz="1200" dirty="0" err="1"/>
              <a:t>risiko</a:t>
            </a:r>
            <a:r>
              <a:rPr lang="en-US" sz="1200" dirty="0"/>
              <a:t> </a:t>
            </a:r>
            <a:r>
              <a:rPr lang="en-US" sz="1200" dirty="0" err="1"/>
              <a:t>dan</a:t>
            </a:r>
            <a:r>
              <a:rPr lang="en-US" sz="1200" dirty="0"/>
              <a:t> </a:t>
            </a:r>
            <a:r>
              <a:rPr lang="en-US" sz="1200" dirty="0" err="1"/>
              <a:t>sekaligus</a:t>
            </a:r>
            <a:r>
              <a:rPr lang="en-US" sz="1200" dirty="0"/>
              <a:t> </a:t>
            </a:r>
            <a:r>
              <a:rPr lang="en-US" sz="1200" dirty="0" err="1"/>
              <a:t>pengelola</a:t>
            </a:r>
            <a:r>
              <a:rPr lang="en-US" sz="1200" dirty="0"/>
              <a:t> </a:t>
            </a:r>
            <a:r>
              <a:rPr lang="en-US" sz="1200" dirty="0" err="1"/>
              <a:t>manajemen</a:t>
            </a:r>
            <a:r>
              <a:rPr lang="en-US" sz="1200" dirty="0"/>
              <a:t> </a:t>
            </a:r>
            <a:r>
              <a:rPr lang="en-US" sz="1200" dirty="0" err="1"/>
              <a:t>risikonya</a:t>
            </a:r>
            <a:r>
              <a:rPr lang="en-US" sz="1200" dirty="0"/>
              <a:t>.</a:t>
            </a:r>
          </a:p>
          <a:p>
            <a:pPr marL="185738" indent="-185738">
              <a:buFont typeface="Wingdings" panose="05000000000000000000" pitchFamily="2" charset="2"/>
              <a:buChar char="Ø"/>
            </a:pPr>
            <a:r>
              <a:rPr lang="en-US" sz="1200" dirty="0"/>
              <a:t>Line 2 </a:t>
            </a:r>
            <a:r>
              <a:rPr lang="en-US" sz="1200" dirty="0">
                <a:sym typeface="Wingdings" panose="05000000000000000000" pitchFamily="2" charset="2"/>
              </a:rPr>
              <a:t></a:t>
            </a:r>
            <a:r>
              <a:rPr lang="en-US" sz="1200" dirty="0"/>
              <a:t> </a:t>
            </a:r>
            <a:r>
              <a:rPr lang="en-US" sz="1200" dirty="0" err="1"/>
              <a:t>masih</a:t>
            </a:r>
            <a:r>
              <a:rPr lang="en-US" sz="1200" dirty="0"/>
              <a:t> </a:t>
            </a:r>
            <a:r>
              <a:rPr lang="en-US" sz="1200" dirty="0" err="1"/>
              <a:t>merupakan</a:t>
            </a:r>
            <a:r>
              <a:rPr lang="en-US" sz="1200" dirty="0"/>
              <a:t> </a:t>
            </a:r>
            <a:r>
              <a:rPr lang="en-US" sz="1200" dirty="0" err="1"/>
              <a:t>bagian</a:t>
            </a:r>
            <a:r>
              <a:rPr lang="en-US" sz="1200" dirty="0"/>
              <a:t> </a:t>
            </a:r>
            <a:r>
              <a:rPr lang="en-US" sz="1200" dirty="0" err="1"/>
              <a:t>dari</a:t>
            </a:r>
            <a:r>
              <a:rPr lang="en-US" sz="1200" dirty="0"/>
              <a:t> </a:t>
            </a:r>
            <a:r>
              <a:rPr lang="en-US" sz="1200" dirty="0" err="1"/>
              <a:t>manajemen</a:t>
            </a:r>
            <a:r>
              <a:rPr lang="en-US" sz="1200" dirty="0"/>
              <a:t>, </a:t>
            </a:r>
            <a:r>
              <a:rPr lang="en-US" sz="1200" dirty="0" err="1"/>
              <a:t>tetapi</a:t>
            </a:r>
            <a:r>
              <a:rPr lang="en-US" sz="1200" dirty="0"/>
              <a:t> </a:t>
            </a:r>
            <a:r>
              <a:rPr lang="en-US" sz="1200" dirty="0" err="1"/>
              <a:t>independen</a:t>
            </a:r>
            <a:r>
              <a:rPr lang="en-US" sz="1200" dirty="0"/>
              <a:t> </a:t>
            </a:r>
            <a:r>
              <a:rPr lang="en-US" sz="1200" dirty="0" err="1"/>
              <a:t>dari</a:t>
            </a:r>
            <a:r>
              <a:rPr lang="en-US" sz="1200" dirty="0"/>
              <a:t> </a:t>
            </a:r>
            <a:r>
              <a:rPr lang="en-US" sz="1200" dirty="0" err="1"/>
              <a:t>kelompok</a:t>
            </a:r>
            <a:r>
              <a:rPr lang="en-US" sz="1200" dirty="0"/>
              <a:t> </a:t>
            </a:r>
            <a:r>
              <a:rPr lang="en-US" sz="1200" dirty="0" err="1"/>
              <a:t>operasional</a:t>
            </a:r>
            <a:r>
              <a:rPr lang="en-US" sz="1200" dirty="0"/>
              <a:t>.</a:t>
            </a:r>
          </a:p>
          <a:p>
            <a:pPr marL="185738" indent="-185738">
              <a:buFont typeface="Wingdings" panose="05000000000000000000" pitchFamily="2" charset="2"/>
              <a:buChar char="Ø"/>
            </a:pPr>
            <a:r>
              <a:rPr lang="en-US" sz="1200" dirty="0"/>
              <a:t>Line 3 </a:t>
            </a:r>
            <a:r>
              <a:rPr lang="en-US" sz="1200" dirty="0">
                <a:sym typeface="Wingdings" panose="05000000000000000000" pitchFamily="2" charset="2"/>
              </a:rPr>
              <a:t> </a:t>
            </a:r>
            <a:r>
              <a:rPr lang="en-US" sz="1200" dirty="0" err="1"/>
              <a:t>dilaksanakan</a:t>
            </a:r>
            <a:r>
              <a:rPr lang="en-US" sz="1200" dirty="0"/>
              <a:t> </a:t>
            </a:r>
            <a:r>
              <a:rPr lang="en-US" sz="1200" dirty="0" err="1"/>
              <a:t>oleh</a:t>
            </a:r>
            <a:r>
              <a:rPr lang="en-US" sz="1200" dirty="0"/>
              <a:t> auditor intern </a:t>
            </a:r>
            <a:r>
              <a:rPr lang="en-US" sz="1200" dirty="0" err="1"/>
              <a:t>sebagai</a:t>
            </a:r>
            <a:r>
              <a:rPr lang="en-US" sz="1200" dirty="0"/>
              <a:t> unit </a:t>
            </a:r>
            <a:r>
              <a:rPr lang="en-US" sz="1200" dirty="0" err="1"/>
              <a:t>kerja</a:t>
            </a:r>
            <a:r>
              <a:rPr lang="en-US" sz="1200" dirty="0"/>
              <a:t> yang </a:t>
            </a:r>
            <a:r>
              <a:rPr lang="en-US" sz="1200" dirty="0" err="1"/>
              <a:t>independen</a:t>
            </a:r>
            <a:r>
              <a:rPr lang="en-US" sz="1200" dirty="0"/>
              <a:t> </a:t>
            </a:r>
            <a:r>
              <a:rPr lang="en-US" sz="1200" dirty="0" err="1"/>
              <a:t>penuh</a:t>
            </a:r>
            <a:r>
              <a:rPr lang="en-US" sz="1200" dirty="0"/>
              <a:t> </a:t>
            </a:r>
            <a:r>
              <a:rPr lang="en-US" sz="1200" dirty="0" err="1"/>
              <a:t>dari</a:t>
            </a:r>
            <a:r>
              <a:rPr lang="en-US" sz="1200" dirty="0"/>
              <a:t> </a:t>
            </a:r>
            <a:r>
              <a:rPr lang="en-US" sz="1200" dirty="0" err="1"/>
              <a:t>fungsi</a:t>
            </a:r>
            <a:r>
              <a:rPr lang="en-US" sz="1200" dirty="0"/>
              <a:t> </a:t>
            </a:r>
            <a:r>
              <a:rPr lang="en-US" sz="1200" dirty="0" err="1"/>
              <a:t>operasional</a:t>
            </a:r>
            <a:r>
              <a:rPr lang="en-US" sz="1200" dirty="0"/>
              <a:t>.</a:t>
            </a:r>
          </a:p>
        </p:txBody>
      </p:sp>
      <p:sp>
        <p:nvSpPr>
          <p:cNvPr id="6" name="Rounded Rectangle 21">
            <a:extLst>
              <a:ext uri="{FF2B5EF4-FFF2-40B4-BE49-F238E27FC236}">
                <a16:creationId xmlns:a16="http://schemas.microsoft.com/office/drawing/2014/main" id="{D4ACFC52-2CF1-547E-A69C-0CB46D2A3C26}"/>
              </a:ext>
            </a:extLst>
          </p:cNvPr>
          <p:cNvSpPr/>
          <p:nvPr/>
        </p:nvSpPr>
        <p:spPr>
          <a:xfrm rot="5400000">
            <a:off x="5574557" y="2965997"/>
            <a:ext cx="3461293" cy="522193"/>
          </a:xfrm>
          <a:prstGeom prst="roundRect">
            <a:avLst>
              <a:gd name="adj" fmla="val 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EKSTERNAL AUDIT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1D2FC0-915F-0F9C-70E2-E33193C01959}"/>
              </a:ext>
            </a:extLst>
          </p:cNvPr>
          <p:cNvSpPr/>
          <p:nvPr/>
        </p:nvSpPr>
        <p:spPr>
          <a:xfrm>
            <a:off x="262306" y="1342498"/>
            <a:ext cx="7466112" cy="3733800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2EE4EA-CB83-B742-504E-F286D08EDD1D}"/>
              </a:ext>
            </a:extLst>
          </p:cNvPr>
          <p:cNvSpPr/>
          <p:nvPr/>
        </p:nvSpPr>
        <p:spPr>
          <a:xfrm>
            <a:off x="476816" y="2706478"/>
            <a:ext cx="2093001" cy="21418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25">
            <a:extLst>
              <a:ext uri="{FF2B5EF4-FFF2-40B4-BE49-F238E27FC236}">
                <a16:creationId xmlns:a16="http://schemas.microsoft.com/office/drawing/2014/main" id="{FE771483-EA88-6F59-0822-271B4C64D898}"/>
              </a:ext>
            </a:extLst>
          </p:cNvPr>
          <p:cNvSpPr/>
          <p:nvPr/>
        </p:nvSpPr>
        <p:spPr>
          <a:xfrm>
            <a:off x="567106" y="3018898"/>
            <a:ext cx="914400" cy="155586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Management Control</a:t>
            </a:r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696BFC15-9E55-7010-B3ED-61ECF003811F}"/>
              </a:ext>
            </a:extLst>
          </p:cNvPr>
          <p:cNvSpPr/>
          <p:nvPr/>
        </p:nvSpPr>
        <p:spPr>
          <a:xfrm>
            <a:off x="1557707" y="3027136"/>
            <a:ext cx="937193" cy="1547622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Internal Control Measure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B977B0-30C9-DD83-595E-F80B283A037E}"/>
              </a:ext>
            </a:extLst>
          </p:cNvPr>
          <p:cNvSpPr txBox="1"/>
          <p:nvPr/>
        </p:nvSpPr>
        <p:spPr>
          <a:xfrm>
            <a:off x="490906" y="2702570"/>
            <a:ext cx="18977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1 </a:t>
            </a:r>
            <a:r>
              <a:rPr lang="en-US" sz="1400" b="1" dirty="0" err="1"/>
              <a:t>st</a:t>
            </a:r>
            <a:r>
              <a:rPr lang="en-US" sz="1400" b="1" dirty="0"/>
              <a:t> LINES OF DEFENSE.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AB30CB-3F8B-3F2E-7999-F5AF95687DCC}"/>
              </a:ext>
            </a:extLst>
          </p:cNvPr>
          <p:cNvSpPr/>
          <p:nvPr/>
        </p:nvSpPr>
        <p:spPr>
          <a:xfrm>
            <a:off x="2700706" y="2706478"/>
            <a:ext cx="2229588" cy="21418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29">
            <a:extLst>
              <a:ext uri="{FF2B5EF4-FFF2-40B4-BE49-F238E27FC236}">
                <a16:creationId xmlns:a16="http://schemas.microsoft.com/office/drawing/2014/main" id="{50FD2C3F-91EB-C89F-0853-3692CF2C05CB}"/>
              </a:ext>
            </a:extLst>
          </p:cNvPr>
          <p:cNvSpPr/>
          <p:nvPr/>
        </p:nvSpPr>
        <p:spPr>
          <a:xfrm>
            <a:off x="2802562" y="3055512"/>
            <a:ext cx="2031744" cy="382979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Risk Management</a:t>
            </a:r>
          </a:p>
        </p:txBody>
      </p:sp>
      <p:sp>
        <p:nvSpPr>
          <p:cNvPr id="14" name="Rounded Rectangle 30">
            <a:extLst>
              <a:ext uri="{FF2B5EF4-FFF2-40B4-BE49-F238E27FC236}">
                <a16:creationId xmlns:a16="http://schemas.microsoft.com/office/drawing/2014/main" id="{B4A2E90B-999C-225B-9C50-5ACA3C97548C}"/>
              </a:ext>
            </a:extLst>
          </p:cNvPr>
          <p:cNvSpPr/>
          <p:nvPr/>
        </p:nvSpPr>
        <p:spPr>
          <a:xfrm>
            <a:off x="2802562" y="3476099"/>
            <a:ext cx="2031744" cy="382979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Compliance</a:t>
            </a:r>
          </a:p>
        </p:txBody>
      </p:sp>
      <p:sp>
        <p:nvSpPr>
          <p:cNvPr id="15" name="Rounded Rectangle 31">
            <a:extLst>
              <a:ext uri="{FF2B5EF4-FFF2-40B4-BE49-F238E27FC236}">
                <a16:creationId xmlns:a16="http://schemas.microsoft.com/office/drawing/2014/main" id="{CC44C41B-F9B2-7915-E4FF-93288218B097}"/>
              </a:ext>
            </a:extLst>
          </p:cNvPr>
          <p:cNvSpPr/>
          <p:nvPr/>
        </p:nvSpPr>
        <p:spPr>
          <a:xfrm>
            <a:off x="2802562" y="3900840"/>
            <a:ext cx="2031744" cy="382979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Financial Control</a:t>
            </a:r>
          </a:p>
        </p:txBody>
      </p:sp>
      <p:sp>
        <p:nvSpPr>
          <p:cNvPr id="16" name="Rounded Rectangle 32">
            <a:extLst>
              <a:ext uri="{FF2B5EF4-FFF2-40B4-BE49-F238E27FC236}">
                <a16:creationId xmlns:a16="http://schemas.microsoft.com/office/drawing/2014/main" id="{5F567DD8-08FC-BE0F-DC91-FDA2B3BDC860}"/>
              </a:ext>
            </a:extLst>
          </p:cNvPr>
          <p:cNvSpPr/>
          <p:nvPr/>
        </p:nvSpPr>
        <p:spPr>
          <a:xfrm>
            <a:off x="2802562" y="4344779"/>
            <a:ext cx="2031744" cy="382979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Quality Assurance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B0E3E1-7417-F620-6A49-0ACB7AEC4E37}"/>
              </a:ext>
            </a:extLst>
          </p:cNvPr>
          <p:cNvSpPr txBox="1"/>
          <p:nvPr/>
        </p:nvSpPr>
        <p:spPr>
          <a:xfrm>
            <a:off x="2753302" y="2714099"/>
            <a:ext cx="19574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2 </a:t>
            </a:r>
            <a:r>
              <a:rPr lang="en-US" sz="1400" b="1" dirty="0" err="1"/>
              <a:t>nd</a:t>
            </a:r>
            <a:r>
              <a:rPr lang="en-US" sz="1400" b="1" dirty="0"/>
              <a:t> LINES OF DEFENSE.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E375838-528B-A019-0105-FC847011C26A}"/>
              </a:ext>
            </a:extLst>
          </p:cNvPr>
          <p:cNvSpPr/>
          <p:nvPr/>
        </p:nvSpPr>
        <p:spPr>
          <a:xfrm>
            <a:off x="5044687" y="2698858"/>
            <a:ext cx="1809012" cy="214945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35">
            <a:extLst>
              <a:ext uri="{FF2B5EF4-FFF2-40B4-BE49-F238E27FC236}">
                <a16:creationId xmlns:a16="http://schemas.microsoft.com/office/drawing/2014/main" id="{1B11C240-2AC3-6956-62AE-F1ED918A468E}"/>
              </a:ext>
            </a:extLst>
          </p:cNvPr>
          <p:cNvSpPr/>
          <p:nvPr/>
        </p:nvSpPr>
        <p:spPr>
          <a:xfrm>
            <a:off x="5125033" y="3035910"/>
            <a:ext cx="1658476" cy="715299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Internal Audit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7B77A28-DE94-B421-3C28-83E68C275C46}"/>
              </a:ext>
            </a:extLst>
          </p:cNvPr>
          <p:cNvSpPr txBox="1"/>
          <p:nvPr/>
        </p:nvSpPr>
        <p:spPr>
          <a:xfrm>
            <a:off x="5044688" y="2706148"/>
            <a:ext cx="19232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3 </a:t>
            </a:r>
            <a:r>
              <a:rPr lang="en-US" sz="1400" b="1" dirty="0" err="1"/>
              <a:t>rd</a:t>
            </a:r>
            <a:r>
              <a:rPr lang="en-US" sz="1400" b="1" dirty="0"/>
              <a:t> LINES OF DEFENSE.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D3272AB-4539-F84B-31D2-D6BCC5F661B1}"/>
              </a:ext>
            </a:extLst>
          </p:cNvPr>
          <p:cNvSpPr txBox="1"/>
          <p:nvPr/>
        </p:nvSpPr>
        <p:spPr>
          <a:xfrm>
            <a:off x="8001001" y="942371"/>
            <a:ext cx="3849681" cy="40011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Penguatan</a:t>
            </a:r>
            <a:r>
              <a:rPr lang="en-US" sz="2000" b="1" dirty="0"/>
              <a:t> </a:t>
            </a:r>
            <a:r>
              <a:rPr lang="en-US" sz="2000" b="1" dirty="0" err="1"/>
              <a:t>dalam</a:t>
            </a:r>
            <a:r>
              <a:rPr lang="en-US" sz="2000" b="1" dirty="0"/>
              <a:t> PMK 129/2020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415200A-E31A-F67A-492B-E81F3AAE8211}"/>
              </a:ext>
            </a:extLst>
          </p:cNvPr>
          <p:cNvSpPr/>
          <p:nvPr/>
        </p:nvSpPr>
        <p:spPr>
          <a:xfrm>
            <a:off x="7728418" y="5602069"/>
            <a:ext cx="4082582" cy="830997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r>
              <a:rPr lang="en-US" sz="1200" b="1" i="1" u="sng" dirty="0">
                <a:solidFill>
                  <a:schemeClr val="bg1"/>
                </a:solidFill>
                <a:ea typeface="Calibri" panose="020F0502020204030204" pitchFamily="34" charset="0"/>
              </a:rPr>
              <a:t>Support system: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200" b="1" dirty="0" err="1">
                <a:solidFill>
                  <a:schemeClr val="bg1"/>
                </a:solidFill>
                <a:ea typeface="Calibri" panose="020F0502020204030204" pitchFamily="34" charset="0"/>
              </a:rPr>
              <a:t>Penilaian</a:t>
            </a:r>
            <a:r>
              <a:rPr lang="en-US" sz="1200" b="1" dirty="0">
                <a:solidFill>
                  <a:schemeClr val="bg1"/>
                </a:solidFill>
                <a:ea typeface="Calibri" panose="020F0502020204030204" pitchFamily="34" charset="0"/>
              </a:rPr>
              <a:t> Maturity BLU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200" b="1" dirty="0" err="1">
                <a:solidFill>
                  <a:schemeClr val="bg1"/>
                </a:solidFill>
                <a:ea typeface="Calibri" panose="020F0502020204030204" pitchFamily="34" charset="0"/>
              </a:rPr>
              <a:t>Penerapan</a:t>
            </a:r>
            <a:r>
              <a:rPr lang="en-US" sz="1200" b="1" dirty="0">
                <a:solidFill>
                  <a:schemeClr val="bg1"/>
                </a:solidFill>
                <a:ea typeface="Calibri" panose="020F0502020204030204" pitchFamily="34" charset="0"/>
              </a:rPr>
              <a:t> KPI BLU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bg1"/>
                </a:solidFill>
                <a:ea typeface="Calibri" panose="020F0502020204030204" pitchFamily="34" charset="0"/>
              </a:rPr>
              <a:t>Monitoring </a:t>
            </a:r>
            <a:r>
              <a:rPr lang="en-US" sz="1200" b="1" dirty="0" err="1">
                <a:solidFill>
                  <a:schemeClr val="bg1"/>
                </a:solidFill>
                <a:ea typeface="Calibri" panose="020F0502020204030204" pitchFamily="34" charset="0"/>
              </a:rPr>
              <a:t>dan</a:t>
            </a:r>
            <a:r>
              <a:rPr lang="en-US" sz="1200" b="1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en-US" sz="1200" b="1" dirty="0" err="1">
                <a:solidFill>
                  <a:schemeClr val="bg1"/>
                </a:solidFill>
                <a:ea typeface="Calibri" panose="020F0502020204030204" pitchFamily="34" charset="0"/>
              </a:rPr>
              <a:t>Evaluasi</a:t>
            </a:r>
            <a:r>
              <a:rPr lang="en-US" sz="1200" b="1" dirty="0">
                <a:solidFill>
                  <a:schemeClr val="bg1"/>
                </a:solidFill>
                <a:ea typeface="Calibri" panose="020F0502020204030204" pitchFamily="34" charset="0"/>
              </a:rPr>
              <a:t> BLU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55A5269-6FEF-36A1-1E8E-299E9B9BBBD2}"/>
              </a:ext>
            </a:extLst>
          </p:cNvPr>
          <p:cNvCxnSpPr/>
          <p:nvPr/>
        </p:nvCxnSpPr>
        <p:spPr>
          <a:xfrm>
            <a:off x="6449593" y="1575963"/>
            <a:ext cx="1512000" cy="0"/>
          </a:xfrm>
          <a:prstGeom prst="line">
            <a:avLst/>
          </a:prstGeom>
          <a:ln w="38100">
            <a:solidFill>
              <a:schemeClr val="accent4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4FA4300-D800-41EC-C690-08CC494131CC}"/>
              </a:ext>
            </a:extLst>
          </p:cNvPr>
          <p:cNvCxnSpPr/>
          <p:nvPr/>
        </p:nvCxnSpPr>
        <p:spPr>
          <a:xfrm>
            <a:off x="6461400" y="2485498"/>
            <a:ext cx="1476000" cy="0"/>
          </a:xfrm>
          <a:prstGeom prst="line">
            <a:avLst/>
          </a:prstGeom>
          <a:ln w="38100">
            <a:solidFill>
              <a:schemeClr val="accent4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B61E1FB-5AC1-6405-D228-0524938868C2}"/>
              </a:ext>
            </a:extLst>
          </p:cNvPr>
          <p:cNvCxnSpPr/>
          <p:nvPr/>
        </p:nvCxnSpPr>
        <p:spPr>
          <a:xfrm>
            <a:off x="6461400" y="3172104"/>
            <a:ext cx="1476000" cy="0"/>
          </a:xfrm>
          <a:prstGeom prst="line">
            <a:avLst/>
          </a:prstGeom>
          <a:ln w="38100">
            <a:solidFill>
              <a:schemeClr val="accent4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E8B72E1-5C03-77F7-4429-61E9F8A401C7}"/>
              </a:ext>
            </a:extLst>
          </p:cNvPr>
          <p:cNvCxnSpPr/>
          <p:nvPr/>
        </p:nvCxnSpPr>
        <p:spPr>
          <a:xfrm>
            <a:off x="7520089" y="4009498"/>
            <a:ext cx="396000" cy="0"/>
          </a:xfrm>
          <a:prstGeom prst="line">
            <a:avLst/>
          </a:prstGeom>
          <a:ln w="38100">
            <a:solidFill>
              <a:schemeClr val="accent4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6B1B2E52-543F-8BBB-FB8A-292BA8DC1E61}"/>
              </a:ext>
            </a:extLst>
          </p:cNvPr>
          <p:cNvSpPr/>
          <p:nvPr/>
        </p:nvSpPr>
        <p:spPr>
          <a:xfrm>
            <a:off x="8040970" y="1432323"/>
            <a:ext cx="415336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200" dirty="0" err="1">
                <a:ea typeface="Calibri" panose="020F0502020204030204" pitchFamily="34" charset="0"/>
              </a:rPr>
              <a:t>Kewajiban</a:t>
            </a:r>
            <a:r>
              <a:rPr lang="en-US" sz="1200" dirty="0">
                <a:ea typeface="Calibri" panose="020F0502020204030204" pitchFamily="34" charset="0"/>
              </a:rPr>
              <a:t> </a:t>
            </a:r>
            <a:r>
              <a:rPr lang="en-US" sz="1200" dirty="0" err="1">
                <a:ea typeface="Calibri" panose="020F0502020204030204" pitchFamily="34" charset="0"/>
              </a:rPr>
              <a:t>rapat</a:t>
            </a:r>
            <a:r>
              <a:rPr lang="en-US" sz="1200" dirty="0">
                <a:ea typeface="Calibri" panose="020F0502020204030204" pitchFamily="34" charset="0"/>
              </a:rPr>
              <a:t> </a:t>
            </a:r>
            <a:r>
              <a:rPr lang="en-US" sz="1200" dirty="0" err="1">
                <a:ea typeface="Calibri" panose="020F0502020204030204" pitchFamily="34" charset="0"/>
              </a:rPr>
              <a:t>Menteri</a:t>
            </a:r>
            <a:r>
              <a:rPr lang="en-US" sz="1200" dirty="0">
                <a:ea typeface="Calibri" panose="020F0502020204030204" pitchFamily="34" charset="0"/>
              </a:rPr>
              <a:t> </a:t>
            </a:r>
            <a:r>
              <a:rPr lang="en-US" sz="1200" dirty="0" err="1">
                <a:ea typeface="Calibri" panose="020F0502020204030204" pitchFamily="34" charset="0"/>
              </a:rPr>
              <a:t>dengan</a:t>
            </a:r>
            <a:r>
              <a:rPr lang="en-US" sz="1200" dirty="0">
                <a:ea typeface="Calibri" panose="020F0502020204030204" pitchFamily="34" charset="0"/>
              </a:rPr>
              <a:t> </a:t>
            </a:r>
            <a:r>
              <a:rPr lang="en-US" sz="1200" dirty="0" err="1">
                <a:ea typeface="Calibri" panose="020F0502020204030204" pitchFamily="34" charset="0"/>
              </a:rPr>
              <a:t>Dewas</a:t>
            </a:r>
            <a:r>
              <a:rPr lang="en-US" sz="1200" dirty="0">
                <a:ea typeface="Calibri" panose="020F0502020204030204" pitchFamily="34" charset="0"/>
              </a:rPr>
              <a:t> min 1x </a:t>
            </a:r>
            <a:r>
              <a:rPr lang="en-US" sz="1200" dirty="0" err="1">
                <a:ea typeface="Calibri" panose="020F0502020204030204" pitchFamily="34" charset="0"/>
              </a:rPr>
              <a:t>setahun</a:t>
            </a:r>
            <a:r>
              <a:rPr lang="en-US" sz="1200" dirty="0">
                <a:ea typeface="Calibri" panose="020F0502020204030204" pitchFamily="34" charset="0"/>
              </a:rPr>
              <a:t> </a:t>
            </a:r>
            <a:r>
              <a:rPr lang="en-US" sz="1200" dirty="0" err="1">
                <a:ea typeface="Calibri" panose="020F0502020204030204" pitchFamily="34" charset="0"/>
              </a:rPr>
              <a:t>membahas</a:t>
            </a:r>
            <a:r>
              <a:rPr lang="en-US" sz="1200" dirty="0">
                <a:ea typeface="Calibri" panose="020F0502020204030204" pitchFamily="34" charset="0"/>
              </a:rPr>
              <a:t> </a:t>
            </a:r>
            <a:r>
              <a:rPr lang="en-US" sz="1200" dirty="0" err="1">
                <a:ea typeface="Calibri" panose="020F0502020204030204" pitchFamily="34" charset="0"/>
              </a:rPr>
              <a:t>arah</a:t>
            </a:r>
            <a:r>
              <a:rPr lang="en-US" sz="1200" dirty="0">
                <a:ea typeface="Calibri" panose="020F0502020204030204" pitchFamily="34" charset="0"/>
              </a:rPr>
              <a:t> </a:t>
            </a:r>
            <a:r>
              <a:rPr lang="en-US" sz="1200" dirty="0" err="1">
                <a:ea typeface="Calibri" panose="020F0502020204030204" pitchFamily="34" charset="0"/>
              </a:rPr>
              <a:t>strategis</a:t>
            </a:r>
            <a:r>
              <a:rPr lang="en-US" sz="1200" dirty="0">
                <a:ea typeface="Calibri" panose="020F0502020204030204" pitchFamily="34" charset="0"/>
              </a:rPr>
              <a:t> BLU (Ps. 202) 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200" dirty="0" err="1">
                <a:ea typeface="Calibri" panose="020F0502020204030204" pitchFamily="34" charset="0"/>
              </a:rPr>
              <a:t>Penguatan</a:t>
            </a:r>
            <a:r>
              <a:rPr lang="en-US" sz="1200" dirty="0">
                <a:ea typeface="Calibri" panose="020F0502020204030204" pitchFamily="34" charset="0"/>
              </a:rPr>
              <a:t> </a:t>
            </a:r>
            <a:r>
              <a:rPr lang="en-US" sz="1200" dirty="0" err="1">
                <a:ea typeface="Calibri" panose="020F0502020204030204" pitchFamily="34" charset="0"/>
              </a:rPr>
              <a:t>Peran</a:t>
            </a:r>
            <a:r>
              <a:rPr lang="en-US" sz="1200" dirty="0">
                <a:ea typeface="Calibri" panose="020F0502020204030204" pitchFamily="34" charset="0"/>
              </a:rPr>
              <a:t> </a:t>
            </a:r>
            <a:r>
              <a:rPr lang="en-US" sz="1200" dirty="0" err="1">
                <a:ea typeface="Calibri" panose="020F0502020204030204" pitchFamily="34" charset="0"/>
              </a:rPr>
              <a:t>Dewas</a:t>
            </a:r>
            <a:r>
              <a:rPr lang="en-US" sz="1200" dirty="0">
                <a:ea typeface="Calibri" panose="020F0502020204030204" pitchFamily="34" charset="0"/>
              </a:rPr>
              <a:t> (</a:t>
            </a:r>
            <a:r>
              <a:rPr lang="en-US" sz="1200" dirty="0" err="1">
                <a:ea typeface="Calibri" panose="020F0502020204030204" pitchFamily="34" charset="0"/>
              </a:rPr>
              <a:t>Rapat</a:t>
            </a:r>
            <a:r>
              <a:rPr lang="en-US" sz="1200" dirty="0">
                <a:ea typeface="Calibri" panose="020F0502020204030204" pitchFamily="34" charset="0"/>
              </a:rPr>
              <a:t> </a:t>
            </a:r>
            <a:r>
              <a:rPr lang="en-US" sz="1200" dirty="0" err="1">
                <a:ea typeface="Calibri" panose="020F0502020204030204" pitchFamily="34" charset="0"/>
              </a:rPr>
              <a:t>Dewas</a:t>
            </a:r>
            <a:r>
              <a:rPr lang="en-US" sz="1200" dirty="0">
                <a:ea typeface="Calibri" panose="020F0502020204030204" pitchFamily="34" charset="0"/>
              </a:rPr>
              <a:t>, KPI </a:t>
            </a:r>
            <a:r>
              <a:rPr lang="en-US" sz="1200" dirty="0" err="1">
                <a:ea typeface="Calibri" panose="020F0502020204030204" pitchFamily="34" charset="0"/>
              </a:rPr>
              <a:t>Dewas</a:t>
            </a:r>
            <a:r>
              <a:rPr lang="en-US" sz="1200" dirty="0">
                <a:ea typeface="Calibri" panose="020F0502020204030204" pitchFamily="34" charset="0"/>
              </a:rPr>
              <a:t>, </a:t>
            </a:r>
            <a:r>
              <a:rPr lang="en-US" sz="1200" i="1" dirty="0">
                <a:ea typeface="Calibri" panose="020F0502020204030204" pitchFamily="34" charset="0"/>
              </a:rPr>
              <a:t>Charter</a:t>
            </a:r>
            <a:r>
              <a:rPr lang="en-US" sz="1200" dirty="0">
                <a:ea typeface="Calibri" panose="020F0502020204030204" pitchFamily="34" charset="0"/>
              </a:rPr>
              <a:t>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200" dirty="0">
                <a:ea typeface="Calibri" panose="020F0502020204030204" pitchFamily="34" charset="0"/>
              </a:rPr>
              <a:t>Tata </a:t>
            </a:r>
            <a:r>
              <a:rPr lang="en-US" sz="1200" dirty="0" err="1">
                <a:ea typeface="Calibri" panose="020F0502020204030204" pitchFamily="34" charset="0"/>
              </a:rPr>
              <a:t>kelola</a:t>
            </a:r>
            <a:r>
              <a:rPr lang="en-US" sz="1200" dirty="0">
                <a:ea typeface="Calibri" panose="020F0502020204030204" pitchFamily="34" charset="0"/>
              </a:rPr>
              <a:t> </a:t>
            </a:r>
            <a:r>
              <a:rPr lang="en-US" sz="1200" dirty="0" err="1">
                <a:ea typeface="Calibri" panose="020F0502020204030204" pitchFamily="34" charset="0"/>
              </a:rPr>
              <a:t>pembinaan</a:t>
            </a:r>
            <a:r>
              <a:rPr lang="en-US" sz="1200" dirty="0">
                <a:ea typeface="Calibri" panose="020F0502020204030204" pitchFamily="34" charset="0"/>
              </a:rPr>
              <a:t> </a:t>
            </a:r>
            <a:r>
              <a:rPr lang="en-US" sz="1200" dirty="0" err="1">
                <a:ea typeface="Calibri" panose="020F0502020204030204" pitchFamily="34" charset="0"/>
              </a:rPr>
              <a:t>oleh</a:t>
            </a:r>
            <a:r>
              <a:rPr lang="en-US" sz="1200" dirty="0">
                <a:ea typeface="Calibri" panose="020F0502020204030204" pitchFamily="34" charset="0"/>
              </a:rPr>
              <a:t> K/L, </a:t>
            </a:r>
            <a:r>
              <a:rPr lang="en-US" sz="1200" dirty="0" err="1">
                <a:ea typeface="Calibri" panose="020F0502020204030204" pitchFamily="34" charset="0"/>
              </a:rPr>
              <a:t>Dewas</a:t>
            </a:r>
            <a:r>
              <a:rPr lang="en-US" sz="1200" dirty="0">
                <a:ea typeface="Calibri" panose="020F0502020204030204" pitchFamily="34" charset="0"/>
              </a:rPr>
              <a:t> BLU, </a:t>
            </a:r>
            <a:r>
              <a:rPr lang="en-US" sz="1200" dirty="0" err="1">
                <a:ea typeface="Calibri" panose="020F0502020204030204" pitchFamily="34" charset="0"/>
              </a:rPr>
              <a:t>dan</a:t>
            </a:r>
            <a:r>
              <a:rPr lang="en-US" sz="1200" dirty="0">
                <a:ea typeface="Calibri" panose="020F0502020204030204" pitchFamily="34" charset="0"/>
              </a:rPr>
              <a:t> </a:t>
            </a:r>
            <a:r>
              <a:rPr lang="en-US" sz="1200" dirty="0" err="1">
                <a:ea typeface="Calibri" panose="020F0502020204030204" pitchFamily="34" charset="0"/>
              </a:rPr>
              <a:t>komite</a:t>
            </a:r>
            <a:r>
              <a:rPr lang="en-US" sz="1200" dirty="0">
                <a:ea typeface="Calibri" panose="020F0502020204030204" pitchFamily="34" charset="0"/>
              </a:rPr>
              <a:t> </a:t>
            </a:r>
            <a:r>
              <a:rPr lang="en-US" sz="1200" dirty="0" err="1">
                <a:ea typeface="Calibri" panose="020F0502020204030204" pitchFamily="34" charset="0"/>
              </a:rPr>
              <a:t>pengarah</a:t>
            </a:r>
            <a:r>
              <a:rPr lang="en-US" sz="1200" dirty="0">
                <a:ea typeface="Calibri" panose="020F0502020204030204" pitchFamily="34" charset="0"/>
              </a:rPr>
              <a:t>/</a:t>
            </a:r>
            <a:r>
              <a:rPr lang="en-US" sz="1200" dirty="0" err="1">
                <a:ea typeface="Calibri" panose="020F0502020204030204" pitchFamily="34" charset="0"/>
              </a:rPr>
              <a:t>dewan</a:t>
            </a:r>
            <a:r>
              <a:rPr lang="en-US" sz="1200" dirty="0">
                <a:ea typeface="Calibri" panose="020F0502020204030204" pitchFamily="34" charset="0"/>
              </a:rPr>
              <a:t> </a:t>
            </a:r>
            <a:r>
              <a:rPr lang="en-US" sz="1200" dirty="0" err="1">
                <a:ea typeface="Calibri" panose="020F0502020204030204" pitchFamily="34" charset="0"/>
              </a:rPr>
              <a:t>penyantun</a:t>
            </a:r>
            <a:r>
              <a:rPr lang="en-US" sz="1200" dirty="0">
                <a:ea typeface="Calibri" panose="020F0502020204030204" pitchFamily="34" charset="0"/>
              </a:rPr>
              <a:t>/</a:t>
            </a:r>
            <a:r>
              <a:rPr lang="en-US" sz="1200" dirty="0" err="1">
                <a:ea typeface="Calibri" panose="020F0502020204030204" pitchFamily="34" charset="0"/>
              </a:rPr>
              <a:t>lainnya</a:t>
            </a:r>
            <a:r>
              <a:rPr lang="en-US" sz="1200" dirty="0">
                <a:ea typeface="Calibri" panose="020F0502020204030204" pitchFamily="34" charset="0"/>
              </a:rPr>
              <a:t> (</a:t>
            </a:r>
            <a:r>
              <a:rPr lang="en-US" sz="1200" dirty="0" err="1">
                <a:ea typeface="Calibri" panose="020F0502020204030204" pitchFamily="34" charset="0"/>
              </a:rPr>
              <a:t>bila</a:t>
            </a:r>
            <a:r>
              <a:rPr lang="en-US" sz="1200" dirty="0">
                <a:ea typeface="Calibri" panose="020F0502020204030204" pitchFamily="34" charset="0"/>
              </a:rPr>
              <a:t> </a:t>
            </a:r>
            <a:r>
              <a:rPr lang="en-US" sz="1200" dirty="0" err="1">
                <a:ea typeface="Calibri" panose="020F0502020204030204" pitchFamily="34" charset="0"/>
              </a:rPr>
              <a:t>ada</a:t>
            </a:r>
            <a:r>
              <a:rPr lang="en-US" sz="1200" dirty="0">
                <a:ea typeface="Calibri" panose="020F0502020204030204" pitchFamily="34" charset="0"/>
              </a:rPr>
              <a:t>).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8880240-5724-6CAD-AFFD-5C706F1698BA}"/>
              </a:ext>
            </a:extLst>
          </p:cNvPr>
          <p:cNvSpPr/>
          <p:nvPr/>
        </p:nvSpPr>
        <p:spPr>
          <a:xfrm>
            <a:off x="7861694" y="2366527"/>
            <a:ext cx="39633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indent="-184150">
              <a:buFont typeface="Arial" panose="020B0604020202020204" pitchFamily="34" charset="0"/>
              <a:buChar char="•"/>
            </a:pPr>
            <a:r>
              <a:rPr lang="en-US" sz="1200" dirty="0" err="1">
                <a:ea typeface="Calibri" panose="020F0502020204030204" pitchFamily="34" charset="0"/>
              </a:rPr>
              <a:t>Larangan</a:t>
            </a:r>
            <a:r>
              <a:rPr lang="en-US" sz="1200" dirty="0">
                <a:ea typeface="Calibri" panose="020F0502020204030204" pitchFamily="34" charset="0"/>
              </a:rPr>
              <a:t> </a:t>
            </a:r>
            <a:r>
              <a:rPr lang="en-US" sz="1200" dirty="0" err="1">
                <a:ea typeface="Calibri" panose="020F0502020204030204" pitchFamily="34" charset="0"/>
              </a:rPr>
              <a:t>rangkap</a:t>
            </a:r>
            <a:r>
              <a:rPr lang="en-US" sz="1200" dirty="0">
                <a:ea typeface="Calibri" panose="020F0502020204030204" pitchFamily="34" charset="0"/>
              </a:rPr>
              <a:t> </a:t>
            </a:r>
            <a:r>
              <a:rPr lang="en-US" sz="1200" dirty="0" err="1">
                <a:ea typeface="Calibri" panose="020F0502020204030204" pitchFamily="34" charset="0"/>
              </a:rPr>
              <a:t>jabatan</a:t>
            </a:r>
            <a:r>
              <a:rPr lang="en-US" sz="1200" dirty="0">
                <a:ea typeface="Calibri" panose="020F0502020204030204" pitchFamily="34" charset="0"/>
              </a:rPr>
              <a:t> </a:t>
            </a:r>
            <a:r>
              <a:rPr lang="en-US" sz="1200" dirty="0" err="1">
                <a:ea typeface="Calibri" panose="020F0502020204030204" pitchFamily="34" charset="0"/>
              </a:rPr>
              <a:t>tertentu</a:t>
            </a:r>
            <a:r>
              <a:rPr lang="en-US" sz="1200" dirty="0">
                <a:ea typeface="Calibri" panose="020F0502020204030204" pitchFamily="34" charset="0"/>
              </a:rPr>
              <a:t>. (Ps. 198)</a:t>
            </a:r>
          </a:p>
          <a:p>
            <a:pPr marL="361950" indent="-184150">
              <a:buFont typeface="Arial" panose="020B0604020202020204" pitchFamily="34" charset="0"/>
              <a:buChar char="•"/>
            </a:pPr>
            <a:r>
              <a:rPr lang="en-US" sz="1200" dirty="0" err="1">
                <a:ea typeface="Calibri" panose="020F0502020204030204" pitchFamily="34" charset="0"/>
              </a:rPr>
              <a:t>Kewajiban</a:t>
            </a:r>
            <a:r>
              <a:rPr lang="en-US" sz="1200" dirty="0">
                <a:ea typeface="Calibri" panose="020F0502020204030204" pitchFamily="34" charset="0"/>
              </a:rPr>
              <a:t> </a:t>
            </a:r>
            <a:r>
              <a:rPr lang="en-US" sz="1200" dirty="0" err="1">
                <a:ea typeface="Calibri" panose="020F0502020204030204" pitchFamily="34" charset="0"/>
              </a:rPr>
              <a:t>membuat</a:t>
            </a:r>
            <a:r>
              <a:rPr lang="en-US" sz="1200" dirty="0">
                <a:ea typeface="Calibri" panose="020F0502020204030204" pitchFamily="34" charset="0"/>
              </a:rPr>
              <a:t> </a:t>
            </a:r>
            <a:r>
              <a:rPr lang="en-US" sz="1200" i="1" dirty="0">
                <a:ea typeface="Calibri" panose="020F0502020204030204" pitchFamily="34" charset="0"/>
              </a:rPr>
              <a:t>board manual</a:t>
            </a:r>
            <a:r>
              <a:rPr lang="en-US" sz="1200" dirty="0">
                <a:ea typeface="Calibri" panose="020F0502020204030204" pitchFamily="34" charset="0"/>
              </a:rPr>
              <a:t>. (Ps. 310)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C504AF9-342B-99B0-AF6C-CD83AABB89D8}"/>
              </a:ext>
            </a:extLst>
          </p:cNvPr>
          <p:cNvSpPr/>
          <p:nvPr/>
        </p:nvSpPr>
        <p:spPr>
          <a:xfrm>
            <a:off x="7848601" y="3011270"/>
            <a:ext cx="39633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indent="-184150">
              <a:buFont typeface="Arial" panose="020B0604020202020204" pitchFamily="34" charset="0"/>
              <a:buChar char="•"/>
            </a:pPr>
            <a:r>
              <a:rPr lang="en-US" sz="1200" dirty="0" err="1">
                <a:ea typeface="Calibri" panose="020F0502020204030204" pitchFamily="34" charset="0"/>
              </a:rPr>
              <a:t>Syarat</a:t>
            </a:r>
            <a:r>
              <a:rPr lang="en-US" sz="1200" dirty="0">
                <a:ea typeface="Calibri" panose="020F0502020204030204" pitchFamily="34" charset="0"/>
              </a:rPr>
              <a:t> SPI </a:t>
            </a:r>
            <a:r>
              <a:rPr lang="en-US" sz="1200" dirty="0" err="1">
                <a:ea typeface="Calibri" panose="020F0502020204030204" pitchFamily="34" charset="0"/>
              </a:rPr>
              <a:t>tidak</a:t>
            </a:r>
            <a:r>
              <a:rPr lang="en-US" sz="1200" dirty="0">
                <a:ea typeface="Calibri" panose="020F0502020204030204" pitchFamily="34" charset="0"/>
              </a:rPr>
              <a:t> </a:t>
            </a:r>
            <a:r>
              <a:rPr lang="en-US" sz="1200" dirty="0" err="1">
                <a:ea typeface="Calibri" panose="020F0502020204030204" pitchFamily="34" charset="0"/>
              </a:rPr>
              <a:t>rangkap</a:t>
            </a:r>
            <a:r>
              <a:rPr lang="en-US" sz="1200" dirty="0">
                <a:ea typeface="Calibri" panose="020F0502020204030204" pitchFamily="34" charset="0"/>
              </a:rPr>
              <a:t> </a:t>
            </a:r>
            <a:r>
              <a:rPr lang="en-US" sz="1200" dirty="0" err="1">
                <a:ea typeface="Calibri" panose="020F0502020204030204" pitchFamily="34" charset="0"/>
              </a:rPr>
              <a:t>jabatan</a:t>
            </a:r>
            <a:r>
              <a:rPr lang="en-US" sz="1200" dirty="0">
                <a:ea typeface="Calibri" panose="020F0502020204030204" pitchFamily="34" charset="0"/>
              </a:rPr>
              <a:t> (Ps. 263) </a:t>
            </a:r>
          </a:p>
          <a:p>
            <a:pPr marL="361950" indent="-184150">
              <a:buFont typeface="Arial" panose="020B0604020202020204" pitchFamily="34" charset="0"/>
              <a:buChar char="•"/>
            </a:pPr>
            <a:r>
              <a:rPr lang="en-US" sz="1200" dirty="0" err="1">
                <a:ea typeface="Calibri" panose="020F0502020204030204" pitchFamily="34" charset="0"/>
              </a:rPr>
              <a:t>Syarat</a:t>
            </a:r>
            <a:r>
              <a:rPr lang="en-US" sz="1200" dirty="0">
                <a:ea typeface="Calibri" panose="020F0502020204030204" pitchFamily="34" charset="0"/>
              </a:rPr>
              <a:t> minimal </a:t>
            </a:r>
            <a:r>
              <a:rPr lang="en-US" sz="1200" dirty="0" err="1">
                <a:ea typeface="Calibri" panose="020F0502020204030204" pitchFamily="34" charset="0"/>
              </a:rPr>
              <a:t>kompetensi</a:t>
            </a:r>
            <a:r>
              <a:rPr lang="en-US" sz="1200" dirty="0">
                <a:ea typeface="Calibri" panose="020F0502020204030204" pitchFamily="34" charset="0"/>
              </a:rPr>
              <a:t> SPI (Ps. 265)</a:t>
            </a:r>
          </a:p>
          <a:p>
            <a:pPr marL="361950" indent="-184150">
              <a:buFont typeface="Arial" panose="020B0604020202020204" pitchFamily="34" charset="0"/>
              <a:buChar char="•"/>
            </a:pPr>
            <a:r>
              <a:rPr lang="en-US" sz="1200" dirty="0">
                <a:ea typeface="Calibri" panose="020F0502020204030204" pitchFamily="34" charset="0"/>
              </a:rPr>
              <a:t>Program </a:t>
            </a:r>
            <a:r>
              <a:rPr lang="en-US" sz="1200" dirty="0" err="1">
                <a:ea typeface="Calibri" panose="020F0502020204030204" pitchFamily="34" charset="0"/>
              </a:rPr>
              <a:t>pengembangan</a:t>
            </a:r>
            <a:r>
              <a:rPr lang="en-US" sz="1200" dirty="0">
                <a:ea typeface="Calibri" panose="020F0502020204030204" pitchFamily="34" charset="0"/>
              </a:rPr>
              <a:t> SPI (Ps. 266)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959A983-945C-E9BE-AEE3-77AC72742560}"/>
              </a:ext>
            </a:extLst>
          </p:cNvPr>
          <p:cNvSpPr/>
          <p:nvPr/>
        </p:nvSpPr>
        <p:spPr>
          <a:xfrm>
            <a:off x="7883263" y="3868449"/>
            <a:ext cx="396338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indent="-184150">
              <a:buFont typeface="Arial" panose="020B0604020202020204" pitchFamily="34" charset="0"/>
              <a:buChar char="•"/>
            </a:pPr>
            <a:r>
              <a:rPr lang="en-US" sz="1200" dirty="0">
                <a:ea typeface="Calibri" panose="020F0502020204030204" pitchFamily="34" charset="0"/>
              </a:rPr>
              <a:t>Tata </a:t>
            </a:r>
            <a:r>
              <a:rPr lang="en-US" sz="1200" dirty="0" err="1">
                <a:ea typeface="Calibri" panose="020F0502020204030204" pitchFamily="34" charset="0"/>
              </a:rPr>
              <a:t>kelola</a:t>
            </a:r>
            <a:r>
              <a:rPr lang="en-US" sz="1200" dirty="0">
                <a:ea typeface="Calibri" panose="020F0502020204030204" pitchFamily="34" charset="0"/>
              </a:rPr>
              <a:t> </a:t>
            </a:r>
            <a:r>
              <a:rPr lang="en-US" sz="1200" dirty="0" err="1">
                <a:ea typeface="Calibri" panose="020F0502020204030204" pitchFamily="34" charset="0"/>
              </a:rPr>
              <a:t>penunjukkan</a:t>
            </a:r>
            <a:r>
              <a:rPr lang="en-US" sz="1200" dirty="0">
                <a:ea typeface="Calibri" panose="020F0502020204030204" pitchFamily="34" charset="0"/>
              </a:rPr>
              <a:t> KAP (Ps 270)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68739EE-3CB8-5F10-2ECE-E95D480C8D7B}"/>
              </a:ext>
            </a:extLst>
          </p:cNvPr>
          <p:cNvCxnSpPr/>
          <p:nvPr/>
        </p:nvCxnSpPr>
        <p:spPr>
          <a:xfrm>
            <a:off x="7728418" y="4648200"/>
            <a:ext cx="180000" cy="0"/>
          </a:xfrm>
          <a:prstGeom prst="line">
            <a:avLst/>
          </a:prstGeom>
          <a:ln w="38100">
            <a:solidFill>
              <a:schemeClr val="accent4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B5D1EDEC-4C97-FC40-E37D-0AD6934BC3A9}"/>
              </a:ext>
            </a:extLst>
          </p:cNvPr>
          <p:cNvSpPr/>
          <p:nvPr/>
        </p:nvSpPr>
        <p:spPr>
          <a:xfrm>
            <a:off x="7894992" y="4541528"/>
            <a:ext cx="39633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indent="-184150">
              <a:buFont typeface="Arial" panose="020B0604020202020204" pitchFamily="34" charset="0"/>
              <a:buChar char="•"/>
            </a:pPr>
            <a:r>
              <a:rPr lang="en-US" sz="1200" dirty="0" err="1">
                <a:ea typeface="Calibri" panose="020F0502020204030204" pitchFamily="34" charset="0"/>
              </a:rPr>
              <a:t>Kewajiban</a:t>
            </a:r>
            <a:r>
              <a:rPr lang="en-US" sz="1200" dirty="0">
                <a:ea typeface="Calibri" panose="020F0502020204030204" pitchFamily="34" charset="0"/>
              </a:rPr>
              <a:t> </a:t>
            </a:r>
            <a:r>
              <a:rPr lang="en-US" sz="1200" dirty="0" err="1">
                <a:ea typeface="Calibri" panose="020F0502020204030204" pitchFamily="34" charset="0"/>
              </a:rPr>
              <a:t>adanya</a:t>
            </a:r>
            <a:r>
              <a:rPr lang="en-US" sz="1200" dirty="0">
                <a:ea typeface="Calibri" panose="020F0502020204030204" pitchFamily="34" charset="0"/>
              </a:rPr>
              <a:t> program </a:t>
            </a:r>
            <a:r>
              <a:rPr lang="en-US" sz="1200" dirty="0" err="1">
                <a:ea typeface="Calibri" panose="020F0502020204030204" pitchFamily="34" charset="0"/>
              </a:rPr>
              <a:t>manajemen</a:t>
            </a:r>
            <a:r>
              <a:rPr lang="en-US" sz="1200" dirty="0">
                <a:ea typeface="Calibri" panose="020F0502020204030204" pitchFamily="34" charset="0"/>
              </a:rPr>
              <a:t> </a:t>
            </a:r>
            <a:r>
              <a:rPr lang="en-US" sz="1200" dirty="0" err="1">
                <a:ea typeface="Calibri" panose="020F0502020204030204" pitchFamily="34" charset="0"/>
              </a:rPr>
              <a:t>risiko</a:t>
            </a:r>
            <a:r>
              <a:rPr lang="en-US" sz="1200" dirty="0">
                <a:ea typeface="Calibri" panose="020F0502020204030204" pitchFamily="34" charset="0"/>
              </a:rPr>
              <a:t> </a:t>
            </a:r>
            <a:r>
              <a:rPr lang="en-US" sz="1200" dirty="0" err="1">
                <a:ea typeface="Calibri" panose="020F0502020204030204" pitchFamily="34" charset="0"/>
              </a:rPr>
              <a:t>yg</a:t>
            </a:r>
            <a:r>
              <a:rPr lang="en-US" sz="1200" dirty="0">
                <a:ea typeface="Calibri" panose="020F0502020204030204" pitchFamily="34" charset="0"/>
              </a:rPr>
              <a:t> </a:t>
            </a:r>
            <a:r>
              <a:rPr lang="en-US" sz="1200" dirty="0" err="1">
                <a:ea typeface="Calibri" panose="020F0502020204030204" pitchFamily="34" charset="0"/>
              </a:rPr>
              <a:t>terpadu</a:t>
            </a:r>
            <a:r>
              <a:rPr lang="en-US" sz="1200" dirty="0">
                <a:ea typeface="Calibri" panose="020F0502020204030204" pitchFamily="34" charset="0"/>
              </a:rPr>
              <a:t>. (Ps 250)</a:t>
            </a:r>
          </a:p>
          <a:p>
            <a:pPr marL="361950" indent="-184150">
              <a:buFont typeface="Arial" panose="020B0604020202020204" pitchFamily="34" charset="0"/>
              <a:buChar char="•"/>
            </a:pPr>
            <a:r>
              <a:rPr lang="en-US" sz="1200" dirty="0" err="1">
                <a:ea typeface="Calibri" panose="020F0502020204030204" pitchFamily="34" charset="0"/>
              </a:rPr>
              <a:t>Kewajiban</a:t>
            </a:r>
            <a:r>
              <a:rPr lang="en-US" sz="1200" dirty="0">
                <a:ea typeface="Calibri" panose="020F0502020204030204" pitchFamily="34" charset="0"/>
              </a:rPr>
              <a:t> </a:t>
            </a:r>
            <a:r>
              <a:rPr lang="en-US" sz="1200" dirty="0" err="1">
                <a:ea typeface="Calibri" panose="020F0502020204030204" pitchFamily="34" charset="0"/>
              </a:rPr>
              <a:t>adanya</a:t>
            </a:r>
            <a:r>
              <a:rPr lang="en-US" sz="1200" dirty="0">
                <a:ea typeface="Calibri" panose="020F0502020204030204" pitchFamily="34" charset="0"/>
              </a:rPr>
              <a:t> </a:t>
            </a:r>
            <a:r>
              <a:rPr lang="en-US" sz="1200" i="1" dirty="0">
                <a:ea typeface="Calibri" panose="020F0502020204030204" pitchFamily="34" charset="0"/>
              </a:rPr>
              <a:t>Whistleblowing System </a:t>
            </a:r>
            <a:r>
              <a:rPr lang="en-US" sz="1200" dirty="0">
                <a:ea typeface="Calibri" panose="020F0502020204030204" pitchFamily="34" charset="0"/>
              </a:rPr>
              <a:t>(Ps. 251)</a:t>
            </a:r>
          </a:p>
          <a:p>
            <a:pPr marL="361950" indent="-184150">
              <a:buFont typeface="Arial" panose="020B0604020202020204" pitchFamily="34" charset="0"/>
              <a:buChar char="•"/>
            </a:pPr>
            <a:r>
              <a:rPr lang="en-US" sz="1200" dirty="0" err="1">
                <a:ea typeface="Calibri" panose="020F0502020204030204" pitchFamily="34" charset="0"/>
              </a:rPr>
              <a:t>Kewajiban</a:t>
            </a:r>
            <a:r>
              <a:rPr lang="en-US" sz="1200" dirty="0">
                <a:ea typeface="Calibri" panose="020F0502020204030204" pitchFamily="34" charset="0"/>
              </a:rPr>
              <a:t> </a:t>
            </a:r>
            <a:r>
              <a:rPr lang="en-US" sz="1200" dirty="0" err="1">
                <a:ea typeface="Calibri" panose="020F0502020204030204" pitchFamily="34" charset="0"/>
              </a:rPr>
              <a:t>pelaksanaan</a:t>
            </a:r>
            <a:r>
              <a:rPr lang="en-US" sz="1200" dirty="0">
                <a:ea typeface="Calibri" panose="020F0502020204030204" pitchFamily="34" charset="0"/>
              </a:rPr>
              <a:t> GCG </a:t>
            </a:r>
            <a:r>
              <a:rPr lang="en-US" sz="1200" dirty="0" err="1">
                <a:ea typeface="Calibri" panose="020F0502020204030204" pitchFamily="34" charset="0"/>
              </a:rPr>
              <a:t>pada</a:t>
            </a:r>
            <a:r>
              <a:rPr lang="en-US" sz="1200" dirty="0">
                <a:ea typeface="Calibri" panose="020F0502020204030204" pitchFamily="34" charset="0"/>
              </a:rPr>
              <a:t> BLU (Ps. 310)</a:t>
            </a:r>
          </a:p>
        </p:txBody>
      </p:sp>
    </p:spTree>
    <p:extLst>
      <p:ext uri="{BB962C8B-B14F-4D97-AF65-F5344CB8AC3E}">
        <p14:creationId xmlns:p14="http://schemas.microsoft.com/office/powerpoint/2010/main" val="40508702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28D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903245" y="2921168"/>
            <a:ext cx="620394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i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Regulasi</a:t>
            </a:r>
            <a:r>
              <a:rPr lang="en-US" sz="6000" b="1" i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6000" b="1" i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Terbaru</a:t>
            </a:r>
            <a:endParaRPr lang="en-US" sz="6000" b="1" i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10600" y="6367501"/>
            <a:ext cx="2743200" cy="365125"/>
          </a:xfrm>
        </p:spPr>
        <p:txBody>
          <a:bodyPr/>
          <a:lstStyle/>
          <a:p>
            <a:fld id="{796DEE93-99ED-4DC9-930B-120E5B2CBEBC}" type="slidenum">
              <a:rPr lang="en-US" smtClean="0">
                <a:solidFill>
                  <a:schemeClr val="bg1"/>
                </a:solidFill>
              </a:rPr>
              <a:t>14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0829027" y="243410"/>
            <a:ext cx="3352800" cy="74719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989" y="340731"/>
            <a:ext cx="579068" cy="57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1244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F8FB1-9725-1C67-C77D-96059FD30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PMK 29/PMK.05/2022</a:t>
            </a:r>
            <a:endParaRPr lang="en-ID" dirty="0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A3AE9D95-8C5B-62D7-662C-4EDF458B17BD}"/>
              </a:ext>
            </a:extLst>
          </p:cNvPr>
          <p:cNvSpPr/>
          <p:nvPr/>
        </p:nvSpPr>
        <p:spPr>
          <a:xfrm rot="10800000">
            <a:off x="3328630" y="4768196"/>
            <a:ext cx="2262752" cy="95687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6" descr="Business people running and carrying key to unlock keyhole Free Vector">
            <a:extLst>
              <a:ext uri="{FF2B5EF4-FFF2-40B4-BE49-F238E27FC236}">
                <a16:creationId xmlns:a16="http://schemas.microsoft.com/office/drawing/2014/main" id="{13718B40-C8D7-87F1-AE4B-7F2904C3F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" y="1773346"/>
            <a:ext cx="8802660" cy="4316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EF6820C0-421D-C175-ADBF-39897D7C8CAB}"/>
              </a:ext>
            </a:extLst>
          </p:cNvPr>
          <p:cNvSpPr/>
          <p:nvPr/>
        </p:nvSpPr>
        <p:spPr>
          <a:xfrm>
            <a:off x="8190" y="859843"/>
            <a:ext cx="78046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400" b="1" dirty="0" err="1">
                <a:solidFill>
                  <a:srgbClr val="028D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Kebutuhan</a:t>
            </a:r>
            <a:r>
              <a:rPr lang="en-US" sz="2400" b="1" dirty="0">
                <a:solidFill>
                  <a:srgbClr val="028D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28D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masyarakat</a:t>
            </a:r>
            <a:r>
              <a:rPr lang="en-US" sz="2400" b="1" dirty="0">
                <a:solidFill>
                  <a:srgbClr val="028D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28D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terhadap</a:t>
            </a:r>
            <a:r>
              <a:rPr lang="en-US" sz="2400" b="1" dirty="0">
                <a:solidFill>
                  <a:srgbClr val="028D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28D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layanan</a:t>
            </a:r>
            <a:r>
              <a:rPr lang="en-US" sz="2400" b="1" dirty="0">
                <a:solidFill>
                  <a:srgbClr val="028D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BLU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sangat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tinggi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sementara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kapasitas</a:t>
            </a:r>
            <a:r>
              <a:rPr lang="en-US" sz="2400" b="1" dirty="0">
                <a:solidFill>
                  <a:schemeClr val="accent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layanan</a:t>
            </a:r>
            <a:r>
              <a:rPr lang="en-US" sz="2400" b="1" dirty="0">
                <a:solidFill>
                  <a:schemeClr val="accent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BLU </a:t>
            </a:r>
            <a:r>
              <a:rPr lang="en-US" sz="2400" b="1" dirty="0" err="1">
                <a:solidFill>
                  <a:schemeClr val="accent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terbatas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6181229-C829-1CD4-4E8A-A38927765F67}"/>
              </a:ext>
            </a:extLst>
          </p:cNvPr>
          <p:cNvSpPr/>
          <p:nvPr/>
        </p:nvSpPr>
        <p:spPr>
          <a:xfrm>
            <a:off x="251790" y="2376615"/>
            <a:ext cx="149155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126">
              <a:spcBef>
                <a:spcPts val="100"/>
              </a:spcBef>
              <a:spcAft>
                <a:spcPts val="100"/>
              </a:spcAft>
              <a:defRPr/>
            </a:pPr>
            <a:r>
              <a:rPr lang="en-ID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Pemupukan</a:t>
            </a:r>
            <a:r>
              <a:rPr lang="en-ID" sz="1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saldo</a:t>
            </a:r>
            <a:r>
              <a:rPr lang="en-ID" sz="1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awal</a:t>
            </a:r>
            <a:r>
              <a:rPr lang="en-ID" sz="1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perlu</a:t>
            </a:r>
            <a:r>
              <a:rPr lang="en-ID" sz="1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waktu</a:t>
            </a:r>
            <a:r>
              <a:rPr lang="en-ID" sz="1400" dirty="0">
                <a:latin typeface="Segoe UI" panose="020B0502040204020203" pitchFamily="34" charset="0"/>
                <a:cs typeface="Segoe UI" panose="020B0502040204020203" pitchFamily="34" charset="0"/>
              </a:rPr>
              <a:t> lama.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F3320DD-7B4B-DB10-B612-A6F46D8239AB}"/>
              </a:ext>
            </a:extLst>
          </p:cNvPr>
          <p:cNvSpPr/>
          <p:nvPr/>
        </p:nvSpPr>
        <p:spPr>
          <a:xfrm>
            <a:off x="3248152" y="2383509"/>
            <a:ext cx="11946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126">
              <a:spcBef>
                <a:spcPts val="100"/>
              </a:spcBef>
              <a:spcAft>
                <a:spcPts val="100"/>
              </a:spcAft>
              <a:defRPr/>
            </a:pPr>
            <a:r>
              <a:rPr lang="en-ID" sz="1400" dirty="0">
                <a:latin typeface="Segoe UI" panose="020B0502040204020203" pitchFamily="34" charset="0"/>
                <a:cs typeface="Segoe UI" panose="020B0502040204020203" pitchFamily="34" charset="0"/>
              </a:rPr>
              <a:t>Rupiah </a:t>
            </a:r>
            <a:r>
              <a:rPr lang="en-ID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Murni</a:t>
            </a:r>
            <a:r>
              <a:rPr lang="en-ID" sz="1400" dirty="0">
                <a:latin typeface="Segoe UI" panose="020B0502040204020203" pitchFamily="34" charset="0"/>
                <a:cs typeface="Segoe UI" panose="020B0502040204020203" pitchFamily="34" charset="0"/>
              </a:rPr>
              <a:t> APBN </a:t>
            </a:r>
            <a:r>
              <a:rPr lang="en-ID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terbatas</a:t>
            </a:r>
            <a:r>
              <a:rPr lang="en-ID" sz="1400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1C51904-3B59-8B04-2FD3-3A234A1C9013}"/>
              </a:ext>
            </a:extLst>
          </p:cNvPr>
          <p:cNvSpPr/>
          <p:nvPr/>
        </p:nvSpPr>
        <p:spPr>
          <a:xfrm>
            <a:off x="1649896" y="2387594"/>
            <a:ext cx="161421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126">
              <a:spcBef>
                <a:spcPts val="100"/>
              </a:spcBef>
              <a:spcAft>
                <a:spcPts val="100"/>
              </a:spcAft>
              <a:defRPr/>
            </a:pPr>
            <a:r>
              <a:rPr lang="en-ID" sz="1400" dirty="0">
                <a:latin typeface="Segoe UI" panose="020B0502040204020203" pitchFamily="34" charset="0"/>
                <a:cs typeface="Segoe UI" panose="020B0502040204020203" pitchFamily="34" charset="0"/>
              </a:rPr>
              <a:t>PNBP </a:t>
            </a:r>
            <a:r>
              <a:rPr lang="en-ID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Tahun</a:t>
            </a:r>
            <a:r>
              <a:rPr lang="en-ID" sz="1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Berjalan</a:t>
            </a:r>
            <a:r>
              <a:rPr lang="en-ID" sz="1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tidak</a:t>
            </a:r>
            <a:r>
              <a:rPr lang="en-ID" sz="1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mencukupi</a:t>
            </a:r>
            <a:r>
              <a:rPr lang="en-ID" sz="1400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A31029D-F8A3-D88D-4A5E-3C1D00C90781}"/>
              </a:ext>
            </a:extLst>
          </p:cNvPr>
          <p:cNvSpPr/>
          <p:nvPr/>
        </p:nvSpPr>
        <p:spPr>
          <a:xfrm>
            <a:off x="4525087" y="2376836"/>
            <a:ext cx="20016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126">
              <a:spcBef>
                <a:spcPts val="100"/>
              </a:spcBef>
              <a:spcAft>
                <a:spcPts val="100"/>
              </a:spcAft>
              <a:defRPr/>
            </a:pPr>
            <a:r>
              <a:rPr lang="en-ID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Satker</a:t>
            </a:r>
            <a:r>
              <a:rPr lang="en-ID" sz="1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dan</a:t>
            </a:r>
            <a:r>
              <a:rPr lang="en-ID" sz="1400" dirty="0">
                <a:latin typeface="Segoe UI" panose="020B0502040204020203" pitchFamily="34" charset="0"/>
                <a:cs typeface="Segoe UI" panose="020B0502040204020203" pitchFamily="34" charset="0"/>
              </a:rPr>
              <a:t> K/L </a:t>
            </a:r>
            <a:r>
              <a:rPr lang="en-ID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tidak</a:t>
            </a:r>
            <a:r>
              <a:rPr lang="en-ID" sz="1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boleh</a:t>
            </a:r>
            <a:r>
              <a:rPr lang="en-ID" sz="1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mencatat</a:t>
            </a:r>
            <a:r>
              <a:rPr lang="en-ID" sz="1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transaksi</a:t>
            </a:r>
            <a:r>
              <a:rPr lang="en-ID" sz="1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pembiayaan</a:t>
            </a:r>
            <a:r>
              <a:rPr lang="en-ID" sz="1400" dirty="0"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E87A902-893B-657C-924E-BE47905260A4}"/>
              </a:ext>
            </a:extLst>
          </p:cNvPr>
          <p:cNvSpPr/>
          <p:nvPr/>
        </p:nvSpPr>
        <p:spPr>
          <a:xfrm>
            <a:off x="1071369" y="1671746"/>
            <a:ext cx="44545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14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Upaya</a:t>
            </a:r>
            <a:r>
              <a:rPr lang="en-US" sz="14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penyediaan</a:t>
            </a:r>
            <a:r>
              <a:rPr lang="en-US" sz="14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aset</a:t>
            </a:r>
            <a:r>
              <a:rPr lang="en-US" sz="14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untuk </a:t>
            </a:r>
            <a:r>
              <a:rPr lang="en-US" sz="14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meningkatkan</a:t>
            </a:r>
            <a:r>
              <a:rPr lang="en-US" sz="14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kapasitas</a:t>
            </a:r>
            <a:r>
              <a:rPr lang="en-US" sz="14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layanan</a:t>
            </a:r>
            <a:r>
              <a:rPr lang="en-US" sz="14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terkendala</a:t>
            </a:r>
            <a:r>
              <a:rPr lang="en-US" sz="14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beberapa</a:t>
            </a:r>
            <a:r>
              <a:rPr lang="en-US" sz="14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kondisi</a:t>
            </a:r>
            <a:endParaRPr lang="en-US" sz="1400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D849C62-D85F-7962-3A84-4EFE70AE62E9}"/>
              </a:ext>
            </a:extLst>
          </p:cNvPr>
          <p:cNvSpPr/>
          <p:nvPr/>
        </p:nvSpPr>
        <p:spPr>
          <a:xfrm>
            <a:off x="336805" y="5419636"/>
            <a:ext cx="64541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Penyediaan</a:t>
            </a:r>
            <a:r>
              <a:rPr lang="en-US" sz="2400" b="1" i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Aset</a:t>
            </a:r>
            <a:r>
              <a:rPr lang="en-US" sz="2400" b="1" i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pada</a:t>
            </a:r>
            <a:r>
              <a:rPr lang="en-US" sz="2400" b="1" i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BLU </a:t>
            </a:r>
            <a:r>
              <a:rPr lang="en-US" sz="2400" b="1" i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dengan</a:t>
            </a:r>
            <a:r>
              <a:rPr lang="en-US" sz="2400" b="1" i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Mekanisme</a:t>
            </a:r>
            <a:r>
              <a:rPr lang="en-US" sz="2400" b="1" i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Pembelian</a:t>
            </a:r>
            <a:r>
              <a:rPr lang="en-US" sz="2400" b="1" i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melalui</a:t>
            </a:r>
            <a:r>
              <a:rPr lang="en-US" sz="2400" b="1" i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Fasilitator</a:t>
            </a:r>
            <a:endParaRPr lang="en-US" sz="2400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0" name="Oval Callout 14">
            <a:extLst>
              <a:ext uri="{FF2B5EF4-FFF2-40B4-BE49-F238E27FC236}">
                <a16:creationId xmlns:a16="http://schemas.microsoft.com/office/drawing/2014/main" id="{90EC8282-495F-BE65-2721-66D0796D35DC}"/>
              </a:ext>
            </a:extLst>
          </p:cNvPr>
          <p:cNvSpPr/>
          <p:nvPr/>
        </p:nvSpPr>
        <p:spPr>
          <a:xfrm>
            <a:off x="8074214" y="1356502"/>
            <a:ext cx="2060386" cy="2072498"/>
          </a:xfrm>
          <a:prstGeom prst="wedgeEllipseCallout">
            <a:avLst>
              <a:gd name="adj1" fmla="val -31966"/>
              <a:gd name="adj2" fmla="val 69826"/>
            </a:avLst>
          </a:prstGeom>
          <a:solidFill>
            <a:srgbClr val="028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E28A47F-994C-3FA9-19DD-8878F9E4E8C1}"/>
              </a:ext>
            </a:extLst>
          </p:cNvPr>
          <p:cNvSpPr/>
          <p:nvPr/>
        </p:nvSpPr>
        <p:spPr>
          <a:xfrm>
            <a:off x="8190574" y="1783340"/>
            <a:ext cx="193832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1400" b="1" dirty="0" err="1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Meningkatkan</a:t>
            </a:r>
            <a:r>
              <a:rPr lang="en-US" sz="1400" b="1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layanan</a:t>
            </a:r>
            <a:r>
              <a:rPr lang="en-US" sz="1400" b="1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BLU </a:t>
            </a:r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(</a:t>
            </a:r>
            <a:r>
              <a:rPr lang="en-US" sz="1400" dirty="0" err="1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ketersediaan</a:t>
            </a:r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aset</a:t>
            </a:r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BLU </a:t>
            </a:r>
            <a:r>
              <a:rPr lang="en-US" sz="1400" dirty="0" err="1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untuk</a:t>
            </a:r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memenuhi</a:t>
            </a:r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kapasitas</a:t>
            </a:r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layanan</a:t>
            </a:r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).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0F52720-D566-4107-C00D-2144C4A3F4B9}"/>
              </a:ext>
            </a:extLst>
          </p:cNvPr>
          <p:cNvCxnSpPr/>
          <p:nvPr/>
        </p:nvCxnSpPr>
        <p:spPr>
          <a:xfrm flipH="1">
            <a:off x="1778935" y="3994196"/>
            <a:ext cx="9940" cy="1476000"/>
          </a:xfrm>
          <a:prstGeom prst="line">
            <a:avLst/>
          </a:prstGeom>
          <a:ln w="38100">
            <a:solidFill>
              <a:schemeClr val="accent2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Slide Number Placeholder 3">
            <a:extLst>
              <a:ext uri="{FF2B5EF4-FFF2-40B4-BE49-F238E27FC236}">
                <a16:creationId xmlns:a16="http://schemas.microsoft.com/office/drawing/2014/main" id="{D13D21CF-953F-8E60-5716-E76236CDE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945" y="6356352"/>
            <a:ext cx="2742486" cy="365125"/>
          </a:xfrm>
        </p:spPr>
        <p:txBody>
          <a:bodyPr/>
          <a:lstStyle/>
          <a:p>
            <a:fld id="{96E69268-9C8B-4EBF-A9EE-DC5DC2D48DC3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34" name="Oval Callout 26">
            <a:extLst>
              <a:ext uri="{FF2B5EF4-FFF2-40B4-BE49-F238E27FC236}">
                <a16:creationId xmlns:a16="http://schemas.microsoft.com/office/drawing/2014/main" id="{09627B14-58FD-3F6A-7C11-23F0A13B7517}"/>
              </a:ext>
            </a:extLst>
          </p:cNvPr>
          <p:cNvSpPr/>
          <p:nvPr/>
        </p:nvSpPr>
        <p:spPr>
          <a:xfrm>
            <a:off x="9753600" y="2362200"/>
            <a:ext cx="2034006" cy="1960064"/>
          </a:xfrm>
          <a:prstGeom prst="wedgeEllipseCallout">
            <a:avLst>
              <a:gd name="adj1" fmla="val -72554"/>
              <a:gd name="adj2" fmla="val 27356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6E15C26-8AF6-A5D9-9266-07B18A5359CC}"/>
              </a:ext>
            </a:extLst>
          </p:cNvPr>
          <p:cNvSpPr/>
          <p:nvPr/>
        </p:nvSpPr>
        <p:spPr>
          <a:xfrm>
            <a:off x="9904730" y="2962792"/>
            <a:ext cx="174237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1400" b="1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Proses </a:t>
            </a:r>
            <a:r>
              <a:rPr lang="en-US" sz="1400" b="1" dirty="0" err="1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penyediaan</a:t>
            </a:r>
            <a:r>
              <a:rPr lang="en-US" sz="1400" b="1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aset</a:t>
            </a:r>
            <a:r>
              <a:rPr lang="en-US" sz="1400" b="1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cepat</a:t>
            </a:r>
            <a:r>
              <a:rPr lang="en-US" sz="1400" b="1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, </a:t>
            </a:r>
            <a:r>
              <a:rPr lang="id-ID" sz="1400" b="1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efektif, efisien</a:t>
            </a:r>
            <a:r>
              <a:rPr lang="en-US" sz="1400" b="1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36" name="Oval Callout 20">
            <a:extLst>
              <a:ext uri="{FF2B5EF4-FFF2-40B4-BE49-F238E27FC236}">
                <a16:creationId xmlns:a16="http://schemas.microsoft.com/office/drawing/2014/main" id="{2037D410-5556-91A3-51E3-EC160D63F99E}"/>
              </a:ext>
            </a:extLst>
          </p:cNvPr>
          <p:cNvSpPr/>
          <p:nvPr/>
        </p:nvSpPr>
        <p:spPr>
          <a:xfrm>
            <a:off x="9656263" y="3840708"/>
            <a:ext cx="2166358" cy="2179093"/>
          </a:xfrm>
          <a:prstGeom prst="wedgeEllipseCallout">
            <a:avLst>
              <a:gd name="adj1" fmla="val -71382"/>
              <a:gd name="adj2" fmla="val -25918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4E2623D-406F-AEE4-6591-750A7ED69DCC}"/>
              </a:ext>
            </a:extLst>
          </p:cNvPr>
          <p:cNvSpPr/>
          <p:nvPr/>
        </p:nvSpPr>
        <p:spPr>
          <a:xfrm>
            <a:off x="9923156" y="4379894"/>
            <a:ext cx="18116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1400" b="1" i="1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Creative Financing</a:t>
            </a:r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dengan</a:t>
            </a:r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tidak</a:t>
            </a:r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membebani</a:t>
            </a:r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Rupiah </a:t>
            </a:r>
            <a:r>
              <a:rPr lang="en-US" sz="1400" dirty="0" err="1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Murni</a:t>
            </a:r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(RM) APBN.</a:t>
            </a:r>
          </a:p>
        </p:txBody>
      </p:sp>
      <p:sp>
        <p:nvSpPr>
          <p:cNvPr id="38" name="Oval Callout 25">
            <a:extLst>
              <a:ext uri="{FF2B5EF4-FFF2-40B4-BE49-F238E27FC236}">
                <a16:creationId xmlns:a16="http://schemas.microsoft.com/office/drawing/2014/main" id="{32E4C7E2-AE99-D4B5-1171-5E0364E6B02E}"/>
              </a:ext>
            </a:extLst>
          </p:cNvPr>
          <p:cNvSpPr/>
          <p:nvPr/>
        </p:nvSpPr>
        <p:spPr>
          <a:xfrm>
            <a:off x="7985108" y="4495801"/>
            <a:ext cx="2023262" cy="1931057"/>
          </a:xfrm>
          <a:prstGeom prst="wedgeEllipseCallout">
            <a:avLst>
              <a:gd name="adj1" fmla="val -30304"/>
              <a:gd name="adj2" fmla="val -64203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E9D5DA5-D97E-3B52-0E22-4DE71E8339E5}"/>
              </a:ext>
            </a:extLst>
          </p:cNvPr>
          <p:cNvSpPr/>
          <p:nvPr/>
        </p:nvSpPr>
        <p:spPr>
          <a:xfrm>
            <a:off x="8038109" y="4707304"/>
            <a:ext cx="1910564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1400" b="1" dirty="0" err="1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Optimalisasi</a:t>
            </a:r>
            <a:r>
              <a:rPr lang="en-US" sz="1400" b="1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pengelolaan</a:t>
            </a:r>
            <a:r>
              <a:rPr lang="en-US" sz="1400" b="1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kas</a:t>
            </a:r>
            <a:r>
              <a:rPr lang="en-US" sz="1400" b="1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(</a:t>
            </a:r>
            <a:r>
              <a:rPr lang="en-US" sz="1400" dirty="0" err="1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meningkatkan</a:t>
            </a:r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peran</a:t>
            </a:r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PNBP BLU </a:t>
            </a:r>
            <a:r>
              <a:rPr lang="en-US" sz="1400" dirty="0" err="1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dalam</a:t>
            </a:r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pembangunan</a:t>
            </a:r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infrastruktur</a:t>
            </a:r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nasional</a:t>
            </a:r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).</a:t>
            </a:r>
          </a:p>
          <a:p>
            <a:pPr marL="342900" indent="-342900" algn="ctr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2301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859D6F4-996C-4143-8832-56B071227105}"/>
              </a:ext>
            </a:extLst>
          </p:cNvPr>
          <p:cNvSpPr txBox="1"/>
          <p:nvPr/>
        </p:nvSpPr>
        <p:spPr>
          <a:xfrm>
            <a:off x="548592" y="170716"/>
            <a:ext cx="4849373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3600" b="1" dirty="0" err="1">
                <a:solidFill>
                  <a:srgbClr val="960000"/>
                </a:solidFill>
                <a:latin typeface="Montserrat" panose="00000500000000000000" pitchFamily="2" charset="0"/>
                <a:cs typeface="Arial" pitchFamily="34" charset="0"/>
              </a:rPr>
              <a:t>Perencanaan</a:t>
            </a:r>
            <a:r>
              <a:rPr lang="en-US" altLang="ko-KR" sz="3600" b="1" dirty="0">
                <a:solidFill>
                  <a:srgbClr val="960000"/>
                </a:solidFill>
                <a:latin typeface="Montserrat" panose="00000500000000000000" pitchFamily="2" charset="0"/>
                <a:cs typeface="Arial" pitchFamily="34" charset="0"/>
              </a:rPr>
              <a:t> </a:t>
            </a:r>
            <a:r>
              <a:rPr lang="en-US" altLang="ko-KR" sz="3600" b="1" dirty="0" err="1">
                <a:solidFill>
                  <a:srgbClr val="960000"/>
                </a:solidFill>
                <a:latin typeface="Montserrat" panose="00000500000000000000" pitchFamily="2" charset="0"/>
                <a:cs typeface="Arial" pitchFamily="34" charset="0"/>
              </a:rPr>
              <a:t>dan</a:t>
            </a:r>
            <a:r>
              <a:rPr lang="en-US" altLang="ko-KR" sz="3600" b="1" dirty="0">
                <a:solidFill>
                  <a:srgbClr val="960000"/>
                </a:solidFill>
                <a:latin typeface="Montserrat" panose="00000500000000000000" pitchFamily="2" charset="0"/>
                <a:cs typeface="Arial" pitchFamily="34" charset="0"/>
              </a:rPr>
              <a:t> </a:t>
            </a:r>
            <a:r>
              <a:rPr lang="en-US" altLang="ko-KR" sz="3600" b="1" dirty="0" err="1">
                <a:solidFill>
                  <a:srgbClr val="960000"/>
                </a:solidFill>
                <a:latin typeface="Montserrat" panose="00000500000000000000" pitchFamily="2" charset="0"/>
                <a:cs typeface="Arial" pitchFamily="34" charset="0"/>
              </a:rPr>
              <a:t>Penganggaran</a:t>
            </a:r>
            <a:endParaRPr lang="ko-KR" altLang="en-US" sz="3600" b="1" dirty="0">
              <a:solidFill>
                <a:srgbClr val="960000"/>
              </a:solidFill>
              <a:latin typeface="Montserrat" panose="00000500000000000000" pitchFamily="2" charset="0"/>
              <a:cs typeface="Arial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4561C9-4AC8-4C5F-9E6F-E5FF46551151}"/>
              </a:ext>
            </a:extLst>
          </p:cNvPr>
          <p:cNvSpPr txBox="1"/>
          <p:nvPr/>
        </p:nvSpPr>
        <p:spPr>
          <a:xfrm>
            <a:off x="306789" y="1437096"/>
            <a:ext cx="622211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664" indent="-285664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C00000"/>
                </a:solidFill>
                <a:latin typeface="Montserrat" panose="00000500000000000000" pitchFamily="2" charset="0"/>
              </a:rPr>
              <a:t>BLU </a:t>
            </a:r>
            <a:r>
              <a:rPr lang="en-US" sz="1400" dirty="0" err="1">
                <a:solidFill>
                  <a:srgbClr val="C00000"/>
                </a:solidFill>
                <a:latin typeface="Montserrat" panose="00000500000000000000" pitchFamily="2" charset="0"/>
              </a:rPr>
              <a:t>menyusun</a:t>
            </a:r>
            <a:r>
              <a:rPr lang="en-US" sz="1400" dirty="0">
                <a:solidFill>
                  <a:srgbClr val="C00000"/>
                </a:solidFill>
                <a:latin typeface="Montserrat" panose="00000500000000000000" pitchFamily="2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latin typeface="Montserrat" panose="00000500000000000000" pitchFamily="2" charset="0"/>
              </a:rPr>
              <a:t>Rencana</a:t>
            </a:r>
            <a:r>
              <a:rPr lang="en-US" sz="1400" b="1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latin typeface="Montserrat" panose="00000500000000000000" pitchFamily="2" charset="0"/>
              </a:rPr>
              <a:t>Strategis</a:t>
            </a:r>
            <a:r>
              <a:rPr lang="en-US" sz="1400" b="1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latin typeface="Montserrat" panose="00000500000000000000" pitchFamily="2" charset="0"/>
              </a:rPr>
              <a:t>Bisnis</a:t>
            </a:r>
            <a:r>
              <a:rPr lang="en-US" sz="1400" b="1" dirty="0">
                <a:solidFill>
                  <a:schemeClr val="bg1"/>
                </a:solidFill>
                <a:latin typeface="Montserrat" panose="00000500000000000000" pitchFamily="2" charset="0"/>
              </a:rPr>
              <a:t> (RSB) 5 </a:t>
            </a:r>
            <a:r>
              <a:rPr lang="en-US" sz="1400" b="1" dirty="0" err="1">
                <a:solidFill>
                  <a:schemeClr val="bg1"/>
                </a:solidFill>
                <a:latin typeface="Montserrat" panose="00000500000000000000" pitchFamily="2" charset="0"/>
              </a:rPr>
              <a:t>tahunan</a:t>
            </a:r>
            <a:r>
              <a:rPr lang="en-US" sz="1400" b="1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Montserrat" panose="00000500000000000000" pitchFamily="2" charset="0"/>
              </a:rPr>
              <a:t>dengan</a:t>
            </a:r>
            <a:r>
              <a:rPr lang="en-US" sz="1400" dirty="0">
                <a:solidFill>
                  <a:srgbClr val="C00000"/>
                </a:solidFill>
                <a:latin typeface="Montserrat" panose="00000500000000000000" pitchFamily="2" charset="0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Montserrat" panose="00000500000000000000" pitchFamily="2" charset="0"/>
              </a:rPr>
              <a:t>mengacu</a:t>
            </a:r>
            <a:r>
              <a:rPr lang="en-US" sz="1400" dirty="0">
                <a:solidFill>
                  <a:srgbClr val="C00000"/>
                </a:solidFill>
                <a:latin typeface="Montserrat" panose="00000500000000000000" pitchFamily="2" charset="0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Montserrat" panose="00000500000000000000" pitchFamily="2" charset="0"/>
              </a:rPr>
              <a:t>kepada</a:t>
            </a:r>
            <a:r>
              <a:rPr lang="en-US" sz="1400" dirty="0">
                <a:solidFill>
                  <a:srgbClr val="C00000"/>
                </a:solidFill>
                <a:latin typeface="Montserrat" panose="00000500000000000000" pitchFamily="2" charset="0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Montserrat" panose="00000500000000000000" pitchFamily="2" charset="0"/>
              </a:rPr>
              <a:t>Rencana</a:t>
            </a:r>
            <a:r>
              <a:rPr lang="en-US" sz="1400" dirty="0">
                <a:solidFill>
                  <a:srgbClr val="C00000"/>
                </a:solidFill>
                <a:latin typeface="Montserrat" panose="00000500000000000000" pitchFamily="2" charset="0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Montserrat" panose="00000500000000000000" pitchFamily="2" charset="0"/>
              </a:rPr>
              <a:t>Strategis</a:t>
            </a:r>
            <a:r>
              <a:rPr lang="en-US" sz="1400" dirty="0">
                <a:solidFill>
                  <a:srgbClr val="C00000"/>
                </a:solidFill>
                <a:latin typeface="Montserrat" panose="00000500000000000000" pitchFamily="2" charset="0"/>
              </a:rPr>
              <a:t> K/L.</a:t>
            </a:r>
          </a:p>
          <a:p>
            <a:pPr marL="285664" indent="-285664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C00000"/>
                </a:solidFill>
                <a:latin typeface="Montserrat" panose="00000500000000000000" pitchFamily="2" charset="0"/>
              </a:rPr>
              <a:t>BLU </a:t>
            </a:r>
            <a:r>
              <a:rPr lang="en-US" sz="1400" dirty="0" err="1">
                <a:solidFill>
                  <a:srgbClr val="C00000"/>
                </a:solidFill>
                <a:latin typeface="Montserrat" panose="00000500000000000000" pitchFamily="2" charset="0"/>
              </a:rPr>
              <a:t>menyusun</a:t>
            </a:r>
            <a:r>
              <a:rPr lang="en-US" sz="1400" dirty="0">
                <a:solidFill>
                  <a:srgbClr val="C00000"/>
                </a:solidFill>
                <a:latin typeface="Montserrat" panose="00000500000000000000" pitchFamily="2" charset="0"/>
              </a:rPr>
              <a:t> </a:t>
            </a:r>
            <a:r>
              <a:rPr lang="en-US" sz="1400" b="1" dirty="0">
                <a:solidFill>
                  <a:schemeClr val="bg1"/>
                </a:solidFill>
                <a:latin typeface="Montserrat" panose="00000500000000000000" pitchFamily="2" charset="0"/>
              </a:rPr>
              <a:t>RBA </a:t>
            </a:r>
            <a:r>
              <a:rPr lang="en-US" sz="1400" b="1" dirty="0" err="1">
                <a:solidFill>
                  <a:schemeClr val="bg1"/>
                </a:solidFill>
                <a:latin typeface="Montserrat" panose="00000500000000000000" pitchFamily="2" charset="0"/>
              </a:rPr>
              <a:t>tahunan</a:t>
            </a:r>
            <a:r>
              <a:rPr lang="en-US" sz="1400" b="1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Montserrat" panose="00000500000000000000" pitchFamily="2" charset="0"/>
              </a:rPr>
              <a:t>dengan</a:t>
            </a:r>
            <a:r>
              <a:rPr lang="en-US" sz="1400" dirty="0">
                <a:solidFill>
                  <a:srgbClr val="C00000"/>
                </a:solidFill>
                <a:latin typeface="Montserrat" panose="00000500000000000000" pitchFamily="2" charset="0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Montserrat" panose="00000500000000000000" pitchFamily="2" charset="0"/>
              </a:rPr>
              <a:t>mengacu</a:t>
            </a:r>
            <a:r>
              <a:rPr lang="en-US" sz="1400" dirty="0">
                <a:solidFill>
                  <a:srgbClr val="C00000"/>
                </a:solidFill>
                <a:latin typeface="Montserrat" panose="00000500000000000000" pitchFamily="2" charset="0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Montserrat" panose="00000500000000000000" pitchFamily="2" charset="0"/>
              </a:rPr>
              <a:t>kepada</a:t>
            </a:r>
            <a:r>
              <a:rPr lang="en-US" sz="1400" dirty="0">
                <a:solidFill>
                  <a:srgbClr val="C00000"/>
                </a:solidFill>
                <a:latin typeface="Montserrat" panose="00000500000000000000" pitchFamily="2" charset="0"/>
              </a:rPr>
              <a:t> RSB.</a:t>
            </a:r>
          </a:p>
          <a:p>
            <a:pPr marL="285664" indent="-285664" algn="just">
              <a:buFont typeface="Arial" panose="020B0604020202020204" pitchFamily="34" charset="0"/>
              <a:buChar char="•"/>
            </a:pPr>
            <a:endParaRPr lang="en-US" sz="12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0C87EA-2180-4A98-8480-9D6FC38F6B61}"/>
              </a:ext>
            </a:extLst>
          </p:cNvPr>
          <p:cNvSpPr txBox="1"/>
          <p:nvPr/>
        </p:nvSpPr>
        <p:spPr>
          <a:xfrm>
            <a:off x="496083" y="3341556"/>
            <a:ext cx="22729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dirty="0" err="1">
                <a:latin typeface="Montserrat" panose="00000500000000000000" pitchFamily="2" charset="0"/>
                <a:cs typeface="Arial" pitchFamily="34" charset="0"/>
              </a:rPr>
              <a:t>Pasal</a:t>
            </a:r>
            <a:r>
              <a:rPr lang="en-US" altLang="ko-KR" sz="1400" dirty="0">
                <a:latin typeface="Montserrat" panose="00000500000000000000" pitchFamily="2" charset="0"/>
                <a:cs typeface="Arial" pitchFamily="34" charset="0"/>
              </a:rPr>
              <a:t> 45 </a:t>
            </a:r>
            <a:r>
              <a:rPr lang="en-US" altLang="ko-KR" sz="1400" dirty="0" err="1">
                <a:latin typeface="Montserrat" panose="00000500000000000000" pitchFamily="2" charset="0"/>
                <a:cs typeface="Arial" pitchFamily="34" charset="0"/>
              </a:rPr>
              <a:t>s.d.</a:t>
            </a:r>
            <a:r>
              <a:rPr lang="en-US" altLang="ko-KR" sz="1400" dirty="0">
                <a:latin typeface="Montserrat" panose="00000500000000000000" pitchFamily="2" charset="0"/>
                <a:cs typeface="Arial" pitchFamily="34" charset="0"/>
              </a:rPr>
              <a:t> 58</a:t>
            </a:r>
            <a:br>
              <a:rPr lang="en-US" altLang="ko-KR" sz="1400" dirty="0">
                <a:latin typeface="Montserrat" panose="00000500000000000000" pitchFamily="2" charset="0"/>
                <a:cs typeface="Arial" pitchFamily="34" charset="0"/>
              </a:rPr>
            </a:br>
            <a:r>
              <a:rPr lang="en-US" altLang="ko-KR" sz="1400" b="1" dirty="0">
                <a:latin typeface="Montserrat" panose="00000500000000000000" pitchFamily="2" charset="0"/>
                <a:cs typeface="Arial" pitchFamily="34" charset="0"/>
              </a:rPr>
              <a:t>PMK 129/PMK.05/2020</a:t>
            </a:r>
            <a:endParaRPr lang="ko-KR" altLang="en-US" sz="1400" b="1" dirty="0">
              <a:latin typeface="Montserrat" panose="00000500000000000000" pitchFamily="2" charset="0"/>
              <a:cs typeface="Arial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425747-FEF7-4163-82CF-537624144603}"/>
              </a:ext>
            </a:extLst>
          </p:cNvPr>
          <p:cNvSpPr txBox="1"/>
          <p:nvPr/>
        </p:nvSpPr>
        <p:spPr>
          <a:xfrm>
            <a:off x="496083" y="4214916"/>
            <a:ext cx="319516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300" b="1" dirty="0" err="1">
                <a:latin typeface="Montserrat" panose="00000500000000000000" pitchFamily="2" charset="0"/>
                <a:cs typeface="Arial" pitchFamily="34" charset="0"/>
              </a:rPr>
              <a:t>Perdirjen</a:t>
            </a:r>
            <a:r>
              <a:rPr lang="en-US" altLang="ko-KR" sz="1300" b="1" dirty="0">
                <a:latin typeface="Montserrat" panose="00000500000000000000" pitchFamily="2" charset="0"/>
                <a:cs typeface="Arial" pitchFamily="34" charset="0"/>
              </a:rPr>
              <a:t> </a:t>
            </a:r>
            <a:r>
              <a:rPr lang="en-US" altLang="ko-KR" sz="1300" b="1" dirty="0" err="1">
                <a:latin typeface="Montserrat" panose="00000500000000000000" pitchFamily="2" charset="0"/>
                <a:cs typeface="Arial" pitchFamily="34" charset="0"/>
              </a:rPr>
              <a:t>Perbendaharaan</a:t>
            </a:r>
            <a:r>
              <a:rPr lang="en-US" altLang="ko-KR" sz="1300" b="1" dirty="0">
                <a:latin typeface="Montserrat" panose="00000500000000000000" pitchFamily="2" charset="0"/>
                <a:cs typeface="Arial" pitchFamily="34" charset="0"/>
              </a:rPr>
              <a:t>  no: PER- 2 /PB/2022 </a:t>
            </a:r>
            <a:r>
              <a:rPr lang="en-US" altLang="ko-KR" sz="1300" b="1" dirty="0" err="1">
                <a:latin typeface="Montserrat" panose="00000500000000000000" pitchFamily="2" charset="0"/>
                <a:cs typeface="Arial" pitchFamily="34" charset="0"/>
              </a:rPr>
              <a:t>Tentang</a:t>
            </a:r>
            <a:r>
              <a:rPr lang="en-US" altLang="ko-KR" sz="1300" b="1" dirty="0">
                <a:latin typeface="Montserrat" panose="00000500000000000000" pitchFamily="2" charset="0"/>
                <a:cs typeface="Arial" pitchFamily="34" charset="0"/>
              </a:rPr>
              <a:t> </a:t>
            </a:r>
            <a:r>
              <a:rPr lang="en-US" altLang="ko-KR" sz="1300" b="1" dirty="0" err="1">
                <a:latin typeface="Montserrat" panose="00000500000000000000" pitchFamily="2" charset="0"/>
                <a:cs typeface="Arial" pitchFamily="34" charset="0"/>
              </a:rPr>
              <a:t>Pedoman</a:t>
            </a:r>
            <a:r>
              <a:rPr lang="en-US" altLang="ko-KR" sz="1300" b="1" dirty="0">
                <a:latin typeface="Montserrat" panose="00000500000000000000" pitchFamily="2" charset="0"/>
                <a:cs typeface="Arial" pitchFamily="34" charset="0"/>
              </a:rPr>
              <a:t> </a:t>
            </a:r>
            <a:r>
              <a:rPr lang="en-US" altLang="ko-KR" sz="1300" b="1" dirty="0" err="1">
                <a:latin typeface="Montserrat" panose="00000500000000000000" pitchFamily="2" charset="0"/>
                <a:cs typeface="Arial" pitchFamily="34" charset="0"/>
              </a:rPr>
              <a:t>Teknis</a:t>
            </a:r>
            <a:r>
              <a:rPr lang="en-US" altLang="ko-KR" sz="1300" b="1" dirty="0">
                <a:latin typeface="Montserrat" panose="00000500000000000000" pitchFamily="2" charset="0"/>
                <a:cs typeface="Arial" pitchFamily="34" charset="0"/>
              </a:rPr>
              <a:t> </a:t>
            </a:r>
            <a:r>
              <a:rPr lang="en-US" altLang="ko-KR" sz="1300" b="1" dirty="0" err="1">
                <a:latin typeface="Montserrat" panose="00000500000000000000" pitchFamily="2" charset="0"/>
                <a:cs typeface="Arial" pitchFamily="34" charset="0"/>
              </a:rPr>
              <a:t>Penyusunan</a:t>
            </a:r>
            <a:r>
              <a:rPr lang="en-US" altLang="ko-KR" sz="1300" b="1" dirty="0">
                <a:latin typeface="Montserrat" panose="00000500000000000000" pitchFamily="2" charset="0"/>
                <a:cs typeface="Arial" pitchFamily="34" charset="0"/>
              </a:rPr>
              <a:t> RBA BLU</a:t>
            </a:r>
            <a:endParaRPr lang="ko-KR" altLang="en-US" sz="1300" dirty="0">
              <a:latin typeface="Montserrat" panose="00000500000000000000" pitchFamily="2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419850"/>
            <a:ext cx="12192000" cy="438150"/>
          </a:xfrm>
          <a:prstGeom prst="rect">
            <a:avLst/>
          </a:prstGeom>
          <a:solidFill>
            <a:srgbClr val="028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5DE5DA06-D02C-4A80-808F-A8EFB6BCB40C}"/>
              </a:ext>
            </a:extLst>
          </p:cNvPr>
          <p:cNvSpPr txBox="1">
            <a:spLocks/>
          </p:cNvSpPr>
          <p:nvPr/>
        </p:nvSpPr>
        <p:spPr>
          <a:xfrm>
            <a:off x="132995" y="2729758"/>
            <a:ext cx="3284854" cy="448739"/>
          </a:xfrm>
          <a:prstGeom prst="rect">
            <a:avLst/>
          </a:prstGeom>
          <a:noFill/>
          <a:ln w="38100">
            <a:noFill/>
          </a:ln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1800" b="1" dirty="0" err="1">
                <a:solidFill>
                  <a:schemeClr val="bg1"/>
                </a:solidFill>
                <a:latin typeface="Montserrat" panose="00000500000000000000" pitchFamily="2" charset="0"/>
                <a:cs typeface="Arial" pitchFamily="34" charset="0"/>
              </a:rPr>
              <a:t>Pedoman</a:t>
            </a:r>
            <a:r>
              <a:rPr lang="en-US" altLang="ko-KR" sz="1800" b="1" dirty="0">
                <a:solidFill>
                  <a:schemeClr val="bg1"/>
                </a:solidFill>
                <a:latin typeface="Montserrat" panose="00000500000000000000" pitchFamily="2" charset="0"/>
                <a:cs typeface="Arial" pitchFamily="34" charset="0"/>
              </a:rPr>
              <a:t> RBA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95BDC9"/>
              </a:clrFrom>
              <a:clrTo>
                <a:srgbClr val="95BD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9" t="18008" r="21745" b="17797"/>
          <a:stretch/>
        </p:blipFill>
        <p:spPr>
          <a:xfrm>
            <a:off x="496083" y="2763588"/>
            <a:ext cx="505059" cy="42226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1425747-FEF7-4163-82CF-537624144603}"/>
              </a:ext>
            </a:extLst>
          </p:cNvPr>
          <p:cNvSpPr txBox="1"/>
          <p:nvPr/>
        </p:nvSpPr>
        <p:spPr>
          <a:xfrm>
            <a:off x="3807662" y="3271720"/>
            <a:ext cx="3552325" cy="2893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Montserrat" panose="00000500000000000000" pitchFamily="2" charset="0"/>
              </a:rPr>
              <a:t>RBA (</a:t>
            </a:r>
            <a:r>
              <a:rPr lang="en-US" sz="1400" dirty="0" err="1">
                <a:latin typeface="Montserrat" panose="00000500000000000000" pitchFamily="2" charset="0"/>
              </a:rPr>
              <a:t>indikatif</a:t>
            </a:r>
            <a:r>
              <a:rPr lang="en-US" sz="1400" dirty="0">
                <a:latin typeface="Montserrat" panose="00000500000000000000" pitchFamily="2" charset="0"/>
              </a:rPr>
              <a:t>) </a:t>
            </a:r>
            <a:r>
              <a:rPr lang="en-US" sz="1400" dirty="0" err="1">
                <a:latin typeface="Montserrat" panose="00000500000000000000" pitchFamily="2" charset="0"/>
              </a:rPr>
              <a:t>ditandatangani</a:t>
            </a:r>
            <a:r>
              <a:rPr lang="en-US" sz="1400" dirty="0">
                <a:latin typeface="Montserrat" panose="00000500000000000000" pitchFamily="2" charset="0"/>
              </a:rPr>
              <a:t> </a:t>
            </a:r>
            <a:r>
              <a:rPr lang="en-US" sz="1400" dirty="0" err="1">
                <a:latin typeface="Montserrat" panose="00000500000000000000" pitchFamily="2" charset="0"/>
              </a:rPr>
              <a:t>oleh</a:t>
            </a:r>
            <a:r>
              <a:rPr lang="en-US" sz="1400" dirty="0">
                <a:latin typeface="Montserrat" panose="00000500000000000000" pitchFamily="2" charset="0"/>
              </a:rPr>
              <a:t> </a:t>
            </a:r>
            <a:r>
              <a:rPr lang="en-US" sz="1400" b="1" dirty="0" err="1">
                <a:solidFill>
                  <a:srgbClr val="C00000"/>
                </a:solidFill>
                <a:latin typeface="Montserrat" panose="00000500000000000000" pitchFamily="2" charset="0"/>
              </a:rPr>
              <a:t>Pemimpin</a:t>
            </a:r>
            <a:r>
              <a:rPr lang="en-US" sz="1400" b="1" dirty="0">
                <a:solidFill>
                  <a:srgbClr val="C00000"/>
                </a:solidFill>
                <a:latin typeface="Montserrat" panose="00000500000000000000" pitchFamily="2" charset="0"/>
              </a:rPr>
              <a:t> BLU </a:t>
            </a:r>
            <a:r>
              <a:rPr lang="en-US" sz="1400" b="1" dirty="0" err="1">
                <a:solidFill>
                  <a:srgbClr val="C00000"/>
                </a:solidFill>
                <a:latin typeface="Montserrat" panose="00000500000000000000" pitchFamily="2" charset="0"/>
              </a:rPr>
              <a:t>dan</a:t>
            </a:r>
            <a:r>
              <a:rPr lang="en-US" sz="1400" b="1" dirty="0">
                <a:solidFill>
                  <a:srgbClr val="C00000"/>
                </a:solidFill>
                <a:latin typeface="Montserrat" panose="00000500000000000000" pitchFamily="2" charset="0"/>
              </a:rPr>
              <a:t> Dewan </a:t>
            </a:r>
            <a:r>
              <a:rPr lang="en-US" sz="1400" b="1" dirty="0" err="1">
                <a:solidFill>
                  <a:srgbClr val="C00000"/>
                </a:solidFill>
                <a:latin typeface="Montserrat" panose="00000500000000000000" pitchFamily="2" charset="0"/>
              </a:rPr>
              <a:t>Pengawas</a:t>
            </a:r>
            <a:r>
              <a:rPr lang="en-US" sz="1400" dirty="0">
                <a:latin typeface="Montserrat" panose="00000500000000000000" pitchFamily="2" charset="0"/>
              </a:rPr>
              <a:t>. </a:t>
            </a:r>
            <a:r>
              <a:rPr lang="en-US" sz="1400" dirty="0" err="1">
                <a:latin typeface="Montserrat" panose="00000500000000000000" pitchFamily="2" charset="0"/>
              </a:rPr>
              <a:t>Dalam</a:t>
            </a:r>
            <a:r>
              <a:rPr lang="en-US" sz="1400" dirty="0">
                <a:latin typeface="Montserrat" panose="00000500000000000000" pitchFamily="2" charset="0"/>
              </a:rPr>
              <a:t> </a:t>
            </a:r>
            <a:r>
              <a:rPr lang="en-US" sz="1400" dirty="0" err="1">
                <a:latin typeface="Montserrat" panose="00000500000000000000" pitchFamily="2" charset="0"/>
              </a:rPr>
              <a:t>hal</a:t>
            </a:r>
            <a:r>
              <a:rPr lang="en-US" sz="1400" dirty="0">
                <a:latin typeface="Montserrat" panose="00000500000000000000" pitchFamily="2" charset="0"/>
              </a:rPr>
              <a:t> BLU </a:t>
            </a:r>
            <a:r>
              <a:rPr lang="en-US" sz="1400" dirty="0" err="1">
                <a:latin typeface="Montserrat" panose="00000500000000000000" pitchFamily="2" charset="0"/>
              </a:rPr>
              <a:t>tidak</a:t>
            </a:r>
            <a:r>
              <a:rPr lang="en-US" sz="1400" dirty="0">
                <a:latin typeface="Montserrat" panose="00000500000000000000" pitchFamily="2" charset="0"/>
              </a:rPr>
              <a:t> </a:t>
            </a:r>
            <a:r>
              <a:rPr lang="en-US" sz="1400" dirty="0" err="1">
                <a:latin typeface="Montserrat" panose="00000500000000000000" pitchFamily="2" charset="0"/>
              </a:rPr>
              <a:t>mempunyai</a:t>
            </a:r>
            <a:r>
              <a:rPr lang="en-US" sz="1400" dirty="0">
                <a:latin typeface="Montserrat" panose="00000500000000000000" pitchFamily="2" charset="0"/>
              </a:rPr>
              <a:t> Dewan </a:t>
            </a:r>
            <a:r>
              <a:rPr lang="en-US" sz="1400" dirty="0" err="1">
                <a:latin typeface="Montserrat" panose="00000500000000000000" pitchFamily="2" charset="0"/>
              </a:rPr>
              <a:t>Pengawas</a:t>
            </a:r>
            <a:r>
              <a:rPr lang="en-US" sz="1400" dirty="0">
                <a:latin typeface="Montserrat" panose="00000500000000000000" pitchFamily="2" charset="0"/>
              </a:rPr>
              <a:t>, </a:t>
            </a:r>
            <a:r>
              <a:rPr lang="en-US" sz="1400" dirty="0" err="1">
                <a:latin typeface="Montserrat" panose="00000500000000000000" pitchFamily="2" charset="0"/>
              </a:rPr>
              <a:t>ditandatangani</a:t>
            </a:r>
            <a:r>
              <a:rPr lang="en-US" sz="1400" dirty="0">
                <a:latin typeface="Montserrat" panose="00000500000000000000" pitchFamily="2" charset="0"/>
              </a:rPr>
              <a:t> </a:t>
            </a:r>
            <a:r>
              <a:rPr lang="en-US" sz="1400" dirty="0" err="1">
                <a:latin typeface="Montserrat" panose="00000500000000000000" pitchFamily="2" charset="0"/>
              </a:rPr>
              <a:t>oleh</a:t>
            </a:r>
            <a:r>
              <a:rPr lang="en-US" sz="1400" dirty="0">
                <a:latin typeface="Montserrat" panose="00000500000000000000" pitchFamily="2" charset="0"/>
              </a:rPr>
              <a:t> </a:t>
            </a:r>
            <a:r>
              <a:rPr lang="en-US" sz="1400" b="1" dirty="0" err="1">
                <a:solidFill>
                  <a:srgbClr val="C00000"/>
                </a:solidFill>
                <a:latin typeface="Montserrat" panose="00000500000000000000" pitchFamily="2" charset="0"/>
              </a:rPr>
              <a:t>Pemimpin</a:t>
            </a:r>
            <a:r>
              <a:rPr lang="en-US" sz="1400" b="1" dirty="0">
                <a:solidFill>
                  <a:srgbClr val="C00000"/>
                </a:solidFill>
                <a:latin typeface="Montserrat" panose="00000500000000000000" pitchFamily="2" charset="0"/>
              </a:rPr>
              <a:t> BLU </a:t>
            </a:r>
            <a:r>
              <a:rPr lang="en-US" sz="1400" b="1" dirty="0" err="1">
                <a:solidFill>
                  <a:srgbClr val="C00000"/>
                </a:solidFill>
                <a:latin typeface="Montserrat" panose="00000500000000000000" pitchFamily="2" charset="0"/>
              </a:rPr>
              <a:t>dan</a:t>
            </a:r>
            <a:r>
              <a:rPr lang="en-US" sz="1400" b="1" dirty="0">
                <a:solidFill>
                  <a:srgbClr val="C00000"/>
                </a:solidFill>
                <a:latin typeface="Montserrat" panose="00000500000000000000" pitchFamily="2" charset="0"/>
              </a:rPr>
              <a:t> </a:t>
            </a:r>
            <a:r>
              <a:rPr lang="en-US" sz="1400" b="1" dirty="0" err="1">
                <a:solidFill>
                  <a:srgbClr val="C00000"/>
                </a:solidFill>
                <a:latin typeface="Montserrat" panose="00000500000000000000" pitchFamily="2" charset="0"/>
              </a:rPr>
              <a:t>pejabat</a:t>
            </a:r>
            <a:r>
              <a:rPr lang="en-US" sz="1400" b="1" dirty="0">
                <a:solidFill>
                  <a:srgbClr val="C00000"/>
                </a:solidFill>
                <a:latin typeface="Montserrat" panose="00000500000000000000" pitchFamily="2" charset="0"/>
              </a:rPr>
              <a:t> yang </a:t>
            </a:r>
            <a:r>
              <a:rPr lang="en-US" sz="1400" b="1" dirty="0" err="1">
                <a:solidFill>
                  <a:srgbClr val="C00000"/>
                </a:solidFill>
                <a:latin typeface="Montserrat" panose="00000500000000000000" pitchFamily="2" charset="0"/>
              </a:rPr>
              <a:t>ditunjuk</a:t>
            </a:r>
            <a:r>
              <a:rPr lang="en-US" sz="1400" b="1" dirty="0">
                <a:solidFill>
                  <a:srgbClr val="C00000"/>
                </a:solidFill>
                <a:latin typeface="Montserrat" panose="00000500000000000000" pitchFamily="2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1400" b="1" dirty="0">
              <a:solidFill>
                <a:schemeClr val="bg1"/>
              </a:solidFill>
              <a:latin typeface="Montserrat" panose="00000500000000000000" pitchFamily="2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D" sz="1400" dirty="0">
                <a:latin typeface="Montserrat" panose="00000500000000000000" pitchFamily="2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RBA </a:t>
            </a:r>
            <a:r>
              <a:rPr lang="en-ID" sz="1400" dirty="0" err="1">
                <a:latin typeface="Montserrat" panose="00000500000000000000" pitchFamily="2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disampaikan</a:t>
            </a:r>
            <a:r>
              <a:rPr lang="en-ID" sz="1400" dirty="0">
                <a:latin typeface="Montserrat" panose="00000500000000000000" pitchFamily="2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paling </a:t>
            </a:r>
            <a:r>
              <a:rPr lang="en-ID" sz="1400" dirty="0" err="1">
                <a:latin typeface="Montserrat" panose="00000500000000000000" pitchFamily="2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lambat</a:t>
            </a:r>
            <a:r>
              <a:rPr lang="en-ID" sz="1400" dirty="0">
                <a:latin typeface="Montserrat" panose="00000500000000000000" pitchFamily="2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</a:t>
            </a:r>
            <a:r>
              <a:rPr lang="en-ID" sz="1400" dirty="0" err="1">
                <a:latin typeface="Montserrat" panose="00000500000000000000" pitchFamily="2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pada</a:t>
            </a:r>
            <a:r>
              <a:rPr lang="en-ID" sz="1400" dirty="0">
                <a:latin typeface="Montserrat" panose="00000500000000000000" pitchFamily="2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</a:t>
            </a:r>
            <a:r>
              <a:rPr lang="en-ID" sz="1400" dirty="0" err="1">
                <a:latin typeface="Montserrat" panose="00000500000000000000" pitchFamily="2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akhir</a:t>
            </a:r>
            <a:r>
              <a:rPr lang="en-ID" sz="1400" dirty="0">
                <a:latin typeface="Montserrat" panose="00000500000000000000" pitchFamily="2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</a:t>
            </a:r>
            <a:r>
              <a:rPr lang="en-ID" sz="1400" dirty="0" err="1">
                <a:latin typeface="Montserrat" panose="00000500000000000000" pitchFamily="2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Desember</a:t>
            </a:r>
            <a:r>
              <a:rPr lang="en-ID" sz="1400" dirty="0">
                <a:latin typeface="Montserrat" panose="00000500000000000000" pitchFamily="2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, </a:t>
            </a:r>
            <a:r>
              <a:rPr lang="en-ID" sz="1400" b="1" dirty="0">
                <a:latin typeface="Montserrat" panose="00000500000000000000" pitchFamily="2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2 </a:t>
            </a:r>
            <a:r>
              <a:rPr lang="en-ID" sz="1400" b="1" dirty="0" err="1">
                <a:latin typeface="Montserrat" panose="00000500000000000000" pitchFamily="2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tahun</a:t>
            </a:r>
            <a:r>
              <a:rPr lang="en-ID" sz="1400" b="1" dirty="0">
                <a:latin typeface="Montserrat" panose="00000500000000000000" pitchFamily="2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</a:t>
            </a:r>
            <a:r>
              <a:rPr lang="en-ID" sz="1400" b="1" dirty="0" err="1">
                <a:latin typeface="Montserrat" panose="00000500000000000000" pitchFamily="2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sebelum</a:t>
            </a:r>
            <a:r>
              <a:rPr lang="en-ID" sz="1400" b="1" dirty="0">
                <a:latin typeface="Montserrat" panose="00000500000000000000" pitchFamily="2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</a:t>
            </a:r>
            <a:r>
              <a:rPr lang="en-ID" sz="1400" b="1" dirty="0" err="1">
                <a:latin typeface="Montserrat" panose="00000500000000000000" pitchFamily="2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tahun</a:t>
            </a:r>
            <a:r>
              <a:rPr lang="en-ID" sz="1400" b="1" dirty="0">
                <a:latin typeface="Montserrat" panose="00000500000000000000" pitchFamily="2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</a:t>
            </a:r>
            <a:r>
              <a:rPr lang="en-ID" sz="1400" b="1" dirty="0" err="1">
                <a:latin typeface="Montserrat" panose="00000500000000000000" pitchFamily="2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pelaksanaan</a:t>
            </a:r>
            <a:r>
              <a:rPr lang="en-ID" sz="1400" b="1" dirty="0">
                <a:latin typeface="Montserrat" panose="00000500000000000000" pitchFamily="2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 RBA</a:t>
            </a:r>
            <a:endParaRPr lang="ko-KR" altLang="en-US" sz="1400" b="1" dirty="0">
              <a:latin typeface="Montserrat" panose="00000500000000000000" pitchFamily="2" charset="0"/>
              <a:cs typeface="Arial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0BB910D-F6EC-DB44-88ED-335DE93646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7069" y="368472"/>
            <a:ext cx="697309" cy="68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6220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6A1E7-4C91-8101-7FD0-658F4518D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7097" y="216781"/>
            <a:ext cx="9891168" cy="488394"/>
          </a:xfrm>
        </p:spPr>
        <p:txBody>
          <a:bodyPr/>
          <a:lstStyle/>
          <a:p>
            <a:r>
              <a:rPr lang="en-US" dirty="0" err="1"/>
              <a:t>Pengaturan</a:t>
            </a:r>
            <a:r>
              <a:rPr lang="en-US" dirty="0"/>
              <a:t> RBA BLU Pada </a:t>
            </a:r>
            <a:r>
              <a:rPr lang="en-US" dirty="0" err="1"/>
              <a:t>Perdirjen</a:t>
            </a:r>
            <a:r>
              <a:rPr lang="en-US" dirty="0"/>
              <a:t> </a:t>
            </a:r>
            <a:r>
              <a:rPr lang="en-US" dirty="0" err="1"/>
              <a:t>Juknis</a:t>
            </a:r>
            <a:endParaRPr lang="en-ID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4E7182D-7ACC-982F-BD3E-9500BCA941D8}"/>
              </a:ext>
            </a:extLst>
          </p:cNvPr>
          <p:cNvCxnSpPr/>
          <p:nvPr/>
        </p:nvCxnSpPr>
        <p:spPr>
          <a:xfrm>
            <a:off x="3244796" y="1335500"/>
            <a:ext cx="0" cy="4860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DB44ED0B-56EF-2958-AB75-885485A089E4}"/>
              </a:ext>
            </a:extLst>
          </p:cNvPr>
          <p:cNvSpPr txBox="1"/>
          <p:nvPr/>
        </p:nvSpPr>
        <p:spPr>
          <a:xfrm>
            <a:off x="486213" y="1080931"/>
            <a:ext cx="7934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42C8AE-9A52-3595-5572-6036ACA759AB}"/>
              </a:ext>
            </a:extLst>
          </p:cNvPr>
          <p:cNvSpPr txBox="1"/>
          <p:nvPr/>
        </p:nvSpPr>
        <p:spPr>
          <a:xfrm>
            <a:off x="5417689" y="1071787"/>
            <a:ext cx="1140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FUTURE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6945D6-48AB-7EDA-70F0-726A5644BE1B}"/>
              </a:ext>
            </a:extLst>
          </p:cNvPr>
          <p:cNvSpPr txBox="1"/>
          <p:nvPr/>
        </p:nvSpPr>
        <p:spPr>
          <a:xfrm>
            <a:off x="3381296" y="4372734"/>
            <a:ext cx="5229305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Format RBA </a:t>
            </a:r>
            <a:r>
              <a:rPr lang="en-US" sz="1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lebih</a:t>
            </a:r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b="1" i="1" dirty="0" err="1">
                <a:latin typeface="Segoe UI" panose="020B0502040204020203" pitchFamily="34" charset="0"/>
                <a:cs typeface="Segoe UI" panose="020B0502040204020203" pitchFamily="34" charset="0"/>
              </a:rPr>
              <a:t>usefull</a:t>
            </a:r>
            <a:r>
              <a:rPr lang="en-US" sz="1400" b="1" i="1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400" b="1" i="1" dirty="0" err="1">
                <a:latin typeface="Segoe UI" panose="020B0502040204020203" pitchFamily="34" charset="0"/>
                <a:cs typeface="Segoe UI" panose="020B0502040204020203" pitchFamily="34" charset="0"/>
              </a:rPr>
              <a:t>powerfull</a:t>
            </a:r>
            <a:r>
              <a:rPr lang="en-US" sz="1400" b="1" i="1" dirty="0">
                <a:latin typeface="Segoe UI" panose="020B0502040204020203" pitchFamily="34" charset="0"/>
                <a:cs typeface="Segoe UI" panose="020B0502040204020203" pitchFamily="34" charset="0"/>
              </a:rPr>
              <a:t>, &amp; simple.</a:t>
            </a:r>
          </a:p>
          <a:p>
            <a:pPr marL="271463" indent="-271463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Mendukung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penganggaran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berbasis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kinerja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(</a:t>
            </a:r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penguatan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informasi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aspek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bisnis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dan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kinerja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).</a:t>
            </a:r>
          </a:p>
          <a:p>
            <a:pPr marL="271463" indent="-271463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Alur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informasi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keuangan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mengidentifikasi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potensial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PNBP </a:t>
            </a:r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dan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kebutuhan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Rupiah </a:t>
            </a:r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Murni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yang </a:t>
            </a:r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sesuai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marL="271463" indent="-271463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Muatan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RBA </a:t>
            </a:r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berdasar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prioritas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informasi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penting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(</a:t>
            </a:r>
            <a:r>
              <a:rPr lang="en-US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to the point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). </a:t>
            </a:r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Pendetailan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informasi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disajikan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dalam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lampiran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8DCA27-9799-A053-16C7-2EAE5D25EA28}"/>
              </a:ext>
            </a:extLst>
          </p:cNvPr>
          <p:cNvSpPr txBox="1"/>
          <p:nvPr/>
        </p:nvSpPr>
        <p:spPr>
          <a:xfrm>
            <a:off x="3429000" y="1622554"/>
            <a:ext cx="4979778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Penegasan</a:t>
            </a:r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 RBA </a:t>
            </a:r>
            <a:r>
              <a:rPr lang="en-US" sz="1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dalam</a:t>
            </a:r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mekanisme</a:t>
            </a:r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 APBN.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melalui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pengaturan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Jenis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RBA (</a:t>
            </a:r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Indikatif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Bridging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ke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RKAK/L, &amp; </a:t>
            </a:r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Definitif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).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Penggunaan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Standar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Biaya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yang </a:t>
            </a:r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relevan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(SBM </a:t>
            </a:r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Pemimpin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BLU vs SBM </a:t>
            </a:r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Menkeu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).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Batas </a:t>
            </a:r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waktu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penyampaian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(31 Des T-2 </a:t>
            </a:r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untuk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proses </a:t>
            </a:r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analisis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di </a:t>
            </a:r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DJPb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).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Proses </a:t>
            </a:r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analisis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RBA di </a:t>
            </a:r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DJPb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(</a:t>
            </a:r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produktivitas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efisiensi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inovasi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, &amp; </a:t>
            </a:r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keselarasan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/</a:t>
            </a:r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kesesuaian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).</a:t>
            </a:r>
          </a:p>
        </p:txBody>
      </p:sp>
      <p:sp>
        <p:nvSpPr>
          <p:cNvPr id="8" name="Right Arrow 36">
            <a:extLst>
              <a:ext uri="{FF2B5EF4-FFF2-40B4-BE49-F238E27FC236}">
                <a16:creationId xmlns:a16="http://schemas.microsoft.com/office/drawing/2014/main" id="{D609A0E5-2A6D-6743-711D-3B4963C27CA8}"/>
              </a:ext>
            </a:extLst>
          </p:cNvPr>
          <p:cNvSpPr/>
          <p:nvPr/>
        </p:nvSpPr>
        <p:spPr>
          <a:xfrm>
            <a:off x="1365258" y="1182567"/>
            <a:ext cx="3924000" cy="200055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0F970C-D877-FA0F-FC27-72276DDF34CA}"/>
              </a:ext>
            </a:extLst>
          </p:cNvPr>
          <p:cNvSpPr txBox="1"/>
          <p:nvPr/>
        </p:nvSpPr>
        <p:spPr>
          <a:xfrm>
            <a:off x="444597" y="1676255"/>
            <a:ext cx="252720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RBA </a:t>
            </a:r>
            <a:r>
              <a:rPr lang="en-US" sz="1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hanya</a:t>
            </a:r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dijelaskan</a:t>
            </a:r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secara</a:t>
            </a:r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umum</a:t>
            </a:r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bahwa</a:t>
            </a:r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menjadi</a:t>
            </a:r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bagian</a:t>
            </a:r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dari</a:t>
            </a:r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 RKAK/L </a:t>
            </a:r>
            <a:r>
              <a:rPr lang="en-US" sz="1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dan</a:t>
            </a:r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mengikuti</a:t>
            </a:r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siklus</a:t>
            </a:r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 APBN.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17B75B-E894-2042-5F67-BEFB1005DFC7}"/>
              </a:ext>
            </a:extLst>
          </p:cNvPr>
          <p:cNvSpPr txBox="1"/>
          <p:nvPr/>
        </p:nvSpPr>
        <p:spPr>
          <a:xfrm>
            <a:off x="373178" y="4408313"/>
            <a:ext cx="27558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Format RBA: </a:t>
            </a:r>
            <a:r>
              <a:rPr lang="en-US" sz="1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terlalu</a:t>
            </a:r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banyak</a:t>
            </a:r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informasi</a:t>
            </a:r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 yang </a:t>
            </a:r>
            <a:r>
              <a:rPr lang="en-US" sz="1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disampaikan</a:t>
            </a:r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serta</a:t>
            </a:r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belum</a:t>
            </a:r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mendukung</a:t>
            </a:r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penguatan</a:t>
            </a:r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informasi</a:t>
            </a:r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bisnis</a:t>
            </a:r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dan</a:t>
            </a:r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kebutuhan</a:t>
            </a:r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 target PNBP &amp; </a:t>
            </a:r>
            <a:r>
              <a:rPr lang="en-US" sz="1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alokasi</a:t>
            </a:r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 RM yang </a:t>
            </a:r>
            <a:r>
              <a:rPr lang="en-US" sz="1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relevan</a:t>
            </a:r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A84D69-A349-AFFA-10D1-80D6DC62E487}"/>
              </a:ext>
            </a:extLst>
          </p:cNvPr>
          <p:cNvSpPr/>
          <p:nvPr/>
        </p:nvSpPr>
        <p:spPr>
          <a:xfrm>
            <a:off x="8561180" y="1268763"/>
            <a:ext cx="3229033" cy="48800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4CC9B2A-1DE6-F738-A789-1CFD7B8BFA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0" t="55383" r="54631" b="6839"/>
          <a:stretch/>
        </p:blipFill>
        <p:spPr>
          <a:xfrm>
            <a:off x="8708224" y="5295956"/>
            <a:ext cx="745135" cy="7238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DA80B26-F5B7-BA03-180D-B27D8B2289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44" t="9458" r="5556" b="54986"/>
          <a:stretch/>
        </p:blipFill>
        <p:spPr>
          <a:xfrm>
            <a:off x="8691772" y="4646369"/>
            <a:ext cx="749475" cy="666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62FD14A-37B3-566C-0A43-19582FDCAB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68" t="54016"/>
          <a:stretch/>
        </p:blipFill>
        <p:spPr>
          <a:xfrm>
            <a:off x="8690150" y="1765855"/>
            <a:ext cx="894353" cy="8762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E07CFDD-E644-49C9-9191-FA6E348DCBC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875" b="55764"/>
          <a:stretch/>
        </p:blipFill>
        <p:spPr>
          <a:xfrm>
            <a:off x="8581058" y="3440412"/>
            <a:ext cx="869333" cy="87150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428C5DA-A211-5258-9EFF-9CA425F8EA87}"/>
              </a:ext>
            </a:extLst>
          </p:cNvPr>
          <p:cNvSpPr/>
          <p:nvPr/>
        </p:nvSpPr>
        <p:spPr>
          <a:xfrm>
            <a:off x="9401623" y="1721974"/>
            <a:ext cx="241761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fi-FI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Kesesuaian untuk:</a:t>
            </a:r>
          </a:p>
          <a:p>
            <a:pPr marL="269875" indent="-269875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ü"/>
            </a:pPr>
            <a:r>
              <a:rPr lang="fi-FI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Penetapan target PNBP BLU</a:t>
            </a:r>
          </a:p>
          <a:p>
            <a:pPr marL="269875" indent="-269875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ü"/>
            </a:pPr>
            <a:r>
              <a:rPr lang="fi-FI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Alokasi Rupiah Murni APBN</a:t>
            </a:r>
          </a:p>
          <a:p>
            <a:pPr marL="269875" indent="-269875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ü"/>
            </a:pPr>
            <a:r>
              <a:rPr lang="en-US" sz="1400" b="1" i="1" dirty="0">
                <a:latin typeface="Segoe UI" panose="020B0502040204020203" pitchFamily="34" charset="0"/>
                <a:cs typeface="Segoe UI" panose="020B0502040204020203" pitchFamily="34" charset="0"/>
              </a:rPr>
              <a:t>Key Performance Indicator </a:t>
            </a:r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BLU</a:t>
            </a:r>
          </a:p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US" sz="1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Sarana</a:t>
            </a:r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pembinaan</a:t>
            </a:r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meningkatkan</a:t>
            </a:r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produktivitas</a:t>
            </a:r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efisiensi</a:t>
            </a:r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, &amp; </a:t>
            </a:r>
            <a:r>
              <a:rPr lang="en-US" sz="1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inovasi</a:t>
            </a:r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 BLU. </a:t>
            </a:r>
          </a:p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US" sz="1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Dokumen</a:t>
            </a:r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komitmen</a:t>
            </a:r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tidak</a:t>
            </a:r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sekedar</a:t>
            </a:r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syarat</a:t>
            </a:r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b="1" i="1" dirty="0">
                <a:latin typeface="Segoe UI" panose="020B0502040204020203" pitchFamily="34" charset="0"/>
                <a:cs typeface="Segoe UI" panose="020B0502040204020203" pitchFamily="34" charset="0"/>
              </a:rPr>
              <a:t>compliance</a:t>
            </a:r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US" sz="2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US" sz="1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Mudah</a:t>
            </a:r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dipahami</a:t>
            </a:r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31BD44-6127-402F-9648-346080C6BE4F}"/>
              </a:ext>
            </a:extLst>
          </p:cNvPr>
          <p:cNvSpPr txBox="1"/>
          <p:nvPr/>
        </p:nvSpPr>
        <p:spPr>
          <a:xfrm>
            <a:off x="9677401" y="1068707"/>
            <a:ext cx="1006301" cy="400110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GOALS</a:t>
            </a:r>
          </a:p>
        </p:txBody>
      </p:sp>
      <p:sp>
        <p:nvSpPr>
          <p:cNvPr id="18" name="Right Arrow 60">
            <a:extLst>
              <a:ext uri="{FF2B5EF4-FFF2-40B4-BE49-F238E27FC236}">
                <a16:creationId xmlns:a16="http://schemas.microsoft.com/office/drawing/2014/main" id="{A2B3342B-AF63-B83E-F045-13221FF353B0}"/>
              </a:ext>
            </a:extLst>
          </p:cNvPr>
          <p:cNvSpPr/>
          <p:nvPr/>
        </p:nvSpPr>
        <p:spPr>
          <a:xfrm>
            <a:off x="6738325" y="1195894"/>
            <a:ext cx="2772000" cy="200055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1343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0F273-C850-6EAA-0C29-9876F913B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Struktur</a:t>
            </a:r>
            <a:r>
              <a:rPr lang="en-US" dirty="0"/>
              <a:t> SDM BLU/BLUD</a:t>
            </a:r>
            <a:endParaRPr lang="en-ID" dirty="0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4867A277-25EB-CD62-6473-1AABF6C4C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C8B0A-B875-C540-9151-A1B9AB7A46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4FC92C-AA9C-06AA-32F4-66F8FE36D08B}"/>
              </a:ext>
            </a:extLst>
          </p:cNvPr>
          <p:cNvSpPr/>
          <p:nvPr/>
        </p:nvSpPr>
        <p:spPr>
          <a:xfrm>
            <a:off x="7917238" y="1202486"/>
            <a:ext cx="3714844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marR="0" lvl="0" indent="-18097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Arial Unicode MS" panose="020B0604020202020204" pitchFamily="34" charset="-128"/>
                <a:cs typeface="Segoe UI" panose="020B0502040204020203" pitchFamily="34" charset="0"/>
              </a:rPr>
              <a:t>Transparan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Arial Unicode MS" panose="020B0604020202020204" pitchFamily="34" charset="-128"/>
                <a:cs typeface="Segoe UI" panose="020B0502040204020203" pitchFamily="34" charset="0"/>
              </a:rPr>
              <a:t>,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Arial Unicode MS" panose="020B0604020202020204" pitchFamily="34" charset="-128"/>
                <a:cs typeface="Segoe UI" panose="020B0502040204020203" pitchFamily="34" charset="0"/>
              </a:rPr>
              <a:t>bebas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Arial Unicode MS" panose="020B0604020202020204" pitchFamily="34" charset="-128"/>
                <a:cs typeface="Segoe UI" panose="020B0502040204020203" pitchFamily="34" charset="0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Arial Unicode MS" panose="020B0604020202020204" pitchFamily="34" charset="-128"/>
                <a:cs typeface="Segoe UI" panose="020B0502040204020203" pitchFamily="34" charset="0"/>
              </a:rPr>
              <a:t>dari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Arial Unicode MS" panose="020B0604020202020204" pitchFamily="34" charset="-128"/>
                <a:cs typeface="Segoe UI" panose="020B0502040204020203" pitchFamily="34" charset="0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Arial Unicode MS" panose="020B0604020202020204" pitchFamily="34" charset="-128"/>
                <a:cs typeface="Segoe UI" panose="020B0502040204020203" pitchFamily="34" charset="0"/>
              </a:rPr>
              <a:t>intervensi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Arial Unicode MS" panose="020B0604020202020204" pitchFamily="34" charset="-128"/>
                <a:cs typeface="Segoe UI" panose="020B0502040204020203" pitchFamily="34" charset="0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Arial Unicode MS" panose="020B0604020202020204" pitchFamily="34" charset="-128"/>
                <a:cs typeface="Segoe UI" panose="020B0502040204020203" pitchFamily="34" charset="0"/>
              </a:rPr>
              <a:t>politik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Arial Unicode MS" panose="020B0604020202020204" pitchFamily="34" charset="-128"/>
                <a:cs typeface="Segoe UI" panose="020B0502040204020203" pitchFamily="34" charset="0"/>
              </a:rPr>
              <a:t>,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Arial Unicode MS" panose="020B0604020202020204" pitchFamily="34" charset="-128"/>
                <a:cs typeface="Segoe UI" panose="020B0502040204020203" pitchFamily="34" charset="0"/>
              </a:rPr>
              <a:t>bebas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Arial Unicode MS" panose="020B0604020202020204" pitchFamily="34" charset="-128"/>
                <a:cs typeface="Segoe UI" panose="020B0502040204020203" pitchFamily="34" charset="0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Arial Unicode MS" panose="020B0604020202020204" pitchFamily="34" charset="-128"/>
                <a:cs typeface="Segoe UI" panose="020B0502040204020203" pitchFamily="34" charset="0"/>
              </a:rPr>
              <a:t>praktik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Arial Unicode MS" panose="020B0604020202020204" pitchFamily="34" charset="-128"/>
                <a:cs typeface="Segoe UI" panose="020B0502040204020203" pitchFamily="34" charset="0"/>
              </a:rPr>
              <a:t> KKN.</a:t>
            </a:r>
          </a:p>
          <a:p>
            <a:pPr marL="180975" marR="0" lvl="0" indent="-18097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Arial Unicode MS" panose="020B0604020202020204" pitchFamily="34" charset="-128"/>
                <a:cs typeface="Segoe UI" panose="020B0502040204020203" pitchFamily="34" charset="0"/>
              </a:rPr>
              <a:t>Mempunyai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Arial Unicode MS" panose="020B0604020202020204" pitchFamily="34" charset="-128"/>
                <a:cs typeface="Segoe UI" panose="020B0502040204020203" pitchFamily="34" charset="0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Arial Unicode MS" panose="020B0604020202020204" pitchFamily="34" charset="-128"/>
                <a:cs typeface="Segoe UI" panose="020B0502040204020203" pitchFamily="34" charset="0"/>
              </a:rPr>
              <a:t>kemampuan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Arial Unicode MS" panose="020B0604020202020204" pitchFamily="34" charset="-128"/>
                <a:cs typeface="Segoe UI" panose="020B0502040204020203" pitchFamily="34" charset="0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Arial Unicode MS" panose="020B0604020202020204" pitchFamily="34" charset="-128"/>
                <a:cs typeface="Segoe UI" panose="020B0502040204020203" pitchFamily="34" charset="0"/>
              </a:rPr>
              <a:t>bayar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Arial Unicode MS" panose="020B0604020202020204" pitchFamily="34" charset="-128"/>
                <a:cs typeface="Segoe UI" panose="020B0502040204020203" pitchFamily="34" charset="0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Arial Unicode MS" panose="020B0604020202020204" pitchFamily="34" charset="-128"/>
                <a:cs typeface="Segoe UI" panose="020B0502040204020203" pitchFamily="34" charset="0"/>
              </a:rPr>
              <a:t>dari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Arial Unicode MS" panose="020B0604020202020204" pitchFamily="34" charset="-128"/>
                <a:cs typeface="Segoe UI" panose="020B0502040204020203" pitchFamily="34" charset="0"/>
              </a:rPr>
              <a:t> PNBP (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Arial Unicode MS" panose="020B0604020202020204" pitchFamily="34" charset="-128"/>
                <a:cs typeface="Segoe UI" panose="020B0502040204020203" pitchFamily="34" charset="0"/>
              </a:rPr>
              <a:t>untuk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Arial Unicode MS" panose="020B0604020202020204" pitchFamily="34" charset="-128"/>
                <a:cs typeface="Segoe UI" panose="020B0502040204020203" pitchFamily="34" charset="0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Arial Unicode MS" panose="020B0604020202020204" pitchFamily="34" charset="-128"/>
                <a:cs typeface="Segoe UI" panose="020B0502040204020203" pitchFamily="34" charset="0"/>
              </a:rPr>
              <a:t>tenaga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Arial Unicode MS" panose="020B0604020202020204" pitchFamily="34" charset="-128"/>
                <a:cs typeface="Segoe UI" panose="020B0502040204020203" pitchFamily="34" charset="0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Arial Unicode MS" panose="020B0604020202020204" pitchFamily="34" charset="-128"/>
                <a:cs typeface="Segoe UI" panose="020B0502040204020203" pitchFamily="34" charset="0"/>
              </a:rPr>
              <a:t>profesional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Arial Unicode MS" panose="020B0604020202020204" pitchFamily="34" charset="-128"/>
                <a:cs typeface="Segoe UI" panose="020B0502040204020203" pitchFamily="34" charset="0"/>
              </a:rPr>
              <a:t>)</a:t>
            </a:r>
          </a:p>
          <a:p>
            <a:pPr marL="180975" marR="0" lvl="0" indent="-18097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Arial Unicode MS" panose="020B0604020202020204" pitchFamily="34" charset="-128"/>
              <a:cs typeface="Segoe UI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F3B23F-DA84-56F0-2482-E8065EF909C0}"/>
              </a:ext>
            </a:extLst>
          </p:cNvPr>
          <p:cNvSpPr txBox="1"/>
          <p:nvPr/>
        </p:nvSpPr>
        <p:spPr>
          <a:xfrm>
            <a:off x="10083552" y="1781664"/>
            <a:ext cx="165622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Dampak</a:t>
            </a:r>
            <a:r>
              <a:rPr kumimoji="0" lang="en-US" sz="13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APBN 10,4 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14293A-C7BC-E749-4EE2-BCD81A688594}"/>
              </a:ext>
            </a:extLst>
          </p:cNvPr>
          <p:cNvSpPr/>
          <p:nvPr/>
        </p:nvSpPr>
        <p:spPr>
          <a:xfrm>
            <a:off x="476947" y="1275430"/>
            <a:ext cx="349061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BLU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harus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responsif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/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adaptif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,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kompetitif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,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produktif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&amp;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efisien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7" name="Rounded Rectangle 40">
            <a:extLst>
              <a:ext uri="{FF2B5EF4-FFF2-40B4-BE49-F238E27FC236}">
                <a16:creationId xmlns:a16="http://schemas.microsoft.com/office/drawing/2014/main" id="{08EBFE2A-D5DD-CD8D-CBC9-488051D875F7}"/>
              </a:ext>
            </a:extLst>
          </p:cNvPr>
          <p:cNvSpPr/>
          <p:nvPr/>
        </p:nvSpPr>
        <p:spPr>
          <a:xfrm>
            <a:off x="2441679" y="2459774"/>
            <a:ext cx="2612525" cy="474751"/>
          </a:xfrm>
          <a:prstGeom prst="roundRect">
            <a:avLst>
              <a:gd name="adj" fmla="val 0"/>
            </a:avLst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Sesuai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ketentuan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Per-UU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bidang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ASN (PNS &amp; PPPK); TNI;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atau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POLRI</a:t>
            </a:r>
          </a:p>
        </p:txBody>
      </p:sp>
      <p:sp>
        <p:nvSpPr>
          <p:cNvPr id="8" name="Rounded Rectangle 56">
            <a:extLst>
              <a:ext uri="{FF2B5EF4-FFF2-40B4-BE49-F238E27FC236}">
                <a16:creationId xmlns:a16="http://schemas.microsoft.com/office/drawing/2014/main" id="{ADB37FFF-A2FE-4B71-6FC3-B648ED8F8F1B}"/>
              </a:ext>
            </a:extLst>
          </p:cNvPr>
          <p:cNvSpPr/>
          <p:nvPr/>
        </p:nvSpPr>
        <p:spPr>
          <a:xfrm>
            <a:off x="5303528" y="2429407"/>
            <a:ext cx="6234880" cy="3719549"/>
          </a:xfrm>
          <a:prstGeom prst="roundRect">
            <a:avLst>
              <a:gd name="adj" fmla="val 0"/>
            </a:avLst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57">
            <a:extLst>
              <a:ext uri="{FF2B5EF4-FFF2-40B4-BE49-F238E27FC236}">
                <a16:creationId xmlns:a16="http://schemas.microsoft.com/office/drawing/2014/main" id="{D210E45C-F6BA-AC97-5B6A-E39334D895C2}"/>
              </a:ext>
            </a:extLst>
          </p:cNvPr>
          <p:cNvSpPr/>
          <p:nvPr/>
        </p:nvSpPr>
        <p:spPr>
          <a:xfrm>
            <a:off x="6039364" y="2930213"/>
            <a:ext cx="324592" cy="354174"/>
          </a:xfrm>
          <a:custGeom>
            <a:avLst/>
            <a:gdLst>
              <a:gd name="connsiteX0" fmla="*/ 73103 w 297485"/>
              <a:gd name="connsiteY0" fmla="*/ 148745 h 324532"/>
              <a:gd name="connsiteX1" fmla="*/ 81977 w 297485"/>
              <a:gd name="connsiteY1" fmla="*/ 153288 h 324532"/>
              <a:gd name="connsiteX2" fmla="*/ 97718 w 297485"/>
              <a:gd name="connsiteY2" fmla="*/ 163429 h 324532"/>
              <a:gd name="connsiteX3" fmla="*/ 120536 w 297485"/>
              <a:gd name="connsiteY3" fmla="*/ 173571 h 324532"/>
              <a:gd name="connsiteX4" fmla="*/ 148743 w 297485"/>
              <a:gd name="connsiteY4" fmla="*/ 178114 h 324532"/>
              <a:gd name="connsiteX5" fmla="*/ 176949 w 297485"/>
              <a:gd name="connsiteY5" fmla="*/ 173571 h 324532"/>
              <a:gd name="connsiteX6" fmla="*/ 199768 w 297485"/>
              <a:gd name="connsiteY6" fmla="*/ 163429 h 324532"/>
              <a:gd name="connsiteX7" fmla="*/ 215508 w 297485"/>
              <a:gd name="connsiteY7" fmla="*/ 153288 h 324532"/>
              <a:gd name="connsiteX8" fmla="*/ 224382 w 297485"/>
              <a:gd name="connsiteY8" fmla="*/ 148745 h 324532"/>
              <a:gd name="connsiteX9" fmla="*/ 247940 w 297485"/>
              <a:gd name="connsiteY9" fmla="*/ 152971 h 324532"/>
              <a:gd name="connsiteX10" fmla="*/ 266005 w 297485"/>
              <a:gd name="connsiteY10" fmla="*/ 164275 h 324532"/>
              <a:gd name="connsiteX11" fmla="*/ 279104 w 297485"/>
              <a:gd name="connsiteY11" fmla="*/ 181388 h 324532"/>
              <a:gd name="connsiteX12" fmla="*/ 288189 w 297485"/>
              <a:gd name="connsiteY12" fmla="*/ 201988 h 324532"/>
              <a:gd name="connsiteX13" fmla="*/ 293788 w 297485"/>
              <a:gd name="connsiteY13" fmla="*/ 224913 h 324532"/>
              <a:gd name="connsiteX14" fmla="*/ 296746 w 297485"/>
              <a:gd name="connsiteY14" fmla="*/ 247942 h 324532"/>
              <a:gd name="connsiteX15" fmla="*/ 297485 w 297485"/>
              <a:gd name="connsiteY15" fmla="*/ 269810 h 324532"/>
              <a:gd name="connsiteX16" fmla="*/ 282061 w 297485"/>
              <a:gd name="connsiteY16" fmla="*/ 309848 h 324532"/>
              <a:gd name="connsiteX17" fmla="*/ 241073 w 297485"/>
              <a:gd name="connsiteY17" fmla="*/ 324532 h 324532"/>
              <a:gd name="connsiteX18" fmla="*/ 56412 w 297485"/>
              <a:gd name="connsiteY18" fmla="*/ 324532 h 324532"/>
              <a:gd name="connsiteX19" fmla="*/ 15423 w 297485"/>
              <a:gd name="connsiteY19" fmla="*/ 309848 h 324532"/>
              <a:gd name="connsiteX20" fmla="*/ 0 w 297485"/>
              <a:gd name="connsiteY20" fmla="*/ 269810 h 324532"/>
              <a:gd name="connsiteX21" fmla="*/ 740 w 297485"/>
              <a:gd name="connsiteY21" fmla="*/ 247942 h 324532"/>
              <a:gd name="connsiteX22" fmla="*/ 3698 w 297485"/>
              <a:gd name="connsiteY22" fmla="*/ 224913 h 324532"/>
              <a:gd name="connsiteX23" fmla="*/ 9296 w 297485"/>
              <a:gd name="connsiteY23" fmla="*/ 201988 h 324532"/>
              <a:gd name="connsiteX24" fmla="*/ 18382 w 297485"/>
              <a:gd name="connsiteY24" fmla="*/ 181388 h 324532"/>
              <a:gd name="connsiteX25" fmla="*/ 31481 w 297485"/>
              <a:gd name="connsiteY25" fmla="*/ 164275 h 324532"/>
              <a:gd name="connsiteX26" fmla="*/ 49546 w 297485"/>
              <a:gd name="connsiteY26" fmla="*/ 152971 h 324532"/>
              <a:gd name="connsiteX27" fmla="*/ 73103 w 297485"/>
              <a:gd name="connsiteY27" fmla="*/ 148745 h 324532"/>
              <a:gd name="connsiteX28" fmla="*/ 148743 w 297485"/>
              <a:gd name="connsiteY28" fmla="*/ 0 h 324532"/>
              <a:gd name="connsiteX29" fmla="*/ 206106 w 297485"/>
              <a:gd name="connsiteY29" fmla="*/ 23770 h 324532"/>
              <a:gd name="connsiteX30" fmla="*/ 229875 w 297485"/>
              <a:gd name="connsiteY30" fmla="*/ 81133 h 324532"/>
              <a:gd name="connsiteX31" fmla="*/ 206106 w 297485"/>
              <a:gd name="connsiteY31" fmla="*/ 138496 h 324532"/>
              <a:gd name="connsiteX32" fmla="*/ 148743 w 297485"/>
              <a:gd name="connsiteY32" fmla="*/ 162266 h 324532"/>
              <a:gd name="connsiteX33" fmla="*/ 91379 w 297485"/>
              <a:gd name="connsiteY33" fmla="*/ 138496 h 324532"/>
              <a:gd name="connsiteX34" fmla="*/ 67610 w 297485"/>
              <a:gd name="connsiteY34" fmla="*/ 81133 h 324532"/>
              <a:gd name="connsiteX35" fmla="*/ 91379 w 297485"/>
              <a:gd name="connsiteY35" fmla="*/ 23770 h 324532"/>
              <a:gd name="connsiteX36" fmla="*/ 148743 w 297485"/>
              <a:gd name="connsiteY36" fmla="*/ 0 h 324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97485" h="324532">
                <a:moveTo>
                  <a:pt x="73103" y="148745"/>
                </a:moveTo>
                <a:cubicBezTo>
                  <a:pt x="74372" y="148745"/>
                  <a:pt x="77330" y="150259"/>
                  <a:pt x="81977" y="153288"/>
                </a:cubicBezTo>
                <a:cubicBezTo>
                  <a:pt x="86626" y="156316"/>
                  <a:pt x="91872" y="159697"/>
                  <a:pt x="97718" y="163429"/>
                </a:cubicBezTo>
                <a:cubicBezTo>
                  <a:pt x="103564" y="167162"/>
                  <a:pt x="111170" y="170542"/>
                  <a:pt x="120536" y="173571"/>
                </a:cubicBezTo>
                <a:cubicBezTo>
                  <a:pt x="129903" y="176599"/>
                  <a:pt x="139306" y="178114"/>
                  <a:pt x="148743" y="178114"/>
                </a:cubicBezTo>
                <a:cubicBezTo>
                  <a:pt x="158180" y="178114"/>
                  <a:pt x="167582" y="176599"/>
                  <a:pt x="176949" y="173571"/>
                </a:cubicBezTo>
                <a:cubicBezTo>
                  <a:pt x="186315" y="170542"/>
                  <a:pt x="193922" y="167162"/>
                  <a:pt x="199768" y="163429"/>
                </a:cubicBezTo>
                <a:cubicBezTo>
                  <a:pt x="205613" y="159697"/>
                  <a:pt x="210860" y="156316"/>
                  <a:pt x="215508" y="153288"/>
                </a:cubicBezTo>
                <a:cubicBezTo>
                  <a:pt x="220157" y="150259"/>
                  <a:pt x="223115" y="148745"/>
                  <a:pt x="224382" y="148745"/>
                </a:cubicBezTo>
                <a:cubicBezTo>
                  <a:pt x="232974" y="148745"/>
                  <a:pt x="240827" y="150154"/>
                  <a:pt x="247940" y="152971"/>
                </a:cubicBezTo>
                <a:cubicBezTo>
                  <a:pt x="255053" y="155788"/>
                  <a:pt x="261074" y="159556"/>
                  <a:pt x="266005" y="164275"/>
                </a:cubicBezTo>
                <a:cubicBezTo>
                  <a:pt x="270935" y="168993"/>
                  <a:pt x="275301" y="174697"/>
                  <a:pt x="279104" y="181388"/>
                </a:cubicBezTo>
                <a:cubicBezTo>
                  <a:pt x="282907" y="188079"/>
                  <a:pt x="285935" y="194946"/>
                  <a:pt x="288189" y="201988"/>
                </a:cubicBezTo>
                <a:cubicBezTo>
                  <a:pt x="290443" y="209031"/>
                  <a:pt x="292309" y="216673"/>
                  <a:pt x="293788" y="224913"/>
                </a:cubicBezTo>
                <a:cubicBezTo>
                  <a:pt x="295267" y="233152"/>
                  <a:pt x="296253" y="240829"/>
                  <a:pt x="296746" y="247942"/>
                </a:cubicBezTo>
                <a:cubicBezTo>
                  <a:pt x="297238" y="255056"/>
                  <a:pt x="297485" y="262344"/>
                  <a:pt x="297485" y="269810"/>
                </a:cubicBezTo>
                <a:cubicBezTo>
                  <a:pt x="297485" y="286713"/>
                  <a:pt x="292344" y="300059"/>
                  <a:pt x="282061" y="309848"/>
                </a:cubicBezTo>
                <a:cubicBezTo>
                  <a:pt x="271779" y="319638"/>
                  <a:pt x="258116" y="324532"/>
                  <a:pt x="241073" y="324532"/>
                </a:cubicBezTo>
                <a:lnTo>
                  <a:pt x="56412" y="324532"/>
                </a:lnTo>
                <a:cubicBezTo>
                  <a:pt x="39368" y="324532"/>
                  <a:pt x="25706" y="319638"/>
                  <a:pt x="15423" y="309848"/>
                </a:cubicBezTo>
                <a:cubicBezTo>
                  <a:pt x="5141" y="300059"/>
                  <a:pt x="0" y="286713"/>
                  <a:pt x="0" y="269810"/>
                </a:cubicBezTo>
                <a:cubicBezTo>
                  <a:pt x="0" y="262344"/>
                  <a:pt x="246" y="255056"/>
                  <a:pt x="740" y="247942"/>
                </a:cubicBezTo>
                <a:cubicBezTo>
                  <a:pt x="1232" y="240829"/>
                  <a:pt x="2219" y="233152"/>
                  <a:pt x="3698" y="224913"/>
                </a:cubicBezTo>
                <a:cubicBezTo>
                  <a:pt x="5177" y="216673"/>
                  <a:pt x="7043" y="209031"/>
                  <a:pt x="9296" y="201988"/>
                </a:cubicBezTo>
                <a:cubicBezTo>
                  <a:pt x="11550" y="194946"/>
                  <a:pt x="14579" y="188079"/>
                  <a:pt x="18382" y="181388"/>
                </a:cubicBezTo>
                <a:cubicBezTo>
                  <a:pt x="22184" y="174697"/>
                  <a:pt x="26551" y="168993"/>
                  <a:pt x="31481" y="164275"/>
                </a:cubicBezTo>
                <a:cubicBezTo>
                  <a:pt x="36411" y="159556"/>
                  <a:pt x="42432" y="155788"/>
                  <a:pt x="49546" y="152971"/>
                </a:cubicBezTo>
                <a:cubicBezTo>
                  <a:pt x="56659" y="150154"/>
                  <a:pt x="64511" y="148745"/>
                  <a:pt x="73103" y="148745"/>
                </a:cubicBezTo>
                <a:close/>
                <a:moveTo>
                  <a:pt x="148743" y="0"/>
                </a:moveTo>
                <a:cubicBezTo>
                  <a:pt x="171139" y="0"/>
                  <a:pt x="190259" y="7923"/>
                  <a:pt x="206106" y="23770"/>
                </a:cubicBezTo>
                <a:cubicBezTo>
                  <a:pt x="221952" y="39616"/>
                  <a:pt x="229875" y="58736"/>
                  <a:pt x="229875" y="81133"/>
                </a:cubicBezTo>
                <a:cubicBezTo>
                  <a:pt x="229875" y="103529"/>
                  <a:pt x="221952" y="122650"/>
                  <a:pt x="206106" y="138496"/>
                </a:cubicBezTo>
                <a:cubicBezTo>
                  <a:pt x="190259" y="154342"/>
                  <a:pt x="171139" y="162266"/>
                  <a:pt x="148743" y="162266"/>
                </a:cubicBezTo>
                <a:cubicBezTo>
                  <a:pt x="126347" y="162266"/>
                  <a:pt x="107226" y="154342"/>
                  <a:pt x="91379" y="138496"/>
                </a:cubicBezTo>
                <a:cubicBezTo>
                  <a:pt x="75533" y="122650"/>
                  <a:pt x="67610" y="103529"/>
                  <a:pt x="67610" y="81133"/>
                </a:cubicBezTo>
                <a:cubicBezTo>
                  <a:pt x="67610" y="58736"/>
                  <a:pt x="75533" y="39616"/>
                  <a:pt x="91379" y="23770"/>
                </a:cubicBezTo>
                <a:cubicBezTo>
                  <a:pt x="107226" y="7923"/>
                  <a:pt x="126347" y="0"/>
                  <a:pt x="1487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21F5DC-DA64-5410-7C73-0FF219E36DE6}"/>
              </a:ext>
            </a:extLst>
          </p:cNvPr>
          <p:cNvSpPr txBox="1"/>
          <p:nvPr/>
        </p:nvSpPr>
        <p:spPr>
          <a:xfrm>
            <a:off x="5533414" y="3187395"/>
            <a:ext cx="152932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Pemimpin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BLU/D</a:t>
            </a:r>
          </a:p>
        </p:txBody>
      </p:sp>
      <p:sp>
        <p:nvSpPr>
          <p:cNvPr id="11" name="Freeform 59">
            <a:extLst>
              <a:ext uri="{FF2B5EF4-FFF2-40B4-BE49-F238E27FC236}">
                <a16:creationId xmlns:a16="http://schemas.microsoft.com/office/drawing/2014/main" id="{D9F3B180-92B4-98AB-AFFA-B43CCC7C264B}"/>
              </a:ext>
            </a:extLst>
          </p:cNvPr>
          <p:cNvSpPr/>
          <p:nvPr/>
        </p:nvSpPr>
        <p:spPr>
          <a:xfrm>
            <a:off x="7819202" y="2913940"/>
            <a:ext cx="324592" cy="354174"/>
          </a:xfrm>
          <a:custGeom>
            <a:avLst/>
            <a:gdLst>
              <a:gd name="connsiteX0" fmla="*/ 73103 w 297485"/>
              <a:gd name="connsiteY0" fmla="*/ 148745 h 324532"/>
              <a:gd name="connsiteX1" fmla="*/ 81977 w 297485"/>
              <a:gd name="connsiteY1" fmla="*/ 153288 h 324532"/>
              <a:gd name="connsiteX2" fmla="*/ 97718 w 297485"/>
              <a:gd name="connsiteY2" fmla="*/ 163429 h 324532"/>
              <a:gd name="connsiteX3" fmla="*/ 120536 w 297485"/>
              <a:gd name="connsiteY3" fmla="*/ 173571 h 324532"/>
              <a:gd name="connsiteX4" fmla="*/ 148743 w 297485"/>
              <a:gd name="connsiteY4" fmla="*/ 178114 h 324532"/>
              <a:gd name="connsiteX5" fmla="*/ 176949 w 297485"/>
              <a:gd name="connsiteY5" fmla="*/ 173571 h 324532"/>
              <a:gd name="connsiteX6" fmla="*/ 199768 w 297485"/>
              <a:gd name="connsiteY6" fmla="*/ 163429 h 324532"/>
              <a:gd name="connsiteX7" fmla="*/ 215508 w 297485"/>
              <a:gd name="connsiteY7" fmla="*/ 153288 h 324532"/>
              <a:gd name="connsiteX8" fmla="*/ 224382 w 297485"/>
              <a:gd name="connsiteY8" fmla="*/ 148745 h 324532"/>
              <a:gd name="connsiteX9" fmla="*/ 247940 w 297485"/>
              <a:gd name="connsiteY9" fmla="*/ 152971 h 324532"/>
              <a:gd name="connsiteX10" fmla="*/ 266005 w 297485"/>
              <a:gd name="connsiteY10" fmla="*/ 164275 h 324532"/>
              <a:gd name="connsiteX11" fmla="*/ 279104 w 297485"/>
              <a:gd name="connsiteY11" fmla="*/ 181388 h 324532"/>
              <a:gd name="connsiteX12" fmla="*/ 288189 w 297485"/>
              <a:gd name="connsiteY12" fmla="*/ 201988 h 324532"/>
              <a:gd name="connsiteX13" fmla="*/ 293788 w 297485"/>
              <a:gd name="connsiteY13" fmla="*/ 224913 h 324532"/>
              <a:gd name="connsiteX14" fmla="*/ 296746 w 297485"/>
              <a:gd name="connsiteY14" fmla="*/ 247942 h 324532"/>
              <a:gd name="connsiteX15" fmla="*/ 297485 w 297485"/>
              <a:gd name="connsiteY15" fmla="*/ 269810 h 324532"/>
              <a:gd name="connsiteX16" fmla="*/ 282061 w 297485"/>
              <a:gd name="connsiteY16" fmla="*/ 309848 h 324532"/>
              <a:gd name="connsiteX17" fmla="*/ 241073 w 297485"/>
              <a:gd name="connsiteY17" fmla="*/ 324532 h 324532"/>
              <a:gd name="connsiteX18" fmla="*/ 56412 w 297485"/>
              <a:gd name="connsiteY18" fmla="*/ 324532 h 324532"/>
              <a:gd name="connsiteX19" fmla="*/ 15423 w 297485"/>
              <a:gd name="connsiteY19" fmla="*/ 309848 h 324532"/>
              <a:gd name="connsiteX20" fmla="*/ 0 w 297485"/>
              <a:gd name="connsiteY20" fmla="*/ 269810 h 324532"/>
              <a:gd name="connsiteX21" fmla="*/ 740 w 297485"/>
              <a:gd name="connsiteY21" fmla="*/ 247942 h 324532"/>
              <a:gd name="connsiteX22" fmla="*/ 3698 w 297485"/>
              <a:gd name="connsiteY22" fmla="*/ 224913 h 324532"/>
              <a:gd name="connsiteX23" fmla="*/ 9296 w 297485"/>
              <a:gd name="connsiteY23" fmla="*/ 201988 h 324532"/>
              <a:gd name="connsiteX24" fmla="*/ 18382 w 297485"/>
              <a:gd name="connsiteY24" fmla="*/ 181388 h 324532"/>
              <a:gd name="connsiteX25" fmla="*/ 31481 w 297485"/>
              <a:gd name="connsiteY25" fmla="*/ 164275 h 324532"/>
              <a:gd name="connsiteX26" fmla="*/ 49546 w 297485"/>
              <a:gd name="connsiteY26" fmla="*/ 152971 h 324532"/>
              <a:gd name="connsiteX27" fmla="*/ 73103 w 297485"/>
              <a:gd name="connsiteY27" fmla="*/ 148745 h 324532"/>
              <a:gd name="connsiteX28" fmla="*/ 148743 w 297485"/>
              <a:gd name="connsiteY28" fmla="*/ 0 h 324532"/>
              <a:gd name="connsiteX29" fmla="*/ 206106 w 297485"/>
              <a:gd name="connsiteY29" fmla="*/ 23770 h 324532"/>
              <a:gd name="connsiteX30" fmla="*/ 229875 w 297485"/>
              <a:gd name="connsiteY30" fmla="*/ 81133 h 324532"/>
              <a:gd name="connsiteX31" fmla="*/ 206106 w 297485"/>
              <a:gd name="connsiteY31" fmla="*/ 138496 h 324532"/>
              <a:gd name="connsiteX32" fmla="*/ 148743 w 297485"/>
              <a:gd name="connsiteY32" fmla="*/ 162266 h 324532"/>
              <a:gd name="connsiteX33" fmla="*/ 91379 w 297485"/>
              <a:gd name="connsiteY33" fmla="*/ 138496 h 324532"/>
              <a:gd name="connsiteX34" fmla="*/ 67610 w 297485"/>
              <a:gd name="connsiteY34" fmla="*/ 81133 h 324532"/>
              <a:gd name="connsiteX35" fmla="*/ 91379 w 297485"/>
              <a:gd name="connsiteY35" fmla="*/ 23770 h 324532"/>
              <a:gd name="connsiteX36" fmla="*/ 148743 w 297485"/>
              <a:gd name="connsiteY36" fmla="*/ 0 h 324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97485" h="324532">
                <a:moveTo>
                  <a:pt x="73103" y="148745"/>
                </a:moveTo>
                <a:cubicBezTo>
                  <a:pt x="74372" y="148745"/>
                  <a:pt x="77330" y="150259"/>
                  <a:pt x="81977" y="153288"/>
                </a:cubicBezTo>
                <a:cubicBezTo>
                  <a:pt x="86626" y="156316"/>
                  <a:pt x="91872" y="159697"/>
                  <a:pt x="97718" y="163429"/>
                </a:cubicBezTo>
                <a:cubicBezTo>
                  <a:pt x="103564" y="167162"/>
                  <a:pt x="111170" y="170542"/>
                  <a:pt x="120536" y="173571"/>
                </a:cubicBezTo>
                <a:cubicBezTo>
                  <a:pt x="129903" y="176599"/>
                  <a:pt x="139306" y="178114"/>
                  <a:pt x="148743" y="178114"/>
                </a:cubicBezTo>
                <a:cubicBezTo>
                  <a:pt x="158180" y="178114"/>
                  <a:pt x="167582" y="176599"/>
                  <a:pt x="176949" y="173571"/>
                </a:cubicBezTo>
                <a:cubicBezTo>
                  <a:pt x="186315" y="170542"/>
                  <a:pt x="193922" y="167162"/>
                  <a:pt x="199768" y="163429"/>
                </a:cubicBezTo>
                <a:cubicBezTo>
                  <a:pt x="205613" y="159697"/>
                  <a:pt x="210860" y="156316"/>
                  <a:pt x="215508" y="153288"/>
                </a:cubicBezTo>
                <a:cubicBezTo>
                  <a:pt x="220157" y="150259"/>
                  <a:pt x="223115" y="148745"/>
                  <a:pt x="224382" y="148745"/>
                </a:cubicBezTo>
                <a:cubicBezTo>
                  <a:pt x="232974" y="148745"/>
                  <a:pt x="240827" y="150154"/>
                  <a:pt x="247940" y="152971"/>
                </a:cubicBezTo>
                <a:cubicBezTo>
                  <a:pt x="255053" y="155788"/>
                  <a:pt x="261074" y="159556"/>
                  <a:pt x="266005" y="164275"/>
                </a:cubicBezTo>
                <a:cubicBezTo>
                  <a:pt x="270935" y="168993"/>
                  <a:pt x="275301" y="174697"/>
                  <a:pt x="279104" y="181388"/>
                </a:cubicBezTo>
                <a:cubicBezTo>
                  <a:pt x="282907" y="188079"/>
                  <a:pt x="285935" y="194946"/>
                  <a:pt x="288189" y="201988"/>
                </a:cubicBezTo>
                <a:cubicBezTo>
                  <a:pt x="290443" y="209031"/>
                  <a:pt x="292309" y="216673"/>
                  <a:pt x="293788" y="224913"/>
                </a:cubicBezTo>
                <a:cubicBezTo>
                  <a:pt x="295267" y="233152"/>
                  <a:pt x="296253" y="240829"/>
                  <a:pt x="296746" y="247942"/>
                </a:cubicBezTo>
                <a:cubicBezTo>
                  <a:pt x="297238" y="255056"/>
                  <a:pt x="297485" y="262344"/>
                  <a:pt x="297485" y="269810"/>
                </a:cubicBezTo>
                <a:cubicBezTo>
                  <a:pt x="297485" y="286713"/>
                  <a:pt x="292344" y="300059"/>
                  <a:pt x="282061" y="309848"/>
                </a:cubicBezTo>
                <a:cubicBezTo>
                  <a:pt x="271779" y="319638"/>
                  <a:pt x="258116" y="324532"/>
                  <a:pt x="241073" y="324532"/>
                </a:cubicBezTo>
                <a:lnTo>
                  <a:pt x="56412" y="324532"/>
                </a:lnTo>
                <a:cubicBezTo>
                  <a:pt x="39368" y="324532"/>
                  <a:pt x="25706" y="319638"/>
                  <a:pt x="15423" y="309848"/>
                </a:cubicBezTo>
                <a:cubicBezTo>
                  <a:pt x="5141" y="300059"/>
                  <a:pt x="0" y="286713"/>
                  <a:pt x="0" y="269810"/>
                </a:cubicBezTo>
                <a:cubicBezTo>
                  <a:pt x="0" y="262344"/>
                  <a:pt x="246" y="255056"/>
                  <a:pt x="740" y="247942"/>
                </a:cubicBezTo>
                <a:cubicBezTo>
                  <a:pt x="1232" y="240829"/>
                  <a:pt x="2219" y="233152"/>
                  <a:pt x="3698" y="224913"/>
                </a:cubicBezTo>
                <a:cubicBezTo>
                  <a:pt x="5177" y="216673"/>
                  <a:pt x="7043" y="209031"/>
                  <a:pt x="9296" y="201988"/>
                </a:cubicBezTo>
                <a:cubicBezTo>
                  <a:pt x="11550" y="194946"/>
                  <a:pt x="14579" y="188079"/>
                  <a:pt x="18382" y="181388"/>
                </a:cubicBezTo>
                <a:cubicBezTo>
                  <a:pt x="22184" y="174697"/>
                  <a:pt x="26551" y="168993"/>
                  <a:pt x="31481" y="164275"/>
                </a:cubicBezTo>
                <a:cubicBezTo>
                  <a:pt x="36411" y="159556"/>
                  <a:pt x="42432" y="155788"/>
                  <a:pt x="49546" y="152971"/>
                </a:cubicBezTo>
                <a:cubicBezTo>
                  <a:pt x="56659" y="150154"/>
                  <a:pt x="64511" y="148745"/>
                  <a:pt x="73103" y="148745"/>
                </a:cubicBezTo>
                <a:close/>
                <a:moveTo>
                  <a:pt x="148743" y="0"/>
                </a:moveTo>
                <a:cubicBezTo>
                  <a:pt x="171139" y="0"/>
                  <a:pt x="190259" y="7923"/>
                  <a:pt x="206106" y="23770"/>
                </a:cubicBezTo>
                <a:cubicBezTo>
                  <a:pt x="221952" y="39616"/>
                  <a:pt x="229875" y="58736"/>
                  <a:pt x="229875" y="81133"/>
                </a:cubicBezTo>
                <a:cubicBezTo>
                  <a:pt x="229875" y="103529"/>
                  <a:pt x="221952" y="122650"/>
                  <a:pt x="206106" y="138496"/>
                </a:cubicBezTo>
                <a:cubicBezTo>
                  <a:pt x="190259" y="154342"/>
                  <a:pt x="171139" y="162266"/>
                  <a:pt x="148743" y="162266"/>
                </a:cubicBezTo>
                <a:cubicBezTo>
                  <a:pt x="126347" y="162266"/>
                  <a:pt x="107226" y="154342"/>
                  <a:pt x="91379" y="138496"/>
                </a:cubicBezTo>
                <a:cubicBezTo>
                  <a:pt x="75533" y="122650"/>
                  <a:pt x="67610" y="103529"/>
                  <a:pt x="67610" y="81133"/>
                </a:cubicBezTo>
                <a:cubicBezTo>
                  <a:pt x="67610" y="58736"/>
                  <a:pt x="75533" y="39616"/>
                  <a:pt x="91379" y="23770"/>
                </a:cubicBezTo>
                <a:cubicBezTo>
                  <a:pt x="107226" y="7923"/>
                  <a:pt x="126347" y="0"/>
                  <a:pt x="1487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14E0DD-9123-59D1-E4BB-AF888FCFCBD0}"/>
              </a:ext>
            </a:extLst>
          </p:cNvPr>
          <p:cNvSpPr txBox="1"/>
          <p:nvPr/>
        </p:nvSpPr>
        <p:spPr>
          <a:xfrm>
            <a:off x="7279179" y="3201069"/>
            <a:ext cx="138950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Menteri Teknis/SKPD</a:t>
            </a:r>
          </a:p>
        </p:txBody>
      </p:sp>
      <p:sp>
        <p:nvSpPr>
          <p:cNvPr id="13" name="Freeform 61">
            <a:extLst>
              <a:ext uri="{FF2B5EF4-FFF2-40B4-BE49-F238E27FC236}">
                <a16:creationId xmlns:a16="http://schemas.microsoft.com/office/drawing/2014/main" id="{17F78936-7E51-EEFE-9394-5E1099EC4FAD}"/>
              </a:ext>
            </a:extLst>
          </p:cNvPr>
          <p:cNvSpPr/>
          <p:nvPr/>
        </p:nvSpPr>
        <p:spPr>
          <a:xfrm>
            <a:off x="9294618" y="2939096"/>
            <a:ext cx="324592" cy="354174"/>
          </a:xfrm>
          <a:custGeom>
            <a:avLst/>
            <a:gdLst>
              <a:gd name="connsiteX0" fmla="*/ 73103 w 297485"/>
              <a:gd name="connsiteY0" fmla="*/ 148745 h 324532"/>
              <a:gd name="connsiteX1" fmla="*/ 81977 w 297485"/>
              <a:gd name="connsiteY1" fmla="*/ 153288 h 324532"/>
              <a:gd name="connsiteX2" fmla="*/ 97718 w 297485"/>
              <a:gd name="connsiteY2" fmla="*/ 163429 h 324532"/>
              <a:gd name="connsiteX3" fmla="*/ 120536 w 297485"/>
              <a:gd name="connsiteY3" fmla="*/ 173571 h 324532"/>
              <a:gd name="connsiteX4" fmla="*/ 148743 w 297485"/>
              <a:gd name="connsiteY4" fmla="*/ 178114 h 324532"/>
              <a:gd name="connsiteX5" fmla="*/ 176949 w 297485"/>
              <a:gd name="connsiteY5" fmla="*/ 173571 h 324532"/>
              <a:gd name="connsiteX6" fmla="*/ 199768 w 297485"/>
              <a:gd name="connsiteY6" fmla="*/ 163429 h 324532"/>
              <a:gd name="connsiteX7" fmla="*/ 215508 w 297485"/>
              <a:gd name="connsiteY7" fmla="*/ 153288 h 324532"/>
              <a:gd name="connsiteX8" fmla="*/ 224382 w 297485"/>
              <a:gd name="connsiteY8" fmla="*/ 148745 h 324532"/>
              <a:gd name="connsiteX9" fmla="*/ 247940 w 297485"/>
              <a:gd name="connsiteY9" fmla="*/ 152971 h 324532"/>
              <a:gd name="connsiteX10" fmla="*/ 266005 w 297485"/>
              <a:gd name="connsiteY10" fmla="*/ 164275 h 324532"/>
              <a:gd name="connsiteX11" fmla="*/ 279104 w 297485"/>
              <a:gd name="connsiteY11" fmla="*/ 181388 h 324532"/>
              <a:gd name="connsiteX12" fmla="*/ 288189 w 297485"/>
              <a:gd name="connsiteY12" fmla="*/ 201988 h 324532"/>
              <a:gd name="connsiteX13" fmla="*/ 293788 w 297485"/>
              <a:gd name="connsiteY13" fmla="*/ 224913 h 324532"/>
              <a:gd name="connsiteX14" fmla="*/ 296746 w 297485"/>
              <a:gd name="connsiteY14" fmla="*/ 247942 h 324532"/>
              <a:gd name="connsiteX15" fmla="*/ 297485 w 297485"/>
              <a:gd name="connsiteY15" fmla="*/ 269810 h 324532"/>
              <a:gd name="connsiteX16" fmla="*/ 282061 w 297485"/>
              <a:gd name="connsiteY16" fmla="*/ 309848 h 324532"/>
              <a:gd name="connsiteX17" fmla="*/ 241073 w 297485"/>
              <a:gd name="connsiteY17" fmla="*/ 324532 h 324532"/>
              <a:gd name="connsiteX18" fmla="*/ 56412 w 297485"/>
              <a:gd name="connsiteY18" fmla="*/ 324532 h 324532"/>
              <a:gd name="connsiteX19" fmla="*/ 15423 w 297485"/>
              <a:gd name="connsiteY19" fmla="*/ 309848 h 324532"/>
              <a:gd name="connsiteX20" fmla="*/ 0 w 297485"/>
              <a:gd name="connsiteY20" fmla="*/ 269810 h 324532"/>
              <a:gd name="connsiteX21" fmla="*/ 740 w 297485"/>
              <a:gd name="connsiteY21" fmla="*/ 247942 h 324532"/>
              <a:gd name="connsiteX22" fmla="*/ 3698 w 297485"/>
              <a:gd name="connsiteY22" fmla="*/ 224913 h 324532"/>
              <a:gd name="connsiteX23" fmla="*/ 9296 w 297485"/>
              <a:gd name="connsiteY23" fmla="*/ 201988 h 324532"/>
              <a:gd name="connsiteX24" fmla="*/ 18382 w 297485"/>
              <a:gd name="connsiteY24" fmla="*/ 181388 h 324532"/>
              <a:gd name="connsiteX25" fmla="*/ 31481 w 297485"/>
              <a:gd name="connsiteY25" fmla="*/ 164275 h 324532"/>
              <a:gd name="connsiteX26" fmla="*/ 49546 w 297485"/>
              <a:gd name="connsiteY26" fmla="*/ 152971 h 324532"/>
              <a:gd name="connsiteX27" fmla="*/ 73103 w 297485"/>
              <a:gd name="connsiteY27" fmla="*/ 148745 h 324532"/>
              <a:gd name="connsiteX28" fmla="*/ 148743 w 297485"/>
              <a:gd name="connsiteY28" fmla="*/ 0 h 324532"/>
              <a:gd name="connsiteX29" fmla="*/ 206106 w 297485"/>
              <a:gd name="connsiteY29" fmla="*/ 23770 h 324532"/>
              <a:gd name="connsiteX30" fmla="*/ 229875 w 297485"/>
              <a:gd name="connsiteY30" fmla="*/ 81133 h 324532"/>
              <a:gd name="connsiteX31" fmla="*/ 206106 w 297485"/>
              <a:gd name="connsiteY31" fmla="*/ 138496 h 324532"/>
              <a:gd name="connsiteX32" fmla="*/ 148743 w 297485"/>
              <a:gd name="connsiteY32" fmla="*/ 162266 h 324532"/>
              <a:gd name="connsiteX33" fmla="*/ 91379 w 297485"/>
              <a:gd name="connsiteY33" fmla="*/ 138496 h 324532"/>
              <a:gd name="connsiteX34" fmla="*/ 67610 w 297485"/>
              <a:gd name="connsiteY34" fmla="*/ 81133 h 324532"/>
              <a:gd name="connsiteX35" fmla="*/ 91379 w 297485"/>
              <a:gd name="connsiteY35" fmla="*/ 23770 h 324532"/>
              <a:gd name="connsiteX36" fmla="*/ 148743 w 297485"/>
              <a:gd name="connsiteY36" fmla="*/ 0 h 324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97485" h="324532">
                <a:moveTo>
                  <a:pt x="73103" y="148745"/>
                </a:moveTo>
                <a:cubicBezTo>
                  <a:pt x="74372" y="148745"/>
                  <a:pt x="77330" y="150259"/>
                  <a:pt x="81977" y="153288"/>
                </a:cubicBezTo>
                <a:cubicBezTo>
                  <a:pt x="86626" y="156316"/>
                  <a:pt x="91872" y="159697"/>
                  <a:pt x="97718" y="163429"/>
                </a:cubicBezTo>
                <a:cubicBezTo>
                  <a:pt x="103564" y="167162"/>
                  <a:pt x="111170" y="170542"/>
                  <a:pt x="120536" y="173571"/>
                </a:cubicBezTo>
                <a:cubicBezTo>
                  <a:pt x="129903" y="176599"/>
                  <a:pt x="139306" y="178114"/>
                  <a:pt x="148743" y="178114"/>
                </a:cubicBezTo>
                <a:cubicBezTo>
                  <a:pt x="158180" y="178114"/>
                  <a:pt x="167582" y="176599"/>
                  <a:pt x="176949" y="173571"/>
                </a:cubicBezTo>
                <a:cubicBezTo>
                  <a:pt x="186315" y="170542"/>
                  <a:pt x="193922" y="167162"/>
                  <a:pt x="199768" y="163429"/>
                </a:cubicBezTo>
                <a:cubicBezTo>
                  <a:pt x="205613" y="159697"/>
                  <a:pt x="210860" y="156316"/>
                  <a:pt x="215508" y="153288"/>
                </a:cubicBezTo>
                <a:cubicBezTo>
                  <a:pt x="220157" y="150259"/>
                  <a:pt x="223115" y="148745"/>
                  <a:pt x="224382" y="148745"/>
                </a:cubicBezTo>
                <a:cubicBezTo>
                  <a:pt x="232974" y="148745"/>
                  <a:pt x="240827" y="150154"/>
                  <a:pt x="247940" y="152971"/>
                </a:cubicBezTo>
                <a:cubicBezTo>
                  <a:pt x="255053" y="155788"/>
                  <a:pt x="261074" y="159556"/>
                  <a:pt x="266005" y="164275"/>
                </a:cubicBezTo>
                <a:cubicBezTo>
                  <a:pt x="270935" y="168993"/>
                  <a:pt x="275301" y="174697"/>
                  <a:pt x="279104" y="181388"/>
                </a:cubicBezTo>
                <a:cubicBezTo>
                  <a:pt x="282907" y="188079"/>
                  <a:pt x="285935" y="194946"/>
                  <a:pt x="288189" y="201988"/>
                </a:cubicBezTo>
                <a:cubicBezTo>
                  <a:pt x="290443" y="209031"/>
                  <a:pt x="292309" y="216673"/>
                  <a:pt x="293788" y="224913"/>
                </a:cubicBezTo>
                <a:cubicBezTo>
                  <a:pt x="295267" y="233152"/>
                  <a:pt x="296253" y="240829"/>
                  <a:pt x="296746" y="247942"/>
                </a:cubicBezTo>
                <a:cubicBezTo>
                  <a:pt x="297238" y="255056"/>
                  <a:pt x="297485" y="262344"/>
                  <a:pt x="297485" y="269810"/>
                </a:cubicBezTo>
                <a:cubicBezTo>
                  <a:pt x="297485" y="286713"/>
                  <a:pt x="292344" y="300059"/>
                  <a:pt x="282061" y="309848"/>
                </a:cubicBezTo>
                <a:cubicBezTo>
                  <a:pt x="271779" y="319638"/>
                  <a:pt x="258116" y="324532"/>
                  <a:pt x="241073" y="324532"/>
                </a:cubicBezTo>
                <a:lnTo>
                  <a:pt x="56412" y="324532"/>
                </a:lnTo>
                <a:cubicBezTo>
                  <a:pt x="39368" y="324532"/>
                  <a:pt x="25706" y="319638"/>
                  <a:pt x="15423" y="309848"/>
                </a:cubicBezTo>
                <a:cubicBezTo>
                  <a:pt x="5141" y="300059"/>
                  <a:pt x="0" y="286713"/>
                  <a:pt x="0" y="269810"/>
                </a:cubicBezTo>
                <a:cubicBezTo>
                  <a:pt x="0" y="262344"/>
                  <a:pt x="246" y="255056"/>
                  <a:pt x="740" y="247942"/>
                </a:cubicBezTo>
                <a:cubicBezTo>
                  <a:pt x="1232" y="240829"/>
                  <a:pt x="2219" y="233152"/>
                  <a:pt x="3698" y="224913"/>
                </a:cubicBezTo>
                <a:cubicBezTo>
                  <a:pt x="5177" y="216673"/>
                  <a:pt x="7043" y="209031"/>
                  <a:pt x="9296" y="201988"/>
                </a:cubicBezTo>
                <a:cubicBezTo>
                  <a:pt x="11550" y="194946"/>
                  <a:pt x="14579" y="188079"/>
                  <a:pt x="18382" y="181388"/>
                </a:cubicBezTo>
                <a:cubicBezTo>
                  <a:pt x="22184" y="174697"/>
                  <a:pt x="26551" y="168993"/>
                  <a:pt x="31481" y="164275"/>
                </a:cubicBezTo>
                <a:cubicBezTo>
                  <a:pt x="36411" y="159556"/>
                  <a:pt x="42432" y="155788"/>
                  <a:pt x="49546" y="152971"/>
                </a:cubicBezTo>
                <a:cubicBezTo>
                  <a:pt x="56659" y="150154"/>
                  <a:pt x="64511" y="148745"/>
                  <a:pt x="73103" y="148745"/>
                </a:cubicBezTo>
                <a:close/>
                <a:moveTo>
                  <a:pt x="148743" y="0"/>
                </a:moveTo>
                <a:cubicBezTo>
                  <a:pt x="171139" y="0"/>
                  <a:pt x="190259" y="7923"/>
                  <a:pt x="206106" y="23770"/>
                </a:cubicBezTo>
                <a:cubicBezTo>
                  <a:pt x="221952" y="39616"/>
                  <a:pt x="229875" y="58736"/>
                  <a:pt x="229875" y="81133"/>
                </a:cubicBezTo>
                <a:cubicBezTo>
                  <a:pt x="229875" y="103529"/>
                  <a:pt x="221952" y="122650"/>
                  <a:pt x="206106" y="138496"/>
                </a:cubicBezTo>
                <a:cubicBezTo>
                  <a:pt x="190259" y="154342"/>
                  <a:pt x="171139" y="162266"/>
                  <a:pt x="148743" y="162266"/>
                </a:cubicBezTo>
                <a:cubicBezTo>
                  <a:pt x="126347" y="162266"/>
                  <a:pt x="107226" y="154342"/>
                  <a:pt x="91379" y="138496"/>
                </a:cubicBezTo>
                <a:cubicBezTo>
                  <a:pt x="75533" y="122650"/>
                  <a:pt x="67610" y="103529"/>
                  <a:pt x="67610" y="81133"/>
                </a:cubicBezTo>
                <a:cubicBezTo>
                  <a:pt x="67610" y="58736"/>
                  <a:pt x="75533" y="39616"/>
                  <a:pt x="91379" y="23770"/>
                </a:cubicBezTo>
                <a:cubicBezTo>
                  <a:pt x="107226" y="7923"/>
                  <a:pt x="126347" y="0"/>
                  <a:pt x="1487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A2BEE5-8582-5F41-9C6A-774B21BFDC7F}"/>
              </a:ext>
            </a:extLst>
          </p:cNvPr>
          <p:cNvSpPr txBox="1"/>
          <p:nvPr/>
        </p:nvSpPr>
        <p:spPr>
          <a:xfrm>
            <a:off x="9041210" y="3215979"/>
            <a:ext cx="89082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Menkeu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/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PPKD</a:t>
            </a:r>
          </a:p>
        </p:txBody>
      </p:sp>
      <p:sp>
        <p:nvSpPr>
          <p:cNvPr id="15" name="Right Arrow 63">
            <a:extLst>
              <a:ext uri="{FF2B5EF4-FFF2-40B4-BE49-F238E27FC236}">
                <a16:creationId xmlns:a16="http://schemas.microsoft.com/office/drawing/2014/main" id="{8DF4F099-19C4-7F1F-0F7F-CADCF06AE3B7}"/>
              </a:ext>
            </a:extLst>
          </p:cNvPr>
          <p:cNvSpPr/>
          <p:nvPr/>
        </p:nvSpPr>
        <p:spPr>
          <a:xfrm>
            <a:off x="6697067" y="3027582"/>
            <a:ext cx="453066" cy="184182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ight Arrow 64">
            <a:extLst>
              <a:ext uri="{FF2B5EF4-FFF2-40B4-BE49-F238E27FC236}">
                <a16:creationId xmlns:a16="http://schemas.microsoft.com/office/drawing/2014/main" id="{0E8AAEB5-DA53-C2CC-E349-2F9F54F5F8FF}"/>
              </a:ext>
            </a:extLst>
          </p:cNvPr>
          <p:cNvSpPr/>
          <p:nvPr/>
        </p:nvSpPr>
        <p:spPr>
          <a:xfrm>
            <a:off x="8279257" y="3024815"/>
            <a:ext cx="453066" cy="184182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ounded Rectangle 65">
            <a:extLst>
              <a:ext uri="{FF2B5EF4-FFF2-40B4-BE49-F238E27FC236}">
                <a16:creationId xmlns:a16="http://schemas.microsoft.com/office/drawing/2014/main" id="{D7242ED8-9A48-210C-1E26-9FD05B1BA91E}"/>
              </a:ext>
            </a:extLst>
          </p:cNvPr>
          <p:cNvSpPr/>
          <p:nvPr/>
        </p:nvSpPr>
        <p:spPr>
          <a:xfrm>
            <a:off x="5340755" y="4248180"/>
            <a:ext cx="6347849" cy="1689360"/>
          </a:xfrm>
          <a:prstGeom prst="roundRect">
            <a:avLst>
              <a:gd name="adj" fmla="val 0"/>
            </a:avLst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Prinsip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: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kompetitif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,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adil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,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transparan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,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akuntabel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,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dan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bersih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dari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KKN.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Tanggung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jawab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formal &amp; material =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Pemimpin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BLU.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Pemimpin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BLU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tetapkan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SOP (</a:t>
            </a:r>
            <a:r>
              <a:rPr kumimoji="0" lang="nn-NO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pengangkatan, manajemen kepegawaian, dan pemberhentian).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Monev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= Menteri/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Pimpinan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Lembaga &amp;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menekankan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MenPANRB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untuk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mendayagunakan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aparatur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dalam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melakukan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supervise &amp;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pengawasan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sesuai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Perpres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47/2015.</a:t>
            </a:r>
          </a:p>
        </p:txBody>
      </p:sp>
      <p:sp>
        <p:nvSpPr>
          <p:cNvPr id="18" name="Freeform 66">
            <a:extLst>
              <a:ext uri="{FF2B5EF4-FFF2-40B4-BE49-F238E27FC236}">
                <a16:creationId xmlns:a16="http://schemas.microsoft.com/office/drawing/2014/main" id="{E75AD51A-18D4-DA8F-ED96-60B797A27EA1}"/>
              </a:ext>
            </a:extLst>
          </p:cNvPr>
          <p:cNvSpPr/>
          <p:nvPr/>
        </p:nvSpPr>
        <p:spPr>
          <a:xfrm>
            <a:off x="9584372" y="2767168"/>
            <a:ext cx="347051" cy="441327"/>
          </a:xfrm>
          <a:custGeom>
            <a:avLst/>
            <a:gdLst>
              <a:gd name="connsiteX0" fmla="*/ 0 w 706171"/>
              <a:gd name="connsiteY0" fmla="*/ 271604 h 787652"/>
              <a:gd name="connsiteX1" fmla="*/ 253497 w 706171"/>
              <a:gd name="connsiteY1" fmla="*/ 262551 h 787652"/>
              <a:gd name="connsiteX2" fmla="*/ 389299 w 706171"/>
              <a:gd name="connsiteY2" fmla="*/ 488887 h 787652"/>
              <a:gd name="connsiteX3" fmla="*/ 706171 w 706171"/>
              <a:gd name="connsiteY3" fmla="*/ 0 h 787652"/>
              <a:gd name="connsiteX4" fmla="*/ 407406 w 706171"/>
              <a:gd name="connsiteY4" fmla="*/ 787652 h 787652"/>
              <a:gd name="connsiteX5" fmla="*/ 0 w 706171"/>
              <a:gd name="connsiteY5" fmla="*/ 271604 h 787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6171" h="787652">
                <a:moveTo>
                  <a:pt x="0" y="271604"/>
                </a:moveTo>
                <a:lnTo>
                  <a:pt x="253497" y="262551"/>
                </a:lnTo>
                <a:lnTo>
                  <a:pt x="389299" y="488887"/>
                </a:lnTo>
                <a:lnTo>
                  <a:pt x="706171" y="0"/>
                </a:lnTo>
                <a:lnTo>
                  <a:pt x="407406" y="787652"/>
                </a:lnTo>
                <a:lnTo>
                  <a:pt x="0" y="271604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ounded Rectangle 70">
            <a:extLst>
              <a:ext uri="{FF2B5EF4-FFF2-40B4-BE49-F238E27FC236}">
                <a16:creationId xmlns:a16="http://schemas.microsoft.com/office/drawing/2014/main" id="{50557A94-BA06-B31D-FE98-C791F7EB4D87}"/>
              </a:ext>
            </a:extLst>
          </p:cNvPr>
          <p:cNvSpPr/>
          <p:nvPr/>
        </p:nvSpPr>
        <p:spPr>
          <a:xfrm>
            <a:off x="5366416" y="3962337"/>
            <a:ext cx="1261845" cy="246221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Pelaksanaan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0" name="Rounded Rectangular Callout 73">
            <a:extLst>
              <a:ext uri="{FF2B5EF4-FFF2-40B4-BE49-F238E27FC236}">
                <a16:creationId xmlns:a16="http://schemas.microsoft.com/office/drawing/2014/main" id="{0FD557ED-8E7D-2B52-0A71-F5E2311D3D5E}"/>
              </a:ext>
            </a:extLst>
          </p:cNvPr>
          <p:cNvSpPr/>
          <p:nvPr/>
        </p:nvSpPr>
        <p:spPr>
          <a:xfrm>
            <a:off x="10035893" y="2890999"/>
            <a:ext cx="1162418" cy="484263"/>
          </a:xfrm>
          <a:prstGeom prst="wedgeRoundRectCallout">
            <a:avLst>
              <a:gd name="adj1" fmla="val -65228"/>
              <a:gd name="adj2" fmla="val 2103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665772-2EB8-3D80-8FD4-11816D5D1CDD}"/>
              </a:ext>
            </a:extLst>
          </p:cNvPr>
          <p:cNvSpPr txBox="1"/>
          <p:nvPr/>
        </p:nvSpPr>
        <p:spPr>
          <a:xfrm>
            <a:off x="10126294" y="2984836"/>
            <a:ext cx="9816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Pendanaan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2" name="Rounded Rectangle 90">
            <a:extLst>
              <a:ext uri="{FF2B5EF4-FFF2-40B4-BE49-F238E27FC236}">
                <a16:creationId xmlns:a16="http://schemas.microsoft.com/office/drawing/2014/main" id="{24F49737-DB0C-A321-95B0-F014D5EAB30E}"/>
              </a:ext>
            </a:extLst>
          </p:cNvPr>
          <p:cNvSpPr/>
          <p:nvPr/>
        </p:nvSpPr>
        <p:spPr>
          <a:xfrm>
            <a:off x="5366417" y="2629228"/>
            <a:ext cx="1261845" cy="246221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Perencanaan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A8C4263-3E50-D05C-2BEC-EE6CDDCACC23}"/>
              </a:ext>
            </a:extLst>
          </p:cNvPr>
          <p:cNvCxnSpPr/>
          <p:nvPr/>
        </p:nvCxnSpPr>
        <p:spPr>
          <a:xfrm flipV="1">
            <a:off x="1311645" y="3424326"/>
            <a:ext cx="569762" cy="26199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C6A3F85B-0BD4-D436-0FF4-E2D005A188EB}"/>
              </a:ext>
            </a:extLst>
          </p:cNvPr>
          <p:cNvSpPr/>
          <p:nvPr/>
        </p:nvSpPr>
        <p:spPr>
          <a:xfrm>
            <a:off x="1759221" y="2861994"/>
            <a:ext cx="881844" cy="881844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AEC7FCE-1F2E-2670-0DAD-30FF45AF7D8A}"/>
              </a:ext>
            </a:extLst>
          </p:cNvPr>
          <p:cNvSpPr txBox="1"/>
          <p:nvPr/>
        </p:nvSpPr>
        <p:spPr>
          <a:xfrm>
            <a:off x="1728853" y="3095832"/>
            <a:ext cx="99097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ASN; TNI;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POLRI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BB07A01-B0DC-DEEE-AA1F-E1E87987AE2D}"/>
              </a:ext>
            </a:extLst>
          </p:cNvPr>
          <p:cNvCxnSpPr>
            <a:cxnSpLocks/>
          </p:cNvCxnSpPr>
          <p:nvPr/>
        </p:nvCxnSpPr>
        <p:spPr>
          <a:xfrm>
            <a:off x="1311991" y="3931410"/>
            <a:ext cx="1329074" cy="72908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4438CABC-2A21-49E4-E3D5-7DB1D586FFD1}"/>
              </a:ext>
            </a:extLst>
          </p:cNvPr>
          <p:cNvSpPr/>
          <p:nvPr/>
        </p:nvSpPr>
        <p:spPr>
          <a:xfrm>
            <a:off x="603742" y="3406721"/>
            <a:ext cx="881844" cy="881844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4114BF9-078F-539A-6695-D7DCBC0B4F4F}"/>
              </a:ext>
            </a:extLst>
          </p:cNvPr>
          <p:cNvSpPr txBox="1"/>
          <p:nvPr/>
        </p:nvSpPr>
        <p:spPr>
          <a:xfrm>
            <a:off x="620632" y="3610224"/>
            <a:ext cx="88184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Pegawai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BLU</a:t>
            </a:r>
          </a:p>
        </p:txBody>
      </p:sp>
      <p:sp>
        <p:nvSpPr>
          <p:cNvPr id="29" name="Freeform 105">
            <a:extLst>
              <a:ext uri="{FF2B5EF4-FFF2-40B4-BE49-F238E27FC236}">
                <a16:creationId xmlns:a16="http://schemas.microsoft.com/office/drawing/2014/main" id="{940C83B0-0D71-A169-85F7-C1CE1A0D560F}"/>
              </a:ext>
            </a:extLst>
          </p:cNvPr>
          <p:cNvSpPr/>
          <p:nvPr/>
        </p:nvSpPr>
        <p:spPr>
          <a:xfrm>
            <a:off x="3304269" y="5338913"/>
            <a:ext cx="324592" cy="354174"/>
          </a:xfrm>
          <a:custGeom>
            <a:avLst/>
            <a:gdLst>
              <a:gd name="connsiteX0" fmla="*/ 73103 w 297485"/>
              <a:gd name="connsiteY0" fmla="*/ 148745 h 324532"/>
              <a:gd name="connsiteX1" fmla="*/ 81977 w 297485"/>
              <a:gd name="connsiteY1" fmla="*/ 153288 h 324532"/>
              <a:gd name="connsiteX2" fmla="*/ 97718 w 297485"/>
              <a:gd name="connsiteY2" fmla="*/ 163429 h 324532"/>
              <a:gd name="connsiteX3" fmla="*/ 120536 w 297485"/>
              <a:gd name="connsiteY3" fmla="*/ 173571 h 324532"/>
              <a:gd name="connsiteX4" fmla="*/ 148743 w 297485"/>
              <a:gd name="connsiteY4" fmla="*/ 178114 h 324532"/>
              <a:gd name="connsiteX5" fmla="*/ 176949 w 297485"/>
              <a:gd name="connsiteY5" fmla="*/ 173571 h 324532"/>
              <a:gd name="connsiteX6" fmla="*/ 199768 w 297485"/>
              <a:gd name="connsiteY6" fmla="*/ 163429 h 324532"/>
              <a:gd name="connsiteX7" fmla="*/ 215508 w 297485"/>
              <a:gd name="connsiteY7" fmla="*/ 153288 h 324532"/>
              <a:gd name="connsiteX8" fmla="*/ 224382 w 297485"/>
              <a:gd name="connsiteY8" fmla="*/ 148745 h 324532"/>
              <a:gd name="connsiteX9" fmla="*/ 247940 w 297485"/>
              <a:gd name="connsiteY9" fmla="*/ 152971 h 324532"/>
              <a:gd name="connsiteX10" fmla="*/ 266005 w 297485"/>
              <a:gd name="connsiteY10" fmla="*/ 164275 h 324532"/>
              <a:gd name="connsiteX11" fmla="*/ 279104 w 297485"/>
              <a:gd name="connsiteY11" fmla="*/ 181388 h 324532"/>
              <a:gd name="connsiteX12" fmla="*/ 288189 w 297485"/>
              <a:gd name="connsiteY12" fmla="*/ 201988 h 324532"/>
              <a:gd name="connsiteX13" fmla="*/ 293788 w 297485"/>
              <a:gd name="connsiteY13" fmla="*/ 224913 h 324532"/>
              <a:gd name="connsiteX14" fmla="*/ 296746 w 297485"/>
              <a:gd name="connsiteY14" fmla="*/ 247942 h 324532"/>
              <a:gd name="connsiteX15" fmla="*/ 297485 w 297485"/>
              <a:gd name="connsiteY15" fmla="*/ 269810 h 324532"/>
              <a:gd name="connsiteX16" fmla="*/ 282061 w 297485"/>
              <a:gd name="connsiteY16" fmla="*/ 309848 h 324532"/>
              <a:gd name="connsiteX17" fmla="*/ 241073 w 297485"/>
              <a:gd name="connsiteY17" fmla="*/ 324532 h 324532"/>
              <a:gd name="connsiteX18" fmla="*/ 56412 w 297485"/>
              <a:gd name="connsiteY18" fmla="*/ 324532 h 324532"/>
              <a:gd name="connsiteX19" fmla="*/ 15423 w 297485"/>
              <a:gd name="connsiteY19" fmla="*/ 309848 h 324532"/>
              <a:gd name="connsiteX20" fmla="*/ 0 w 297485"/>
              <a:gd name="connsiteY20" fmla="*/ 269810 h 324532"/>
              <a:gd name="connsiteX21" fmla="*/ 740 w 297485"/>
              <a:gd name="connsiteY21" fmla="*/ 247942 h 324532"/>
              <a:gd name="connsiteX22" fmla="*/ 3698 w 297485"/>
              <a:gd name="connsiteY22" fmla="*/ 224913 h 324532"/>
              <a:gd name="connsiteX23" fmla="*/ 9296 w 297485"/>
              <a:gd name="connsiteY23" fmla="*/ 201988 h 324532"/>
              <a:gd name="connsiteX24" fmla="*/ 18382 w 297485"/>
              <a:gd name="connsiteY24" fmla="*/ 181388 h 324532"/>
              <a:gd name="connsiteX25" fmla="*/ 31481 w 297485"/>
              <a:gd name="connsiteY25" fmla="*/ 164275 h 324532"/>
              <a:gd name="connsiteX26" fmla="*/ 49546 w 297485"/>
              <a:gd name="connsiteY26" fmla="*/ 152971 h 324532"/>
              <a:gd name="connsiteX27" fmla="*/ 73103 w 297485"/>
              <a:gd name="connsiteY27" fmla="*/ 148745 h 324532"/>
              <a:gd name="connsiteX28" fmla="*/ 148743 w 297485"/>
              <a:gd name="connsiteY28" fmla="*/ 0 h 324532"/>
              <a:gd name="connsiteX29" fmla="*/ 206106 w 297485"/>
              <a:gd name="connsiteY29" fmla="*/ 23770 h 324532"/>
              <a:gd name="connsiteX30" fmla="*/ 229875 w 297485"/>
              <a:gd name="connsiteY30" fmla="*/ 81133 h 324532"/>
              <a:gd name="connsiteX31" fmla="*/ 206106 w 297485"/>
              <a:gd name="connsiteY31" fmla="*/ 138496 h 324532"/>
              <a:gd name="connsiteX32" fmla="*/ 148743 w 297485"/>
              <a:gd name="connsiteY32" fmla="*/ 162266 h 324532"/>
              <a:gd name="connsiteX33" fmla="*/ 91379 w 297485"/>
              <a:gd name="connsiteY33" fmla="*/ 138496 h 324532"/>
              <a:gd name="connsiteX34" fmla="*/ 67610 w 297485"/>
              <a:gd name="connsiteY34" fmla="*/ 81133 h 324532"/>
              <a:gd name="connsiteX35" fmla="*/ 91379 w 297485"/>
              <a:gd name="connsiteY35" fmla="*/ 23770 h 324532"/>
              <a:gd name="connsiteX36" fmla="*/ 148743 w 297485"/>
              <a:gd name="connsiteY36" fmla="*/ 0 h 324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97485" h="324532">
                <a:moveTo>
                  <a:pt x="73103" y="148745"/>
                </a:moveTo>
                <a:cubicBezTo>
                  <a:pt x="74372" y="148745"/>
                  <a:pt x="77330" y="150259"/>
                  <a:pt x="81977" y="153288"/>
                </a:cubicBezTo>
                <a:cubicBezTo>
                  <a:pt x="86626" y="156316"/>
                  <a:pt x="91872" y="159697"/>
                  <a:pt x="97718" y="163429"/>
                </a:cubicBezTo>
                <a:cubicBezTo>
                  <a:pt x="103564" y="167162"/>
                  <a:pt x="111170" y="170542"/>
                  <a:pt x="120536" y="173571"/>
                </a:cubicBezTo>
                <a:cubicBezTo>
                  <a:pt x="129903" y="176599"/>
                  <a:pt x="139306" y="178114"/>
                  <a:pt x="148743" y="178114"/>
                </a:cubicBezTo>
                <a:cubicBezTo>
                  <a:pt x="158180" y="178114"/>
                  <a:pt x="167582" y="176599"/>
                  <a:pt x="176949" y="173571"/>
                </a:cubicBezTo>
                <a:cubicBezTo>
                  <a:pt x="186315" y="170542"/>
                  <a:pt x="193922" y="167162"/>
                  <a:pt x="199768" y="163429"/>
                </a:cubicBezTo>
                <a:cubicBezTo>
                  <a:pt x="205613" y="159697"/>
                  <a:pt x="210860" y="156316"/>
                  <a:pt x="215508" y="153288"/>
                </a:cubicBezTo>
                <a:cubicBezTo>
                  <a:pt x="220157" y="150259"/>
                  <a:pt x="223115" y="148745"/>
                  <a:pt x="224382" y="148745"/>
                </a:cubicBezTo>
                <a:cubicBezTo>
                  <a:pt x="232974" y="148745"/>
                  <a:pt x="240827" y="150154"/>
                  <a:pt x="247940" y="152971"/>
                </a:cubicBezTo>
                <a:cubicBezTo>
                  <a:pt x="255053" y="155788"/>
                  <a:pt x="261074" y="159556"/>
                  <a:pt x="266005" y="164275"/>
                </a:cubicBezTo>
                <a:cubicBezTo>
                  <a:pt x="270935" y="168993"/>
                  <a:pt x="275301" y="174697"/>
                  <a:pt x="279104" y="181388"/>
                </a:cubicBezTo>
                <a:cubicBezTo>
                  <a:pt x="282907" y="188079"/>
                  <a:pt x="285935" y="194946"/>
                  <a:pt x="288189" y="201988"/>
                </a:cubicBezTo>
                <a:cubicBezTo>
                  <a:pt x="290443" y="209031"/>
                  <a:pt x="292309" y="216673"/>
                  <a:pt x="293788" y="224913"/>
                </a:cubicBezTo>
                <a:cubicBezTo>
                  <a:pt x="295267" y="233152"/>
                  <a:pt x="296253" y="240829"/>
                  <a:pt x="296746" y="247942"/>
                </a:cubicBezTo>
                <a:cubicBezTo>
                  <a:pt x="297238" y="255056"/>
                  <a:pt x="297485" y="262344"/>
                  <a:pt x="297485" y="269810"/>
                </a:cubicBezTo>
                <a:cubicBezTo>
                  <a:pt x="297485" y="286713"/>
                  <a:pt x="292344" y="300059"/>
                  <a:pt x="282061" y="309848"/>
                </a:cubicBezTo>
                <a:cubicBezTo>
                  <a:pt x="271779" y="319638"/>
                  <a:pt x="258116" y="324532"/>
                  <a:pt x="241073" y="324532"/>
                </a:cubicBezTo>
                <a:lnTo>
                  <a:pt x="56412" y="324532"/>
                </a:lnTo>
                <a:cubicBezTo>
                  <a:pt x="39368" y="324532"/>
                  <a:pt x="25706" y="319638"/>
                  <a:pt x="15423" y="309848"/>
                </a:cubicBezTo>
                <a:cubicBezTo>
                  <a:pt x="5141" y="300059"/>
                  <a:pt x="0" y="286713"/>
                  <a:pt x="0" y="269810"/>
                </a:cubicBezTo>
                <a:cubicBezTo>
                  <a:pt x="0" y="262344"/>
                  <a:pt x="246" y="255056"/>
                  <a:pt x="740" y="247942"/>
                </a:cubicBezTo>
                <a:cubicBezTo>
                  <a:pt x="1232" y="240829"/>
                  <a:pt x="2219" y="233152"/>
                  <a:pt x="3698" y="224913"/>
                </a:cubicBezTo>
                <a:cubicBezTo>
                  <a:pt x="5177" y="216673"/>
                  <a:pt x="7043" y="209031"/>
                  <a:pt x="9296" y="201988"/>
                </a:cubicBezTo>
                <a:cubicBezTo>
                  <a:pt x="11550" y="194946"/>
                  <a:pt x="14579" y="188079"/>
                  <a:pt x="18382" y="181388"/>
                </a:cubicBezTo>
                <a:cubicBezTo>
                  <a:pt x="22184" y="174697"/>
                  <a:pt x="26551" y="168993"/>
                  <a:pt x="31481" y="164275"/>
                </a:cubicBezTo>
                <a:cubicBezTo>
                  <a:pt x="36411" y="159556"/>
                  <a:pt x="42432" y="155788"/>
                  <a:pt x="49546" y="152971"/>
                </a:cubicBezTo>
                <a:cubicBezTo>
                  <a:pt x="56659" y="150154"/>
                  <a:pt x="64511" y="148745"/>
                  <a:pt x="73103" y="148745"/>
                </a:cubicBezTo>
                <a:close/>
                <a:moveTo>
                  <a:pt x="148743" y="0"/>
                </a:moveTo>
                <a:cubicBezTo>
                  <a:pt x="171139" y="0"/>
                  <a:pt x="190259" y="7923"/>
                  <a:pt x="206106" y="23770"/>
                </a:cubicBezTo>
                <a:cubicBezTo>
                  <a:pt x="221952" y="39616"/>
                  <a:pt x="229875" y="58736"/>
                  <a:pt x="229875" y="81133"/>
                </a:cubicBezTo>
                <a:cubicBezTo>
                  <a:pt x="229875" y="103529"/>
                  <a:pt x="221952" y="122650"/>
                  <a:pt x="206106" y="138496"/>
                </a:cubicBezTo>
                <a:cubicBezTo>
                  <a:pt x="190259" y="154342"/>
                  <a:pt x="171139" y="162266"/>
                  <a:pt x="148743" y="162266"/>
                </a:cubicBezTo>
                <a:cubicBezTo>
                  <a:pt x="126347" y="162266"/>
                  <a:pt x="107226" y="154342"/>
                  <a:pt x="91379" y="138496"/>
                </a:cubicBezTo>
                <a:cubicBezTo>
                  <a:pt x="75533" y="122650"/>
                  <a:pt x="67610" y="103529"/>
                  <a:pt x="67610" y="81133"/>
                </a:cubicBezTo>
                <a:cubicBezTo>
                  <a:pt x="67610" y="58736"/>
                  <a:pt x="75533" y="39616"/>
                  <a:pt x="91379" y="23770"/>
                </a:cubicBezTo>
                <a:cubicBezTo>
                  <a:pt x="107226" y="7923"/>
                  <a:pt x="126347" y="0"/>
                  <a:pt x="14874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ight Arrow 119">
            <a:extLst>
              <a:ext uri="{FF2B5EF4-FFF2-40B4-BE49-F238E27FC236}">
                <a16:creationId xmlns:a16="http://schemas.microsoft.com/office/drawing/2014/main" id="{A0799897-21B8-5BD2-AFD5-1B79B3D6C7C5}"/>
              </a:ext>
            </a:extLst>
          </p:cNvPr>
          <p:cNvSpPr/>
          <p:nvPr/>
        </p:nvSpPr>
        <p:spPr>
          <a:xfrm>
            <a:off x="2792194" y="4234617"/>
            <a:ext cx="2262009" cy="264690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9AE48C5-4D44-6260-B2AE-3C75AC16A54F}"/>
              </a:ext>
            </a:extLst>
          </p:cNvPr>
          <p:cNvSpPr/>
          <p:nvPr/>
        </p:nvSpPr>
        <p:spPr>
          <a:xfrm>
            <a:off x="7863294" y="1187946"/>
            <a:ext cx="3929638" cy="933460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6E7B4B5-1CC6-122C-45C4-3FA206CF024E}"/>
              </a:ext>
            </a:extLst>
          </p:cNvPr>
          <p:cNvSpPr/>
          <p:nvPr/>
        </p:nvSpPr>
        <p:spPr>
          <a:xfrm>
            <a:off x="427271" y="1187946"/>
            <a:ext cx="3929638" cy="921144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A8A7002-C1B8-1467-3075-043FF06EA97E}"/>
              </a:ext>
            </a:extLst>
          </p:cNvPr>
          <p:cNvSpPr/>
          <p:nvPr/>
        </p:nvSpPr>
        <p:spPr>
          <a:xfrm>
            <a:off x="3715966" y="1187946"/>
            <a:ext cx="1967032" cy="9334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5941989-0CB4-F701-6917-4614CB54E175}"/>
              </a:ext>
            </a:extLst>
          </p:cNvPr>
          <p:cNvSpPr/>
          <p:nvPr/>
        </p:nvSpPr>
        <p:spPr>
          <a:xfrm>
            <a:off x="5865423" y="1187945"/>
            <a:ext cx="1996292" cy="93346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FF3764F-4314-A29A-2CF0-A1570DEABE7E}"/>
              </a:ext>
            </a:extLst>
          </p:cNvPr>
          <p:cNvSpPr/>
          <p:nvPr/>
        </p:nvSpPr>
        <p:spPr>
          <a:xfrm>
            <a:off x="4714184" y="892539"/>
            <a:ext cx="2149312" cy="55618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2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Prinsip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Utama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F7CC1F0-2B60-DD81-E22D-E11C345F9A19}"/>
              </a:ext>
            </a:extLst>
          </p:cNvPr>
          <p:cNvSpPr txBox="1"/>
          <p:nvPr/>
        </p:nvSpPr>
        <p:spPr>
          <a:xfrm>
            <a:off x="3967565" y="1476682"/>
            <a:ext cx="1125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Fleksibel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3512909-5691-8D84-D0ED-77EC44F59D04}"/>
              </a:ext>
            </a:extLst>
          </p:cNvPr>
          <p:cNvSpPr txBox="1"/>
          <p:nvPr/>
        </p:nvSpPr>
        <p:spPr>
          <a:xfrm>
            <a:off x="6358359" y="1493400"/>
            <a:ext cx="1301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Akuntabel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8" name="Rounded Rectangle 127">
            <a:extLst>
              <a:ext uri="{FF2B5EF4-FFF2-40B4-BE49-F238E27FC236}">
                <a16:creationId xmlns:a16="http://schemas.microsoft.com/office/drawing/2014/main" id="{F91E1FF9-BCD6-8C6A-6B7B-B24005B28F34}"/>
              </a:ext>
            </a:extLst>
          </p:cNvPr>
          <p:cNvSpPr/>
          <p:nvPr/>
        </p:nvSpPr>
        <p:spPr>
          <a:xfrm>
            <a:off x="5175542" y="1559806"/>
            <a:ext cx="1169826" cy="23652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Tetapi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tetap</a:t>
            </a: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ABFF37D6-CF39-60D4-5CD8-54B6B1C244E8}"/>
              </a:ext>
            </a:extLst>
          </p:cNvPr>
          <p:cNvSpPr/>
          <p:nvPr/>
        </p:nvSpPr>
        <p:spPr>
          <a:xfrm>
            <a:off x="1792137" y="4058385"/>
            <a:ext cx="881844" cy="881844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4BD7BBA-6F76-CFFC-3733-300217310601}"/>
              </a:ext>
            </a:extLst>
          </p:cNvPr>
          <p:cNvSpPr txBox="1"/>
          <p:nvPr/>
        </p:nvSpPr>
        <p:spPr>
          <a:xfrm>
            <a:off x="1659300" y="4296159"/>
            <a:ext cx="1134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Tenaga BLU Non-ASN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E6DF1F6-15AF-8FAF-6487-4D2D84CE7ADE}"/>
              </a:ext>
            </a:extLst>
          </p:cNvPr>
          <p:cNvSpPr/>
          <p:nvPr/>
        </p:nvSpPr>
        <p:spPr>
          <a:xfrm>
            <a:off x="427271" y="2295093"/>
            <a:ext cx="11365661" cy="3983155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89442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28D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903245" y="2921168"/>
            <a:ext cx="760541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i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Temuan</a:t>
            </a:r>
            <a:r>
              <a:rPr lang="en-US" sz="6000" b="1" i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6000" b="1" i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Monev</a:t>
            </a:r>
            <a:r>
              <a:rPr lang="en-US" sz="6000" b="1" i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2022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10600" y="6367501"/>
            <a:ext cx="2743200" cy="365125"/>
          </a:xfrm>
        </p:spPr>
        <p:txBody>
          <a:bodyPr/>
          <a:lstStyle/>
          <a:p>
            <a:fld id="{796DEE93-99ED-4DC9-930B-120E5B2CBEBC}" type="slidenum">
              <a:rPr lang="en-US" smtClean="0">
                <a:solidFill>
                  <a:schemeClr val="bg1"/>
                </a:solidFill>
              </a:rPr>
              <a:t>19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0829027" y="243410"/>
            <a:ext cx="3352800" cy="74719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989" y="340731"/>
            <a:ext cx="579068" cy="57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291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5236" y="1107435"/>
            <a:ext cx="8633715" cy="37625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3584039" y="562844"/>
            <a:ext cx="8685530" cy="4343400"/>
          </a:xfrm>
          <a:custGeom>
            <a:avLst/>
            <a:gdLst/>
            <a:ahLst/>
            <a:cxnLst/>
            <a:rect l="l" t="t" r="r" b="b"/>
            <a:pathLst>
              <a:path w="8685530" h="4343400">
                <a:moveTo>
                  <a:pt x="0" y="4343400"/>
                </a:moveTo>
                <a:lnTo>
                  <a:pt x="8685275" y="4343400"/>
                </a:lnTo>
                <a:lnTo>
                  <a:pt x="8685275" y="0"/>
                </a:lnTo>
                <a:lnTo>
                  <a:pt x="0" y="0"/>
                </a:lnTo>
                <a:lnTo>
                  <a:pt x="0" y="4343400"/>
                </a:lnTo>
                <a:close/>
              </a:path>
            </a:pathLst>
          </a:custGeom>
          <a:solidFill>
            <a:srgbClr val="FFFFFF">
              <a:alpha val="78038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3819525" cy="4930140"/>
          </a:xfrm>
          <a:custGeom>
            <a:avLst/>
            <a:gdLst/>
            <a:ahLst/>
            <a:cxnLst/>
            <a:rect l="l" t="t" r="r" b="b"/>
            <a:pathLst>
              <a:path w="3819525" h="4930140">
                <a:moveTo>
                  <a:pt x="2791895" y="0"/>
                </a:moveTo>
                <a:lnTo>
                  <a:pt x="0" y="0"/>
                </a:lnTo>
                <a:lnTo>
                  <a:pt x="0" y="4787099"/>
                </a:lnTo>
                <a:lnTo>
                  <a:pt x="63994" y="4806961"/>
                </a:lnTo>
                <a:lnTo>
                  <a:pt x="109157" y="4819964"/>
                </a:lnTo>
                <a:lnTo>
                  <a:pt x="154625" y="4832275"/>
                </a:lnTo>
                <a:lnTo>
                  <a:pt x="200391" y="4843890"/>
                </a:lnTo>
                <a:lnTo>
                  <a:pt x="246448" y="4854800"/>
                </a:lnTo>
                <a:lnTo>
                  <a:pt x="292791" y="4865001"/>
                </a:lnTo>
                <a:lnTo>
                  <a:pt x="339412" y="4874485"/>
                </a:lnTo>
                <a:lnTo>
                  <a:pt x="386306" y="4883247"/>
                </a:lnTo>
                <a:lnTo>
                  <a:pt x="433464" y="4891281"/>
                </a:lnTo>
                <a:lnTo>
                  <a:pt x="480882" y="4898579"/>
                </a:lnTo>
                <a:lnTo>
                  <a:pt x="528552" y="4905135"/>
                </a:lnTo>
                <a:lnTo>
                  <a:pt x="576467" y="4910944"/>
                </a:lnTo>
                <a:lnTo>
                  <a:pt x="624622" y="4915999"/>
                </a:lnTo>
                <a:lnTo>
                  <a:pt x="673010" y="4920293"/>
                </a:lnTo>
                <a:lnTo>
                  <a:pt x="721624" y="4923821"/>
                </a:lnTo>
                <a:lnTo>
                  <a:pt x="770457" y="4926576"/>
                </a:lnTo>
                <a:lnTo>
                  <a:pt x="819503" y="4928552"/>
                </a:lnTo>
                <a:lnTo>
                  <a:pt x="868756" y="4929741"/>
                </a:lnTo>
                <a:lnTo>
                  <a:pt x="918210" y="4930140"/>
                </a:lnTo>
                <a:lnTo>
                  <a:pt x="967661" y="4929741"/>
                </a:lnTo>
                <a:lnTo>
                  <a:pt x="1016913" y="4928552"/>
                </a:lnTo>
                <a:lnTo>
                  <a:pt x="1065959" y="4926576"/>
                </a:lnTo>
                <a:lnTo>
                  <a:pt x="1114791" y="4923821"/>
                </a:lnTo>
                <a:lnTo>
                  <a:pt x="1163404" y="4920293"/>
                </a:lnTo>
                <a:lnTo>
                  <a:pt x="1211791" y="4915999"/>
                </a:lnTo>
                <a:lnTo>
                  <a:pt x="1259945" y="4910944"/>
                </a:lnTo>
                <a:lnTo>
                  <a:pt x="1307859" y="4905135"/>
                </a:lnTo>
                <a:lnTo>
                  <a:pt x="1355529" y="4898579"/>
                </a:lnTo>
                <a:lnTo>
                  <a:pt x="1402945" y="4891281"/>
                </a:lnTo>
                <a:lnTo>
                  <a:pt x="1450103" y="4883247"/>
                </a:lnTo>
                <a:lnTo>
                  <a:pt x="1496996" y="4874485"/>
                </a:lnTo>
                <a:lnTo>
                  <a:pt x="1543616" y="4865001"/>
                </a:lnTo>
                <a:lnTo>
                  <a:pt x="1589959" y="4854800"/>
                </a:lnTo>
                <a:lnTo>
                  <a:pt x="1636016" y="4843890"/>
                </a:lnTo>
                <a:lnTo>
                  <a:pt x="1681781" y="4832275"/>
                </a:lnTo>
                <a:lnTo>
                  <a:pt x="1727249" y="4819964"/>
                </a:lnTo>
                <a:lnTo>
                  <a:pt x="1772411" y="4806961"/>
                </a:lnTo>
                <a:lnTo>
                  <a:pt x="1817263" y="4793274"/>
                </a:lnTo>
                <a:lnTo>
                  <a:pt x="1861797" y="4778909"/>
                </a:lnTo>
                <a:lnTo>
                  <a:pt x="1906006" y="4763871"/>
                </a:lnTo>
                <a:lnTo>
                  <a:pt x="1949885" y="4748168"/>
                </a:lnTo>
                <a:lnTo>
                  <a:pt x="1993426" y="4731805"/>
                </a:lnTo>
                <a:lnTo>
                  <a:pt x="2036624" y="4714789"/>
                </a:lnTo>
                <a:lnTo>
                  <a:pt x="2079471" y="4697126"/>
                </a:lnTo>
                <a:lnTo>
                  <a:pt x="2121960" y="4678823"/>
                </a:lnTo>
                <a:lnTo>
                  <a:pt x="2164087" y="4659885"/>
                </a:lnTo>
                <a:lnTo>
                  <a:pt x="2205843" y="4640320"/>
                </a:lnTo>
                <a:lnTo>
                  <a:pt x="2247223" y="4620133"/>
                </a:lnTo>
                <a:lnTo>
                  <a:pt x="2288219" y="4599330"/>
                </a:lnTo>
                <a:lnTo>
                  <a:pt x="2328826" y="4577919"/>
                </a:lnTo>
                <a:lnTo>
                  <a:pt x="2369036" y="4555905"/>
                </a:lnTo>
                <a:lnTo>
                  <a:pt x="2408843" y="4533294"/>
                </a:lnTo>
                <a:lnTo>
                  <a:pt x="2448242" y="4510094"/>
                </a:lnTo>
                <a:lnTo>
                  <a:pt x="2487224" y="4486310"/>
                </a:lnTo>
                <a:lnTo>
                  <a:pt x="2525784" y="4461948"/>
                </a:lnTo>
                <a:lnTo>
                  <a:pt x="2563914" y="4437015"/>
                </a:lnTo>
                <a:lnTo>
                  <a:pt x="2601609" y="4411517"/>
                </a:lnTo>
                <a:lnTo>
                  <a:pt x="2638863" y="4385461"/>
                </a:lnTo>
                <a:lnTo>
                  <a:pt x="2675667" y="4358853"/>
                </a:lnTo>
                <a:lnTo>
                  <a:pt x="2712016" y="4331698"/>
                </a:lnTo>
                <a:lnTo>
                  <a:pt x="2747904" y="4304004"/>
                </a:lnTo>
                <a:lnTo>
                  <a:pt x="2783323" y="4275777"/>
                </a:lnTo>
                <a:lnTo>
                  <a:pt x="2818267" y="4247022"/>
                </a:lnTo>
                <a:lnTo>
                  <a:pt x="2852730" y="4217747"/>
                </a:lnTo>
                <a:lnTo>
                  <a:pt x="2886706" y="4187958"/>
                </a:lnTo>
                <a:lnTo>
                  <a:pt x="2920186" y="4157660"/>
                </a:lnTo>
                <a:lnTo>
                  <a:pt x="2953166" y="4126861"/>
                </a:lnTo>
                <a:lnTo>
                  <a:pt x="2985638" y="4095566"/>
                </a:lnTo>
                <a:lnTo>
                  <a:pt x="3017596" y="4063782"/>
                </a:lnTo>
                <a:lnTo>
                  <a:pt x="3049034" y="4031516"/>
                </a:lnTo>
                <a:lnTo>
                  <a:pt x="3079944" y="3998772"/>
                </a:lnTo>
                <a:lnTo>
                  <a:pt x="3110320" y="3965559"/>
                </a:lnTo>
                <a:lnTo>
                  <a:pt x="3140156" y="3931881"/>
                </a:lnTo>
                <a:lnTo>
                  <a:pt x="3169446" y="3897746"/>
                </a:lnTo>
                <a:lnTo>
                  <a:pt x="3198182" y="3863160"/>
                </a:lnTo>
                <a:lnTo>
                  <a:pt x="3226358" y="3828128"/>
                </a:lnTo>
                <a:lnTo>
                  <a:pt x="3253968" y="3792658"/>
                </a:lnTo>
                <a:lnTo>
                  <a:pt x="3281004" y="3756755"/>
                </a:lnTo>
                <a:lnTo>
                  <a:pt x="3307461" y="3720427"/>
                </a:lnTo>
                <a:lnTo>
                  <a:pt x="3333332" y="3683678"/>
                </a:lnTo>
                <a:lnTo>
                  <a:pt x="3358611" y="3646516"/>
                </a:lnTo>
                <a:lnTo>
                  <a:pt x="3383290" y="3608947"/>
                </a:lnTo>
                <a:lnTo>
                  <a:pt x="3407364" y="3570977"/>
                </a:lnTo>
                <a:lnTo>
                  <a:pt x="3430825" y="3532613"/>
                </a:lnTo>
                <a:lnTo>
                  <a:pt x="3453667" y="3493860"/>
                </a:lnTo>
                <a:lnTo>
                  <a:pt x="3475884" y="3454725"/>
                </a:lnTo>
                <a:lnTo>
                  <a:pt x="3497469" y="3415215"/>
                </a:lnTo>
                <a:lnTo>
                  <a:pt x="3518416" y="3375335"/>
                </a:lnTo>
                <a:lnTo>
                  <a:pt x="3538718" y="3335092"/>
                </a:lnTo>
                <a:lnTo>
                  <a:pt x="3558368" y="3294493"/>
                </a:lnTo>
                <a:lnTo>
                  <a:pt x="3577360" y="3253543"/>
                </a:lnTo>
                <a:lnTo>
                  <a:pt x="3595688" y="3212249"/>
                </a:lnTo>
                <a:lnTo>
                  <a:pt x="3613344" y="3170618"/>
                </a:lnTo>
                <a:lnTo>
                  <a:pt x="3630323" y="3128654"/>
                </a:lnTo>
                <a:lnTo>
                  <a:pt x="3646617" y="3086366"/>
                </a:lnTo>
                <a:lnTo>
                  <a:pt x="3662221" y="3043759"/>
                </a:lnTo>
                <a:lnTo>
                  <a:pt x="3677127" y="3000839"/>
                </a:lnTo>
                <a:lnTo>
                  <a:pt x="3691329" y="2957613"/>
                </a:lnTo>
                <a:lnTo>
                  <a:pt x="3704821" y="2914087"/>
                </a:lnTo>
                <a:lnTo>
                  <a:pt x="3717596" y="2870267"/>
                </a:lnTo>
                <a:lnTo>
                  <a:pt x="3729647" y="2826160"/>
                </a:lnTo>
                <a:lnTo>
                  <a:pt x="3740968" y="2781772"/>
                </a:lnTo>
                <a:lnTo>
                  <a:pt x="3751553" y="2737109"/>
                </a:lnTo>
                <a:lnTo>
                  <a:pt x="3761395" y="2692178"/>
                </a:lnTo>
                <a:lnTo>
                  <a:pt x="3770486" y="2646984"/>
                </a:lnTo>
                <a:lnTo>
                  <a:pt x="3778822" y="2601535"/>
                </a:lnTo>
                <a:lnTo>
                  <a:pt x="3786395" y="2555836"/>
                </a:lnTo>
                <a:lnTo>
                  <a:pt x="3793198" y="2509894"/>
                </a:lnTo>
                <a:lnTo>
                  <a:pt x="3799226" y="2463716"/>
                </a:lnTo>
                <a:lnTo>
                  <a:pt x="3804471" y="2417306"/>
                </a:lnTo>
                <a:lnTo>
                  <a:pt x="3808927" y="2370673"/>
                </a:lnTo>
                <a:lnTo>
                  <a:pt x="3812587" y="2323821"/>
                </a:lnTo>
                <a:lnTo>
                  <a:pt x="3815446" y="2276758"/>
                </a:lnTo>
                <a:lnTo>
                  <a:pt x="3817496" y="2229489"/>
                </a:lnTo>
                <a:lnTo>
                  <a:pt x="3818730" y="2182022"/>
                </a:lnTo>
                <a:lnTo>
                  <a:pt x="3819144" y="2134362"/>
                </a:lnTo>
                <a:lnTo>
                  <a:pt x="3818730" y="2086701"/>
                </a:lnTo>
                <a:lnTo>
                  <a:pt x="3817496" y="2039234"/>
                </a:lnTo>
                <a:lnTo>
                  <a:pt x="3815446" y="1991965"/>
                </a:lnTo>
                <a:lnTo>
                  <a:pt x="3812587" y="1944902"/>
                </a:lnTo>
                <a:lnTo>
                  <a:pt x="3808927" y="1898050"/>
                </a:lnTo>
                <a:lnTo>
                  <a:pt x="3804471" y="1851417"/>
                </a:lnTo>
                <a:lnTo>
                  <a:pt x="3799226" y="1805007"/>
                </a:lnTo>
                <a:lnTo>
                  <a:pt x="3793198" y="1758829"/>
                </a:lnTo>
                <a:lnTo>
                  <a:pt x="3786395" y="1712887"/>
                </a:lnTo>
                <a:lnTo>
                  <a:pt x="3778822" y="1667188"/>
                </a:lnTo>
                <a:lnTo>
                  <a:pt x="3770486" y="1621739"/>
                </a:lnTo>
                <a:lnTo>
                  <a:pt x="3761395" y="1576545"/>
                </a:lnTo>
                <a:lnTo>
                  <a:pt x="3751553" y="1531614"/>
                </a:lnTo>
                <a:lnTo>
                  <a:pt x="3740968" y="1486951"/>
                </a:lnTo>
                <a:lnTo>
                  <a:pt x="3729647" y="1442563"/>
                </a:lnTo>
                <a:lnTo>
                  <a:pt x="3717596" y="1398456"/>
                </a:lnTo>
                <a:lnTo>
                  <a:pt x="3704821" y="1354636"/>
                </a:lnTo>
                <a:lnTo>
                  <a:pt x="3691329" y="1311110"/>
                </a:lnTo>
                <a:lnTo>
                  <a:pt x="3677127" y="1267884"/>
                </a:lnTo>
                <a:lnTo>
                  <a:pt x="3662221" y="1224964"/>
                </a:lnTo>
                <a:lnTo>
                  <a:pt x="3646617" y="1182357"/>
                </a:lnTo>
                <a:lnTo>
                  <a:pt x="3630323" y="1140069"/>
                </a:lnTo>
                <a:lnTo>
                  <a:pt x="3613344" y="1098105"/>
                </a:lnTo>
                <a:lnTo>
                  <a:pt x="3595688" y="1056474"/>
                </a:lnTo>
                <a:lnTo>
                  <a:pt x="3577360" y="1015180"/>
                </a:lnTo>
                <a:lnTo>
                  <a:pt x="3558368" y="974230"/>
                </a:lnTo>
                <a:lnTo>
                  <a:pt x="3538718" y="933631"/>
                </a:lnTo>
                <a:lnTo>
                  <a:pt x="3518416" y="893388"/>
                </a:lnTo>
                <a:lnTo>
                  <a:pt x="3497469" y="853508"/>
                </a:lnTo>
                <a:lnTo>
                  <a:pt x="3475884" y="813998"/>
                </a:lnTo>
                <a:lnTo>
                  <a:pt x="3453667" y="774863"/>
                </a:lnTo>
                <a:lnTo>
                  <a:pt x="3430825" y="736110"/>
                </a:lnTo>
                <a:lnTo>
                  <a:pt x="3407364" y="697746"/>
                </a:lnTo>
                <a:lnTo>
                  <a:pt x="3383290" y="659776"/>
                </a:lnTo>
                <a:lnTo>
                  <a:pt x="3358611" y="622207"/>
                </a:lnTo>
                <a:lnTo>
                  <a:pt x="3333332" y="585045"/>
                </a:lnTo>
                <a:lnTo>
                  <a:pt x="3307461" y="548296"/>
                </a:lnTo>
                <a:lnTo>
                  <a:pt x="3281004" y="511968"/>
                </a:lnTo>
                <a:lnTo>
                  <a:pt x="3253968" y="476065"/>
                </a:lnTo>
                <a:lnTo>
                  <a:pt x="3226358" y="440595"/>
                </a:lnTo>
                <a:lnTo>
                  <a:pt x="3198182" y="405563"/>
                </a:lnTo>
                <a:lnTo>
                  <a:pt x="3169446" y="370977"/>
                </a:lnTo>
                <a:lnTo>
                  <a:pt x="3140156" y="336842"/>
                </a:lnTo>
                <a:lnTo>
                  <a:pt x="3110320" y="303164"/>
                </a:lnTo>
                <a:lnTo>
                  <a:pt x="3079944" y="269951"/>
                </a:lnTo>
                <a:lnTo>
                  <a:pt x="3049034" y="237207"/>
                </a:lnTo>
                <a:lnTo>
                  <a:pt x="3017596" y="204941"/>
                </a:lnTo>
                <a:lnTo>
                  <a:pt x="2985638" y="173157"/>
                </a:lnTo>
                <a:lnTo>
                  <a:pt x="2953166" y="141862"/>
                </a:lnTo>
                <a:lnTo>
                  <a:pt x="2920186" y="111063"/>
                </a:lnTo>
                <a:lnTo>
                  <a:pt x="2886706" y="80765"/>
                </a:lnTo>
                <a:lnTo>
                  <a:pt x="2852730" y="50976"/>
                </a:lnTo>
                <a:lnTo>
                  <a:pt x="2818267" y="21701"/>
                </a:lnTo>
                <a:lnTo>
                  <a:pt x="2791895" y="0"/>
                </a:lnTo>
                <a:close/>
              </a:path>
            </a:pathLst>
          </a:custGeom>
          <a:solidFill>
            <a:srgbClr val="018DAA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96985" y="1213074"/>
            <a:ext cx="3016115" cy="34644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77495" marR="86995" indent="-265430">
              <a:spcBef>
                <a:spcPts val="95"/>
              </a:spcBef>
              <a:buFont typeface="Arial"/>
              <a:buChar char="•"/>
              <a:tabLst>
                <a:tab pos="277495" algn="l"/>
                <a:tab pos="278130" algn="l"/>
              </a:tabLst>
            </a:pPr>
            <a:r>
              <a:rPr sz="1600" b="1" spc="-5" dirty="0">
                <a:solidFill>
                  <a:srgbClr val="FFFFFF"/>
                </a:solidFill>
                <a:latin typeface="Segoe UI"/>
                <a:cs typeface="Segoe UI"/>
              </a:rPr>
              <a:t>Instansi </a:t>
            </a:r>
            <a:r>
              <a:rPr sz="2000" b="1" spc="-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/>
                <a:cs typeface="Segoe UI"/>
              </a:rPr>
              <a:t>pemerintah</a:t>
            </a:r>
            <a:r>
              <a:rPr sz="2000" b="1" spc="-5" dirty="0">
                <a:solidFill>
                  <a:srgbClr val="FFFFFF"/>
                </a:solidFill>
                <a:latin typeface="Segoe UI"/>
                <a:cs typeface="Segoe UI"/>
              </a:rPr>
              <a:t>  </a:t>
            </a:r>
            <a:r>
              <a:rPr sz="1600" b="1" spc="-10" dirty="0">
                <a:solidFill>
                  <a:srgbClr val="FFFFFF"/>
                </a:solidFill>
                <a:latin typeface="Segoe UI"/>
                <a:cs typeface="Segoe UI"/>
              </a:rPr>
              <a:t>(kekayaan </a:t>
            </a:r>
            <a:r>
              <a:rPr sz="1600" b="1" spc="-5" dirty="0">
                <a:solidFill>
                  <a:srgbClr val="FFFFFF"/>
                </a:solidFill>
                <a:latin typeface="Segoe UI"/>
                <a:cs typeface="Segoe UI"/>
              </a:rPr>
              <a:t>negara </a:t>
            </a:r>
            <a:r>
              <a:rPr sz="1600" b="1" spc="-10" dirty="0">
                <a:solidFill>
                  <a:srgbClr val="FFFFFF"/>
                </a:solidFill>
                <a:latin typeface="Segoe UI"/>
                <a:cs typeface="Segoe UI"/>
              </a:rPr>
              <a:t>tidak  </a:t>
            </a:r>
            <a:r>
              <a:rPr sz="1600" b="1" spc="-5" dirty="0">
                <a:solidFill>
                  <a:srgbClr val="FFFFFF"/>
                </a:solidFill>
                <a:latin typeface="Segoe UI"/>
                <a:cs typeface="Segoe UI"/>
              </a:rPr>
              <a:t>dipisahkan)</a:t>
            </a:r>
            <a:endParaRPr sz="1600" dirty="0">
              <a:solidFill>
                <a:prstClr val="black"/>
              </a:solidFill>
              <a:latin typeface="Segoe UI"/>
              <a:cs typeface="Segoe UI"/>
            </a:endParaRPr>
          </a:p>
          <a:p>
            <a:pPr marL="277495" marR="176530" indent="-265430">
              <a:spcBef>
                <a:spcPts val="1205"/>
              </a:spcBef>
              <a:buFont typeface="Arial"/>
              <a:buChar char="•"/>
              <a:tabLst>
                <a:tab pos="277495" algn="l"/>
                <a:tab pos="278130" algn="l"/>
              </a:tabLst>
            </a:pPr>
            <a:r>
              <a:rPr sz="1600" b="1" spc="-10" dirty="0">
                <a:solidFill>
                  <a:srgbClr val="FFFFFF"/>
                </a:solidFill>
                <a:latin typeface="Segoe UI"/>
                <a:cs typeface="Segoe UI"/>
              </a:rPr>
              <a:t>Diberikan </a:t>
            </a:r>
            <a:r>
              <a:rPr sz="2000" b="1" spc="-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/>
                <a:cs typeface="Segoe UI"/>
              </a:rPr>
              <a:t>fleksibilitas</a:t>
            </a:r>
            <a:r>
              <a:rPr sz="2000" b="1" spc="-5" dirty="0">
                <a:solidFill>
                  <a:srgbClr val="FFFFFF"/>
                </a:solidFill>
                <a:latin typeface="Segoe UI"/>
                <a:cs typeface="Segoe UI"/>
              </a:rPr>
              <a:t>  </a:t>
            </a:r>
            <a:r>
              <a:rPr sz="1600" b="1" spc="-5" dirty="0">
                <a:solidFill>
                  <a:srgbClr val="FFFFFF"/>
                </a:solidFill>
                <a:latin typeface="Segoe UI"/>
                <a:cs typeface="Segoe UI"/>
              </a:rPr>
              <a:t>agar </a:t>
            </a:r>
            <a:r>
              <a:rPr sz="1600" b="1" spc="-10" dirty="0">
                <a:solidFill>
                  <a:srgbClr val="FFFFFF"/>
                </a:solidFill>
                <a:latin typeface="Segoe UI"/>
                <a:cs typeface="Segoe UI"/>
              </a:rPr>
              <a:t>lebih </a:t>
            </a:r>
            <a:r>
              <a:rPr sz="1600" b="1" i="1" spc="-5" dirty="0">
                <a:solidFill>
                  <a:srgbClr val="FFFFFF"/>
                </a:solidFill>
                <a:latin typeface="Segoe UI"/>
                <a:cs typeface="Segoe UI"/>
              </a:rPr>
              <a:t>agile </a:t>
            </a:r>
            <a:r>
              <a:rPr sz="1600" b="1" spc="-5" dirty="0">
                <a:solidFill>
                  <a:srgbClr val="FFFFFF"/>
                </a:solidFill>
                <a:latin typeface="Segoe UI"/>
                <a:cs typeface="Segoe UI"/>
              </a:rPr>
              <a:t>dalam  semangat</a:t>
            </a:r>
            <a:r>
              <a:rPr sz="1600" b="1" spc="-8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600" b="1" i="1" spc="-5" dirty="0">
                <a:solidFill>
                  <a:srgbClr val="FFFFFF"/>
                </a:solidFill>
                <a:latin typeface="Segoe UI"/>
                <a:cs typeface="Segoe UI"/>
              </a:rPr>
              <a:t>enterprising  the</a:t>
            </a:r>
            <a:r>
              <a:rPr sz="1600" b="1" i="1" spc="-10" dirty="0">
                <a:solidFill>
                  <a:srgbClr val="FFFFFF"/>
                </a:solidFill>
                <a:latin typeface="Segoe UI"/>
                <a:cs typeface="Segoe UI"/>
              </a:rPr>
              <a:t> government</a:t>
            </a:r>
            <a:r>
              <a:rPr sz="1600" b="1" spc="-10" dirty="0">
                <a:solidFill>
                  <a:srgbClr val="FFFFFF"/>
                </a:solidFill>
                <a:latin typeface="Segoe UI"/>
                <a:cs typeface="Segoe UI"/>
              </a:rPr>
              <a:t>.</a:t>
            </a:r>
            <a:endParaRPr sz="1600" dirty="0">
              <a:solidFill>
                <a:prstClr val="black"/>
              </a:solidFill>
              <a:latin typeface="Segoe UI"/>
              <a:cs typeface="Segoe UI"/>
            </a:endParaRPr>
          </a:p>
          <a:p>
            <a:pPr marL="264795" indent="-264795">
              <a:spcBef>
                <a:spcPts val="1195"/>
              </a:spcBef>
              <a:buFont typeface="Arial"/>
              <a:buChar char="•"/>
              <a:tabLst>
                <a:tab pos="264795" algn="l"/>
                <a:tab pos="278130" algn="l"/>
              </a:tabLst>
            </a:pPr>
            <a:r>
              <a:rPr sz="1600" b="1" spc="-5" dirty="0">
                <a:solidFill>
                  <a:srgbClr val="FFFFFF"/>
                </a:solidFill>
                <a:latin typeface="Segoe UI"/>
                <a:cs typeface="Segoe UI"/>
              </a:rPr>
              <a:t>Tidak</a:t>
            </a:r>
            <a:r>
              <a:rPr sz="1600" b="1" spc="-6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Segoe UI"/>
                <a:cs typeface="Segoe UI"/>
              </a:rPr>
              <a:t>mengutamakan</a:t>
            </a:r>
            <a:r>
              <a:rPr lang="en-US" sz="1600" dirty="0">
                <a:solidFill>
                  <a:prstClr val="black"/>
                </a:solidFill>
                <a:latin typeface="Segoe UI"/>
                <a:cs typeface="Segoe U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Segoe UI"/>
                <a:cs typeface="Segoe UI"/>
              </a:rPr>
              <a:t>mencari</a:t>
            </a:r>
            <a:r>
              <a:rPr sz="1600" b="1" spc="-3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000" b="1" spc="-1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/>
                <a:cs typeface="Segoe UI"/>
              </a:rPr>
              <a:t>keuntungan</a:t>
            </a:r>
            <a:r>
              <a:rPr sz="1600" b="1" spc="-10" dirty="0">
                <a:solidFill>
                  <a:srgbClr val="FFFFFF"/>
                </a:solidFill>
                <a:latin typeface="Segoe UI"/>
                <a:cs typeface="Segoe UI"/>
              </a:rPr>
              <a:t>.</a:t>
            </a:r>
            <a:endParaRPr sz="1600" dirty="0">
              <a:solidFill>
                <a:prstClr val="black"/>
              </a:solidFill>
              <a:latin typeface="Segoe UI"/>
              <a:cs typeface="Segoe UI"/>
            </a:endParaRPr>
          </a:p>
          <a:p>
            <a:pPr marL="27305" marR="248285">
              <a:spcBef>
                <a:spcPts val="1695"/>
              </a:spcBef>
            </a:pPr>
            <a:r>
              <a:rPr sz="1000" i="1" dirty="0">
                <a:solidFill>
                  <a:srgbClr val="FFFFFF"/>
                </a:solidFill>
                <a:latin typeface="Segoe UI"/>
                <a:cs typeface="Segoe UI"/>
              </a:rPr>
              <a:t>UU </a:t>
            </a:r>
            <a:r>
              <a:rPr sz="1000" i="1" spc="-10" dirty="0">
                <a:solidFill>
                  <a:srgbClr val="FFFFFF"/>
                </a:solidFill>
                <a:latin typeface="Segoe UI"/>
                <a:cs typeface="Segoe UI"/>
              </a:rPr>
              <a:t>1/2004 </a:t>
            </a:r>
            <a:r>
              <a:rPr sz="1000" i="1" spc="-5" dirty="0">
                <a:solidFill>
                  <a:srgbClr val="FFFFFF"/>
                </a:solidFill>
                <a:latin typeface="Segoe UI"/>
                <a:cs typeface="Segoe UI"/>
              </a:rPr>
              <a:t>Perbendaharaan Negara, Ps. </a:t>
            </a:r>
            <a:r>
              <a:rPr sz="1000" i="1" spc="-10" dirty="0">
                <a:solidFill>
                  <a:srgbClr val="FFFFFF"/>
                </a:solidFill>
                <a:latin typeface="Segoe UI"/>
                <a:cs typeface="Segoe UI"/>
              </a:rPr>
              <a:t>68-69 </a:t>
            </a:r>
            <a:endParaRPr lang="en-US" sz="1000" i="1" spc="-10" dirty="0">
              <a:solidFill>
                <a:srgbClr val="FFFFFF"/>
              </a:solidFill>
              <a:latin typeface="Segoe UI"/>
              <a:cs typeface="Segoe UI"/>
            </a:endParaRPr>
          </a:p>
          <a:p>
            <a:pPr marL="27305" marR="248285">
              <a:spcBef>
                <a:spcPts val="1695"/>
              </a:spcBef>
            </a:pPr>
            <a:r>
              <a:rPr sz="1000" i="1" spc="-5" dirty="0">
                <a:solidFill>
                  <a:srgbClr val="FFFFFF"/>
                </a:solidFill>
                <a:latin typeface="Segoe UI"/>
                <a:cs typeface="Segoe UI"/>
              </a:rPr>
              <a:t>PP </a:t>
            </a:r>
            <a:r>
              <a:rPr sz="1000" i="1" spc="-10" dirty="0">
                <a:solidFill>
                  <a:srgbClr val="FFFFFF"/>
                </a:solidFill>
                <a:latin typeface="Segoe UI"/>
                <a:cs typeface="Segoe UI"/>
              </a:rPr>
              <a:t>23/2005 </a:t>
            </a:r>
            <a:r>
              <a:rPr sz="1000" i="1" spc="-5" dirty="0">
                <a:solidFill>
                  <a:srgbClr val="FFFFFF"/>
                </a:solidFill>
                <a:latin typeface="Segoe UI"/>
                <a:cs typeface="Segoe UI"/>
              </a:rPr>
              <a:t>Pengelolaan </a:t>
            </a:r>
            <a:r>
              <a:rPr sz="1000" i="1" dirty="0">
                <a:solidFill>
                  <a:srgbClr val="FFFFFF"/>
                </a:solidFill>
                <a:latin typeface="Segoe UI"/>
                <a:cs typeface="Segoe UI"/>
              </a:rPr>
              <a:t>Keuangan</a:t>
            </a:r>
            <a:r>
              <a:rPr sz="1000" i="1" spc="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000" i="1" spc="-5" dirty="0">
                <a:solidFill>
                  <a:srgbClr val="FFFFFF"/>
                </a:solidFill>
                <a:latin typeface="Segoe UI"/>
                <a:cs typeface="Segoe UI"/>
              </a:rPr>
              <a:t>BLU</a:t>
            </a:r>
            <a:endParaRPr sz="1000" dirty="0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626990" y="2139198"/>
            <a:ext cx="631190" cy="666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spcBef>
                <a:spcPts val="105"/>
              </a:spcBef>
            </a:pPr>
            <a:r>
              <a:rPr sz="1400" b="1" i="1" dirty="0">
                <a:solidFill>
                  <a:srgbClr val="001F5F"/>
                </a:solidFill>
                <a:latin typeface="Segoe UI"/>
                <a:cs typeface="Segoe UI"/>
              </a:rPr>
              <a:t>Public  </a:t>
            </a:r>
            <a:r>
              <a:rPr sz="1400" b="1" i="1" spc="-5" dirty="0">
                <a:solidFill>
                  <a:srgbClr val="001F5F"/>
                </a:solidFill>
                <a:latin typeface="Segoe UI"/>
                <a:cs typeface="Segoe UI"/>
              </a:rPr>
              <a:t>Se</a:t>
            </a:r>
            <a:r>
              <a:rPr sz="1400" b="1" i="1" spc="60" dirty="0">
                <a:solidFill>
                  <a:srgbClr val="001F5F"/>
                </a:solidFill>
                <a:latin typeface="Segoe UI"/>
                <a:cs typeface="Segoe UI"/>
              </a:rPr>
              <a:t>r</a:t>
            </a:r>
            <a:r>
              <a:rPr sz="1400" b="1" i="1" spc="-5" dirty="0">
                <a:solidFill>
                  <a:srgbClr val="001F5F"/>
                </a:solidFill>
                <a:latin typeface="Segoe UI"/>
                <a:cs typeface="Segoe UI"/>
              </a:rPr>
              <a:t>vi</a:t>
            </a:r>
            <a:r>
              <a:rPr sz="1400" b="1" i="1" spc="-15" dirty="0">
                <a:solidFill>
                  <a:srgbClr val="001F5F"/>
                </a:solidFill>
                <a:latin typeface="Segoe UI"/>
                <a:cs typeface="Segoe UI"/>
              </a:rPr>
              <a:t>c</a:t>
            </a:r>
            <a:r>
              <a:rPr sz="1400" b="1" i="1" dirty="0">
                <a:solidFill>
                  <a:srgbClr val="001F5F"/>
                </a:solidFill>
                <a:latin typeface="Segoe UI"/>
                <a:cs typeface="Segoe UI"/>
              </a:rPr>
              <a:t>e  </a:t>
            </a:r>
            <a:r>
              <a:rPr sz="1400" b="1" i="1" spc="-50" dirty="0">
                <a:solidFill>
                  <a:srgbClr val="001F5F"/>
                </a:solidFill>
                <a:latin typeface="Segoe UI"/>
                <a:cs typeface="Segoe UI"/>
              </a:rPr>
              <a:t>R</a:t>
            </a:r>
            <a:r>
              <a:rPr sz="1400" b="1" i="1" dirty="0">
                <a:solidFill>
                  <a:srgbClr val="001F5F"/>
                </a:solidFill>
                <a:latin typeface="Segoe UI"/>
                <a:cs typeface="Segoe UI"/>
              </a:rPr>
              <a:t>efo</a:t>
            </a:r>
            <a:r>
              <a:rPr sz="1400" b="1" i="1" spc="10" dirty="0">
                <a:solidFill>
                  <a:srgbClr val="001F5F"/>
                </a:solidFill>
                <a:latin typeface="Segoe UI"/>
                <a:cs typeface="Segoe UI"/>
              </a:rPr>
              <a:t>r</a:t>
            </a:r>
            <a:r>
              <a:rPr sz="1400" b="1" i="1" dirty="0">
                <a:solidFill>
                  <a:srgbClr val="001F5F"/>
                </a:solidFill>
                <a:latin typeface="Segoe UI"/>
                <a:cs typeface="Segoe UI"/>
              </a:rPr>
              <a:t>m</a:t>
            </a:r>
            <a:endParaRPr sz="1400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0273283" y="2238512"/>
            <a:ext cx="577596" cy="5318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0273283" y="2238512"/>
            <a:ext cx="577850" cy="532130"/>
          </a:xfrm>
          <a:custGeom>
            <a:avLst/>
            <a:gdLst/>
            <a:ahLst/>
            <a:cxnLst/>
            <a:rect l="l" t="t" r="r" b="b"/>
            <a:pathLst>
              <a:path w="577850" h="532130">
                <a:moveTo>
                  <a:pt x="0" y="265938"/>
                </a:moveTo>
                <a:lnTo>
                  <a:pt x="4652" y="218151"/>
                </a:lnTo>
                <a:lnTo>
                  <a:pt x="18066" y="173168"/>
                </a:lnTo>
                <a:lnTo>
                  <a:pt x="39426" y="131741"/>
                </a:lnTo>
                <a:lnTo>
                  <a:pt x="67917" y="94622"/>
                </a:lnTo>
                <a:lnTo>
                  <a:pt x="102723" y="62565"/>
                </a:lnTo>
                <a:lnTo>
                  <a:pt x="143030" y="36322"/>
                </a:lnTo>
                <a:lnTo>
                  <a:pt x="188021" y="16644"/>
                </a:lnTo>
                <a:lnTo>
                  <a:pt x="236882" y="4286"/>
                </a:lnTo>
                <a:lnTo>
                  <a:pt x="288798" y="0"/>
                </a:lnTo>
                <a:lnTo>
                  <a:pt x="340713" y="4286"/>
                </a:lnTo>
                <a:lnTo>
                  <a:pt x="389574" y="16644"/>
                </a:lnTo>
                <a:lnTo>
                  <a:pt x="434565" y="36321"/>
                </a:lnTo>
                <a:lnTo>
                  <a:pt x="474872" y="62565"/>
                </a:lnTo>
                <a:lnTo>
                  <a:pt x="509678" y="94622"/>
                </a:lnTo>
                <a:lnTo>
                  <a:pt x="538169" y="131741"/>
                </a:lnTo>
                <a:lnTo>
                  <a:pt x="559529" y="173168"/>
                </a:lnTo>
                <a:lnTo>
                  <a:pt x="572943" y="218151"/>
                </a:lnTo>
                <a:lnTo>
                  <a:pt x="577596" y="265938"/>
                </a:lnTo>
                <a:lnTo>
                  <a:pt x="572943" y="313724"/>
                </a:lnTo>
                <a:lnTo>
                  <a:pt x="559529" y="358707"/>
                </a:lnTo>
                <a:lnTo>
                  <a:pt x="538169" y="400134"/>
                </a:lnTo>
                <a:lnTo>
                  <a:pt x="509678" y="437253"/>
                </a:lnTo>
                <a:lnTo>
                  <a:pt x="474872" y="469310"/>
                </a:lnTo>
                <a:lnTo>
                  <a:pt x="434565" y="495553"/>
                </a:lnTo>
                <a:lnTo>
                  <a:pt x="389574" y="515231"/>
                </a:lnTo>
                <a:lnTo>
                  <a:pt x="340713" y="527589"/>
                </a:lnTo>
                <a:lnTo>
                  <a:pt x="288798" y="531876"/>
                </a:lnTo>
                <a:lnTo>
                  <a:pt x="236882" y="527589"/>
                </a:lnTo>
                <a:lnTo>
                  <a:pt x="188021" y="515231"/>
                </a:lnTo>
                <a:lnTo>
                  <a:pt x="143030" y="495554"/>
                </a:lnTo>
                <a:lnTo>
                  <a:pt x="102723" y="469310"/>
                </a:lnTo>
                <a:lnTo>
                  <a:pt x="67917" y="437253"/>
                </a:lnTo>
                <a:lnTo>
                  <a:pt x="39426" y="400134"/>
                </a:lnTo>
                <a:lnTo>
                  <a:pt x="18066" y="358707"/>
                </a:lnTo>
                <a:lnTo>
                  <a:pt x="4652" y="313724"/>
                </a:lnTo>
                <a:lnTo>
                  <a:pt x="0" y="265938"/>
                </a:lnTo>
                <a:close/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865357" y="2262642"/>
            <a:ext cx="993140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spcBef>
                <a:spcPts val="105"/>
              </a:spcBef>
            </a:pPr>
            <a:r>
              <a:rPr sz="1400" b="1" i="1" spc="-10" dirty="0">
                <a:solidFill>
                  <a:srgbClr val="001F5F"/>
                </a:solidFill>
                <a:latin typeface="Segoe UI"/>
                <a:cs typeface="Segoe UI"/>
              </a:rPr>
              <a:t>Revenue  </a:t>
            </a:r>
            <a:r>
              <a:rPr sz="1400" b="1" i="1" spc="-20" dirty="0">
                <a:solidFill>
                  <a:srgbClr val="001F5F"/>
                </a:solidFill>
                <a:latin typeface="Segoe UI"/>
                <a:cs typeface="Segoe UI"/>
              </a:rPr>
              <a:t>C</a:t>
            </a:r>
            <a:r>
              <a:rPr sz="1400" b="1" i="1" spc="-5" dirty="0">
                <a:solidFill>
                  <a:srgbClr val="001F5F"/>
                </a:solidFill>
                <a:latin typeface="Segoe UI"/>
                <a:cs typeface="Segoe UI"/>
              </a:rPr>
              <a:t>ontributor</a:t>
            </a:r>
            <a:endParaRPr sz="1400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891784" y="2203459"/>
            <a:ext cx="598931" cy="5974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891784" y="2203459"/>
            <a:ext cx="599440" cy="597535"/>
          </a:xfrm>
          <a:custGeom>
            <a:avLst/>
            <a:gdLst/>
            <a:ahLst/>
            <a:cxnLst/>
            <a:rect l="l" t="t" r="r" b="b"/>
            <a:pathLst>
              <a:path w="599439" h="597535">
                <a:moveTo>
                  <a:pt x="0" y="298703"/>
                </a:moveTo>
                <a:lnTo>
                  <a:pt x="3920" y="250251"/>
                </a:lnTo>
                <a:lnTo>
                  <a:pt x="15270" y="204289"/>
                </a:lnTo>
                <a:lnTo>
                  <a:pt x="33432" y="161430"/>
                </a:lnTo>
                <a:lnTo>
                  <a:pt x="57790" y="122291"/>
                </a:lnTo>
                <a:lnTo>
                  <a:pt x="87725" y="87487"/>
                </a:lnTo>
                <a:lnTo>
                  <a:pt x="122621" y="57631"/>
                </a:lnTo>
                <a:lnTo>
                  <a:pt x="161860" y="33340"/>
                </a:lnTo>
                <a:lnTo>
                  <a:pt x="204825" y="15227"/>
                </a:lnTo>
                <a:lnTo>
                  <a:pt x="250899" y="3909"/>
                </a:lnTo>
                <a:lnTo>
                  <a:pt x="299465" y="0"/>
                </a:lnTo>
                <a:lnTo>
                  <a:pt x="348032" y="3909"/>
                </a:lnTo>
                <a:lnTo>
                  <a:pt x="394106" y="15227"/>
                </a:lnTo>
                <a:lnTo>
                  <a:pt x="437071" y="33340"/>
                </a:lnTo>
                <a:lnTo>
                  <a:pt x="476310" y="57631"/>
                </a:lnTo>
                <a:lnTo>
                  <a:pt x="511206" y="87487"/>
                </a:lnTo>
                <a:lnTo>
                  <a:pt x="541141" y="122291"/>
                </a:lnTo>
                <a:lnTo>
                  <a:pt x="565499" y="161430"/>
                </a:lnTo>
                <a:lnTo>
                  <a:pt x="583661" y="204289"/>
                </a:lnTo>
                <a:lnTo>
                  <a:pt x="595011" y="250251"/>
                </a:lnTo>
                <a:lnTo>
                  <a:pt x="598931" y="298703"/>
                </a:lnTo>
                <a:lnTo>
                  <a:pt x="595011" y="347156"/>
                </a:lnTo>
                <a:lnTo>
                  <a:pt x="583661" y="393118"/>
                </a:lnTo>
                <a:lnTo>
                  <a:pt x="565499" y="435977"/>
                </a:lnTo>
                <a:lnTo>
                  <a:pt x="541141" y="475116"/>
                </a:lnTo>
                <a:lnTo>
                  <a:pt x="511206" y="509920"/>
                </a:lnTo>
                <a:lnTo>
                  <a:pt x="476310" y="539776"/>
                </a:lnTo>
                <a:lnTo>
                  <a:pt x="437071" y="564067"/>
                </a:lnTo>
                <a:lnTo>
                  <a:pt x="394106" y="582180"/>
                </a:lnTo>
                <a:lnTo>
                  <a:pt x="348032" y="593498"/>
                </a:lnTo>
                <a:lnTo>
                  <a:pt x="299465" y="597408"/>
                </a:lnTo>
                <a:lnTo>
                  <a:pt x="250899" y="593498"/>
                </a:lnTo>
                <a:lnTo>
                  <a:pt x="204825" y="582180"/>
                </a:lnTo>
                <a:lnTo>
                  <a:pt x="161860" y="564067"/>
                </a:lnTo>
                <a:lnTo>
                  <a:pt x="122621" y="539776"/>
                </a:lnTo>
                <a:lnTo>
                  <a:pt x="87725" y="509920"/>
                </a:lnTo>
                <a:lnTo>
                  <a:pt x="57790" y="475116"/>
                </a:lnTo>
                <a:lnTo>
                  <a:pt x="33432" y="435977"/>
                </a:lnTo>
                <a:lnTo>
                  <a:pt x="15270" y="393118"/>
                </a:lnTo>
                <a:lnTo>
                  <a:pt x="3920" y="347156"/>
                </a:lnTo>
                <a:lnTo>
                  <a:pt x="0" y="298703"/>
                </a:lnTo>
                <a:close/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531991" y="2194061"/>
            <a:ext cx="1131570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spcBef>
                <a:spcPts val="105"/>
              </a:spcBef>
            </a:pPr>
            <a:r>
              <a:rPr sz="1400" b="1" i="1" spc="-5" dirty="0">
                <a:solidFill>
                  <a:srgbClr val="001F5F"/>
                </a:solidFill>
                <a:latin typeface="Segoe UI"/>
                <a:cs typeface="Segoe UI"/>
              </a:rPr>
              <a:t>Agent </a:t>
            </a:r>
            <a:r>
              <a:rPr sz="1400" b="1" i="1" spc="-15" dirty="0">
                <a:solidFill>
                  <a:srgbClr val="001F5F"/>
                </a:solidFill>
                <a:latin typeface="Segoe UI"/>
                <a:cs typeface="Segoe UI"/>
              </a:rPr>
              <a:t>of  </a:t>
            </a:r>
            <a:r>
              <a:rPr sz="1400" b="1" i="1" dirty="0">
                <a:solidFill>
                  <a:srgbClr val="001F5F"/>
                </a:solidFill>
                <a:latin typeface="Segoe UI"/>
                <a:cs typeface="Segoe UI"/>
              </a:rPr>
              <a:t>De</a:t>
            </a:r>
            <a:r>
              <a:rPr sz="1400" b="1" i="1" spc="-20" dirty="0">
                <a:solidFill>
                  <a:srgbClr val="001F5F"/>
                </a:solidFill>
                <a:latin typeface="Segoe UI"/>
                <a:cs typeface="Segoe UI"/>
              </a:rPr>
              <a:t>v</a:t>
            </a:r>
            <a:r>
              <a:rPr sz="1400" b="1" i="1" dirty="0">
                <a:solidFill>
                  <a:srgbClr val="001F5F"/>
                </a:solidFill>
                <a:latin typeface="Segoe UI"/>
                <a:cs typeface="Segoe UI"/>
              </a:rPr>
              <a:t>elo</a:t>
            </a:r>
            <a:r>
              <a:rPr sz="1400" b="1" i="1" spc="-10" dirty="0">
                <a:solidFill>
                  <a:srgbClr val="001F5F"/>
                </a:solidFill>
                <a:latin typeface="Segoe UI"/>
                <a:cs typeface="Segoe UI"/>
              </a:rPr>
              <a:t>p</a:t>
            </a:r>
            <a:r>
              <a:rPr sz="1400" b="1" i="1" dirty="0">
                <a:solidFill>
                  <a:srgbClr val="001F5F"/>
                </a:solidFill>
                <a:latin typeface="Segoe UI"/>
                <a:cs typeface="Segoe UI"/>
              </a:rPr>
              <a:t>ment</a:t>
            </a:r>
            <a:endParaRPr sz="1400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037076" y="2182124"/>
            <a:ext cx="515112" cy="5867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037076" y="2182124"/>
            <a:ext cx="515620" cy="586740"/>
          </a:xfrm>
          <a:custGeom>
            <a:avLst/>
            <a:gdLst/>
            <a:ahLst/>
            <a:cxnLst/>
            <a:rect l="l" t="t" r="r" b="b"/>
            <a:pathLst>
              <a:path w="515620" h="586739">
                <a:moveTo>
                  <a:pt x="0" y="293370"/>
                </a:moveTo>
                <a:lnTo>
                  <a:pt x="4149" y="240628"/>
                </a:lnTo>
                <a:lnTo>
                  <a:pt x="16113" y="190992"/>
                </a:lnTo>
                <a:lnTo>
                  <a:pt x="35164" y="145287"/>
                </a:lnTo>
                <a:lnTo>
                  <a:pt x="60575" y="104343"/>
                </a:lnTo>
                <a:lnTo>
                  <a:pt x="91617" y="68987"/>
                </a:lnTo>
                <a:lnTo>
                  <a:pt x="127564" y="40047"/>
                </a:lnTo>
                <a:lnTo>
                  <a:pt x="167688" y="18350"/>
                </a:lnTo>
                <a:lnTo>
                  <a:pt x="211261" y="4725"/>
                </a:lnTo>
                <a:lnTo>
                  <a:pt x="257556" y="0"/>
                </a:lnTo>
                <a:lnTo>
                  <a:pt x="303850" y="4725"/>
                </a:lnTo>
                <a:lnTo>
                  <a:pt x="347423" y="18350"/>
                </a:lnTo>
                <a:lnTo>
                  <a:pt x="387547" y="40047"/>
                </a:lnTo>
                <a:lnTo>
                  <a:pt x="423494" y="68987"/>
                </a:lnTo>
                <a:lnTo>
                  <a:pt x="454536" y="104343"/>
                </a:lnTo>
                <a:lnTo>
                  <a:pt x="479947" y="145288"/>
                </a:lnTo>
                <a:lnTo>
                  <a:pt x="498998" y="190992"/>
                </a:lnTo>
                <a:lnTo>
                  <a:pt x="510962" y="240628"/>
                </a:lnTo>
                <a:lnTo>
                  <a:pt x="515112" y="293370"/>
                </a:lnTo>
                <a:lnTo>
                  <a:pt x="510962" y="346111"/>
                </a:lnTo>
                <a:lnTo>
                  <a:pt x="498998" y="395747"/>
                </a:lnTo>
                <a:lnTo>
                  <a:pt x="479947" y="441452"/>
                </a:lnTo>
                <a:lnTo>
                  <a:pt x="454536" y="482396"/>
                </a:lnTo>
                <a:lnTo>
                  <a:pt x="423494" y="517752"/>
                </a:lnTo>
                <a:lnTo>
                  <a:pt x="387547" y="546692"/>
                </a:lnTo>
                <a:lnTo>
                  <a:pt x="347423" y="568389"/>
                </a:lnTo>
                <a:lnTo>
                  <a:pt x="303850" y="582014"/>
                </a:lnTo>
                <a:lnTo>
                  <a:pt x="257556" y="586739"/>
                </a:lnTo>
                <a:lnTo>
                  <a:pt x="211261" y="582014"/>
                </a:lnTo>
                <a:lnTo>
                  <a:pt x="167688" y="568389"/>
                </a:lnTo>
                <a:lnTo>
                  <a:pt x="127564" y="546692"/>
                </a:lnTo>
                <a:lnTo>
                  <a:pt x="91617" y="517752"/>
                </a:lnTo>
                <a:lnTo>
                  <a:pt x="60575" y="482396"/>
                </a:lnTo>
                <a:lnTo>
                  <a:pt x="35164" y="441452"/>
                </a:lnTo>
                <a:lnTo>
                  <a:pt x="16113" y="395747"/>
                </a:lnTo>
                <a:lnTo>
                  <a:pt x="4149" y="346111"/>
                </a:lnTo>
                <a:lnTo>
                  <a:pt x="0" y="293370"/>
                </a:lnTo>
                <a:close/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8342376" y="2163836"/>
            <a:ext cx="527303" cy="6233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8342376" y="2163836"/>
            <a:ext cx="527685" cy="623570"/>
          </a:xfrm>
          <a:custGeom>
            <a:avLst/>
            <a:gdLst/>
            <a:ahLst/>
            <a:cxnLst/>
            <a:rect l="l" t="t" r="r" b="b"/>
            <a:pathLst>
              <a:path w="527684" h="623569">
                <a:moveTo>
                  <a:pt x="0" y="311658"/>
                </a:moveTo>
                <a:lnTo>
                  <a:pt x="3449" y="261114"/>
                </a:lnTo>
                <a:lnTo>
                  <a:pt x="13435" y="213164"/>
                </a:lnTo>
                <a:lnTo>
                  <a:pt x="29417" y="168450"/>
                </a:lnTo>
                <a:lnTo>
                  <a:pt x="50852" y="127613"/>
                </a:lnTo>
                <a:lnTo>
                  <a:pt x="77200" y="91297"/>
                </a:lnTo>
                <a:lnTo>
                  <a:pt x="107917" y="60143"/>
                </a:lnTo>
                <a:lnTo>
                  <a:pt x="142463" y="34794"/>
                </a:lnTo>
                <a:lnTo>
                  <a:pt x="180295" y="15892"/>
                </a:lnTo>
                <a:lnTo>
                  <a:pt x="220872" y="4080"/>
                </a:lnTo>
                <a:lnTo>
                  <a:pt x="263651" y="0"/>
                </a:lnTo>
                <a:lnTo>
                  <a:pt x="306431" y="4080"/>
                </a:lnTo>
                <a:lnTo>
                  <a:pt x="347008" y="15892"/>
                </a:lnTo>
                <a:lnTo>
                  <a:pt x="384840" y="34794"/>
                </a:lnTo>
                <a:lnTo>
                  <a:pt x="419386" y="60143"/>
                </a:lnTo>
                <a:lnTo>
                  <a:pt x="450103" y="91297"/>
                </a:lnTo>
                <a:lnTo>
                  <a:pt x="476451" y="127613"/>
                </a:lnTo>
                <a:lnTo>
                  <a:pt x="497886" y="168450"/>
                </a:lnTo>
                <a:lnTo>
                  <a:pt x="513868" y="213164"/>
                </a:lnTo>
                <a:lnTo>
                  <a:pt x="523854" y="261114"/>
                </a:lnTo>
                <a:lnTo>
                  <a:pt x="527303" y="311658"/>
                </a:lnTo>
                <a:lnTo>
                  <a:pt x="523854" y="362201"/>
                </a:lnTo>
                <a:lnTo>
                  <a:pt x="513868" y="410151"/>
                </a:lnTo>
                <a:lnTo>
                  <a:pt x="497886" y="454865"/>
                </a:lnTo>
                <a:lnTo>
                  <a:pt x="476451" y="495702"/>
                </a:lnTo>
                <a:lnTo>
                  <a:pt x="450103" y="532018"/>
                </a:lnTo>
                <a:lnTo>
                  <a:pt x="419386" y="563172"/>
                </a:lnTo>
                <a:lnTo>
                  <a:pt x="384840" y="588521"/>
                </a:lnTo>
                <a:lnTo>
                  <a:pt x="347008" y="607423"/>
                </a:lnTo>
                <a:lnTo>
                  <a:pt x="306431" y="619235"/>
                </a:lnTo>
                <a:lnTo>
                  <a:pt x="263651" y="623315"/>
                </a:lnTo>
                <a:lnTo>
                  <a:pt x="220872" y="619235"/>
                </a:lnTo>
                <a:lnTo>
                  <a:pt x="180295" y="607423"/>
                </a:lnTo>
                <a:lnTo>
                  <a:pt x="142463" y="588521"/>
                </a:lnTo>
                <a:lnTo>
                  <a:pt x="107917" y="563172"/>
                </a:lnTo>
                <a:lnTo>
                  <a:pt x="77200" y="532018"/>
                </a:lnTo>
                <a:lnTo>
                  <a:pt x="50852" y="495702"/>
                </a:lnTo>
                <a:lnTo>
                  <a:pt x="29417" y="454865"/>
                </a:lnTo>
                <a:lnTo>
                  <a:pt x="13435" y="410151"/>
                </a:lnTo>
                <a:lnTo>
                  <a:pt x="3449" y="362201"/>
                </a:lnTo>
                <a:lnTo>
                  <a:pt x="0" y="311658"/>
                </a:lnTo>
                <a:close/>
              </a:path>
            </a:pathLst>
          </a:custGeom>
          <a:ln w="1219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942578" y="2214585"/>
            <a:ext cx="1235075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b="1" dirty="0">
                <a:solidFill>
                  <a:srgbClr val="001F5F"/>
                </a:solidFill>
                <a:latin typeface="Segoe UI"/>
                <a:cs typeface="Segoe UI"/>
              </a:rPr>
              <a:t>Kontributor</a:t>
            </a:r>
            <a:endParaRPr sz="1400" dirty="0">
              <a:solidFill>
                <a:prstClr val="black"/>
              </a:solidFill>
              <a:latin typeface="Segoe UI"/>
              <a:cs typeface="Segoe UI"/>
            </a:endParaRPr>
          </a:p>
          <a:p>
            <a:pPr marL="12700"/>
            <a:r>
              <a:rPr sz="1400" b="1" spc="-35" dirty="0">
                <a:solidFill>
                  <a:srgbClr val="001F5F"/>
                </a:solidFill>
                <a:latin typeface="Segoe UI"/>
                <a:cs typeface="Segoe UI"/>
              </a:rPr>
              <a:t>P</a:t>
            </a:r>
            <a:r>
              <a:rPr sz="1400" b="1" dirty="0">
                <a:solidFill>
                  <a:srgbClr val="001F5F"/>
                </a:solidFill>
                <a:latin typeface="Segoe UI"/>
                <a:cs typeface="Segoe UI"/>
              </a:rPr>
              <a:t>ere</a:t>
            </a:r>
            <a:r>
              <a:rPr sz="1400" b="1" spc="-35" dirty="0">
                <a:solidFill>
                  <a:srgbClr val="001F5F"/>
                </a:solidFill>
                <a:latin typeface="Segoe UI"/>
                <a:cs typeface="Segoe UI"/>
              </a:rPr>
              <a:t>k</a:t>
            </a:r>
            <a:r>
              <a:rPr sz="1400" b="1" dirty="0">
                <a:solidFill>
                  <a:srgbClr val="001F5F"/>
                </a:solidFill>
                <a:latin typeface="Segoe UI"/>
                <a:cs typeface="Segoe UI"/>
              </a:rPr>
              <a:t>on</a:t>
            </a:r>
            <a:r>
              <a:rPr sz="1400" b="1" spc="5" dirty="0">
                <a:solidFill>
                  <a:srgbClr val="001F5F"/>
                </a:solidFill>
                <a:latin typeface="Segoe UI"/>
                <a:cs typeface="Segoe UI"/>
              </a:rPr>
              <a:t>o</a:t>
            </a:r>
            <a:r>
              <a:rPr sz="1400" b="1" dirty="0">
                <a:solidFill>
                  <a:srgbClr val="001F5F"/>
                </a:solidFill>
                <a:latin typeface="Segoe UI"/>
                <a:cs typeface="Segoe UI"/>
              </a:rPr>
              <a:t>m</a:t>
            </a:r>
            <a:r>
              <a:rPr sz="1400" b="1" spc="-5" dirty="0">
                <a:solidFill>
                  <a:srgbClr val="001F5F"/>
                </a:solidFill>
                <a:latin typeface="Segoe UI"/>
                <a:cs typeface="Segoe UI"/>
              </a:rPr>
              <a:t>ian</a:t>
            </a:r>
            <a:endParaRPr sz="1400" dirty="0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0385297" y="2894593"/>
            <a:ext cx="1546860" cy="646430"/>
          </a:xfrm>
          <a:custGeom>
            <a:avLst/>
            <a:gdLst/>
            <a:ahLst/>
            <a:cxnLst/>
            <a:rect l="l" t="t" r="r" b="b"/>
            <a:pathLst>
              <a:path w="1546859" h="646430">
                <a:moveTo>
                  <a:pt x="0" y="646176"/>
                </a:moveTo>
                <a:lnTo>
                  <a:pt x="1546859" y="646176"/>
                </a:lnTo>
                <a:lnTo>
                  <a:pt x="1546859" y="0"/>
                </a:lnTo>
                <a:lnTo>
                  <a:pt x="0" y="0"/>
                </a:lnTo>
                <a:lnTo>
                  <a:pt x="0" y="6461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0385297" y="2894593"/>
            <a:ext cx="1609966" cy="502702"/>
          </a:xfrm>
          <a:prstGeom prst="rect">
            <a:avLst/>
          </a:prstGeom>
          <a:ln w="19811">
            <a:solidFill>
              <a:srgbClr val="001F5F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0805" marR="144145">
              <a:spcBef>
                <a:spcPts val="320"/>
              </a:spcBef>
            </a:pPr>
            <a:r>
              <a:rPr sz="1000" b="1" spc="-10" dirty="0">
                <a:solidFill>
                  <a:prstClr val="black"/>
                </a:solidFill>
                <a:latin typeface="Segoe UI"/>
                <a:cs typeface="Segoe UI"/>
              </a:rPr>
              <a:t>Kontribusi  </a:t>
            </a:r>
            <a:r>
              <a:rPr sz="1000" b="1" spc="-5" dirty="0">
                <a:solidFill>
                  <a:prstClr val="black"/>
                </a:solidFill>
                <a:latin typeface="Segoe UI"/>
                <a:cs typeface="Segoe UI"/>
              </a:rPr>
              <a:t>terhadap PDB</a:t>
            </a:r>
            <a:r>
              <a:rPr sz="1000" b="1" spc="-70" dirty="0">
                <a:solidFill>
                  <a:prstClr val="black"/>
                </a:solidFill>
                <a:latin typeface="Segoe UI"/>
                <a:cs typeface="Segoe UI"/>
              </a:rPr>
              <a:t> </a:t>
            </a:r>
            <a:r>
              <a:rPr sz="1000" b="1" spc="-5" dirty="0">
                <a:solidFill>
                  <a:prstClr val="black"/>
                </a:solidFill>
                <a:latin typeface="Segoe UI"/>
                <a:cs typeface="Segoe UI"/>
              </a:rPr>
              <a:t>dan  PNBP</a:t>
            </a:r>
            <a:r>
              <a:rPr sz="1000" b="1" spc="-10" dirty="0">
                <a:solidFill>
                  <a:prstClr val="black"/>
                </a:solidFill>
                <a:latin typeface="Segoe UI"/>
                <a:cs typeface="Segoe UI"/>
              </a:rPr>
              <a:t> </a:t>
            </a:r>
            <a:r>
              <a:rPr sz="1000" b="1" spc="-5" dirty="0">
                <a:solidFill>
                  <a:prstClr val="black"/>
                </a:solidFill>
                <a:latin typeface="Segoe UI"/>
                <a:cs typeface="Segoe UI"/>
              </a:rPr>
              <a:t>Nasional</a:t>
            </a:r>
            <a:endParaRPr sz="1000" dirty="0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929121" y="2896118"/>
            <a:ext cx="2577465" cy="1569720"/>
          </a:xfrm>
          <a:custGeom>
            <a:avLst/>
            <a:gdLst/>
            <a:ahLst/>
            <a:cxnLst/>
            <a:rect l="l" t="t" r="r" b="b"/>
            <a:pathLst>
              <a:path w="2577465" h="1569720">
                <a:moveTo>
                  <a:pt x="0" y="1569719"/>
                </a:moveTo>
                <a:lnTo>
                  <a:pt x="2577083" y="1569719"/>
                </a:lnTo>
                <a:lnTo>
                  <a:pt x="2577083" y="0"/>
                </a:lnTo>
                <a:lnTo>
                  <a:pt x="0" y="0"/>
                </a:lnTo>
                <a:lnTo>
                  <a:pt x="0" y="156971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929121" y="2896118"/>
            <a:ext cx="2682616" cy="1272143"/>
          </a:xfrm>
          <a:prstGeom prst="rect">
            <a:avLst/>
          </a:prstGeom>
          <a:ln w="19811">
            <a:solidFill>
              <a:srgbClr val="001F5F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1440" marR="361315">
              <a:spcBef>
                <a:spcPts val="320"/>
              </a:spcBef>
            </a:pPr>
            <a:r>
              <a:rPr sz="1000" b="1" spc="-10" dirty="0">
                <a:solidFill>
                  <a:prstClr val="black"/>
                </a:solidFill>
                <a:latin typeface="Segoe UI"/>
                <a:cs typeface="Segoe UI"/>
              </a:rPr>
              <a:t>Pemenuhan </a:t>
            </a:r>
            <a:r>
              <a:rPr sz="1000" b="1" spc="-5" dirty="0">
                <a:solidFill>
                  <a:prstClr val="black"/>
                </a:solidFill>
                <a:latin typeface="Segoe UI"/>
                <a:cs typeface="Segoe UI"/>
              </a:rPr>
              <a:t>Kebutuhan Dasar  melalui layanan di</a:t>
            </a:r>
            <a:r>
              <a:rPr sz="1000" b="1" spc="-35" dirty="0">
                <a:solidFill>
                  <a:prstClr val="black"/>
                </a:solidFill>
                <a:latin typeface="Segoe UI"/>
                <a:cs typeface="Segoe UI"/>
              </a:rPr>
              <a:t> </a:t>
            </a:r>
            <a:r>
              <a:rPr sz="1000" b="1" spc="-5" dirty="0">
                <a:solidFill>
                  <a:prstClr val="black"/>
                </a:solidFill>
                <a:latin typeface="Segoe UI"/>
                <a:cs typeface="Segoe UI"/>
              </a:rPr>
              <a:t>bidang:</a:t>
            </a:r>
            <a:endParaRPr sz="1000" dirty="0">
              <a:solidFill>
                <a:prstClr val="black"/>
              </a:solidFill>
              <a:latin typeface="Segoe UI"/>
              <a:cs typeface="Segoe UI"/>
            </a:endParaRPr>
          </a:p>
          <a:p>
            <a:pPr marL="269875" indent="-179070">
              <a:buFont typeface="Arial"/>
              <a:buChar char="•"/>
              <a:tabLst>
                <a:tab pos="270510" algn="l"/>
              </a:tabLst>
            </a:pPr>
            <a:r>
              <a:rPr sz="1000" b="1" spc="-5" dirty="0">
                <a:solidFill>
                  <a:prstClr val="black"/>
                </a:solidFill>
                <a:latin typeface="Segoe UI"/>
                <a:cs typeface="Segoe UI"/>
              </a:rPr>
              <a:t>Kesehatan </a:t>
            </a:r>
            <a:r>
              <a:rPr sz="1000" b="1" i="1" spc="-5" dirty="0">
                <a:solidFill>
                  <a:srgbClr val="C00000"/>
                </a:solidFill>
                <a:latin typeface="Segoe UI"/>
                <a:cs typeface="Segoe UI"/>
              </a:rPr>
              <a:t>(106</a:t>
            </a:r>
            <a:r>
              <a:rPr sz="1000" b="1" i="1" spc="-25" dirty="0">
                <a:solidFill>
                  <a:srgbClr val="C00000"/>
                </a:solidFill>
                <a:latin typeface="Segoe UI"/>
                <a:cs typeface="Segoe UI"/>
              </a:rPr>
              <a:t> </a:t>
            </a:r>
            <a:r>
              <a:rPr sz="1000" b="1" i="1" spc="-10" dirty="0">
                <a:solidFill>
                  <a:srgbClr val="C00000"/>
                </a:solidFill>
                <a:latin typeface="Segoe UI"/>
                <a:cs typeface="Segoe UI"/>
              </a:rPr>
              <a:t>BLU)</a:t>
            </a:r>
            <a:r>
              <a:rPr sz="1000" b="1" spc="-10" dirty="0">
                <a:solidFill>
                  <a:prstClr val="black"/>
                </a:solidFill>
                <a:latin typeface="Segoe UI"/>
                <a:cs typeface="Segoe UI"/>
              </a:rPr>
              <a:t>,</a:t>
            </a:r>
            <a:endParaRPr sz="1000" dirty="0">
              <a:solidFill>
                <a:prstClr val="black"/>
              </a:solidFill>
              <a:latin typeface="Segoe UI"/>
              <a:cs typeface="Segoe UI"/>
            </a:endParaRPr>
          </a:p>
          <a:p>
            <a:pPr marL="269875" indent="-179070">
              <a:buFont typeface="Arial"/>
              <a:buChar char="•"/>
              <a:tabLst>
                <a:tab pos="270510" algn="l"/>
              </a:tabLst>
            </a:pPr>
            <a:r>
              <a:rPr sz="1000" b="1" spc="-10" dirty="0">
                <a:solidFill>
                  <a:prstClr val="black"/>
                </a:solidFill>
                <a:latin typeface="Segoe UI"/>
                <a:cs typeface="Segoe UI"/>
              </a:rPr>
              <a:t>Pendidikan </a:t>
            </a:r>
            <a:r>
              <a:rPr sz="1000" b="1" i="1" spc="-5" dirty="0">
                <a:solidFill>
                  <a:srgbClr val="C00000"/>
                </a:solidFill>
                <a:latin typeface="Segoe UI"/>
                <a:cs typeface="Segoe UI"/>
              </a:rPr>
              <a:t>(1</a:t>
            </a:r>
            <a:r>
              <a:rPr lang="en-US" sz="1000" b="1" i="1" spc="-5" dirty="0">
                <a:solidFill>
                  <a:srgbClr val="C00000"/>
                </a:solidFill>
                <a:latin typeface="Segoe UI"/>
                <a:cs typeface="Segoe UI"/>
              </a:rPr>
              <a:t>12</a:t>
            </a:r>
            <a:r>
              <a:rPr sz="1000" b="1" i="1" spc="-10" dirty="0">
                <a:solidFill>
                  <a:srgbClr val="C00000"/>
                </a:solidFill>
                <a:latin typeface="Segoe UI"/>
                <a:cs typeface="Segoe UI"/>
              </a:rPr>
              <a:t> BLU)</a:t>
            </a:r>
            <a:r>
              <a:rPr sz="1000" b="1" spc="-10" dirty="0">
                <a:solidFill>
                  <a:prstClr val="black"/>
                </a:solidFill>
                <a:latin typeface="Segoe UI"/>
                <a:cs typeface="Segoe UI"/>
              </a:rPr>
              <a:t>,</a:t>
            </a:r>
            <a:endParaRPr sz="1000" dirty="0">
              <a:solidFill>
                <a:prstClr val="black"/>
              </a:solidFill>
              <a:latin typeface="Segoe UI"/>
              <a:cs typeface="Segoe UI"/>
            </a:endParaRPr>
          </a:p>
          <a:p>
            <a:pPr marL="269875" indent="-179070">
              <a:buFont typeface="Arial"/>
              <a:buChar char="•"/>
              <a:tabLst>
                <a:tab pos="270510" algn="l"/>
              </a:tabLst>
            </a:pPr>
            <a:r>
              <a:rPr sz="1000" b="1" spc="-10" dirty="0">
                <a:solidFill>
                  <a:prstClr val="black"/>
                </a:solidFill>
                <a:latin typeface="Segoe UI"/>
                <a:cs typeface="Segoe UI"/>
              </a:rPr>
              <a:t>Pengelolaan </a:t>
            </a:r>
            <a:r>
              <a:rPr sz="1000" b="1" spc="-5" dirty="0">
                <a:solidFill>
                  <a:prstClr val="black"/>
                </a:solidFill>
                <a:latin typeface="Segoe UI"/>
                <a:cs typeface="Segoe UI"/>
              </a:rPr>
              <a:t>Dana </a:t>
            </a:r>
            <a:r>
              <a:rPr sz="1000" b="1" i="1" spc="-5" dirty="0">
                <a:solidFill>
                  <a:srgbClr val="C00000"/>
                </a:solidFill>
                <a:latin typeface="Segoe UI"/>
                <a:cs typeface="Segoe UI"/>
              </a:rPr>
              <a:t>(9</a:t>
            </a:r>
            <a:r>
              <a:rPr sz="1000" b="1" i="1" spc="10" dirty="0">
                <a:solidFill>
                  <a:srgbClr val="C00000"/>
                </a:solidFill>
                <a:latin typeface="Segoe UI"/>
                <a:cs typeface="Segoe UI"/>
              </a:rPr>
              <a:t> </a:t>
            </a:r>
            <a:r>
              <a:rPr sz="1000" b="1" i="1" spc="-10" dirty="0">
                <a:solidFill>
                  <a:srgbClr val="C00000"/>
                </a:solidFill>
                <a:latin typeface="Segoe UI"/>
                <a:cs typeface="Segoe UI"/>
              </a:rPr>
              <a:t>BLU)</a:t>
            </a:r>
            <a:r>
              <a:rPr sz="1000" b="1" spc="-10" dirty="0">
                <a:solidFill>
                  <a:prstClr val="black"/>
                </a:solidFill>
                <a:latin typeface="Segoe UI"/>
                <a:cs typeface="Segoe UI"/>
              </a:rPr>
              <a:t>,</a:t>
            </a:r>
            <a:endParaRPr sz="1000" dirty="0">
              <a:solidFill>
                <a:prstClr val="black"/>
              </a:solidFill>
              <a:latin typeface="Segoe UI"/>
              <a:cs typeface="Segoe UI"/>
            </a:endParaRPr>
          </a:p>
          <a:p>
            <a:pPr marL="269875" indent="-179070">
              <a:buFont typeface="Arial"/>
              <a:buChar char="•"/>
              <a:tabLst>
                <a:tab pos="270510" algn="l"/>
              </a:tabLst>
            </a:pPr>
            <a:r>
              <a:rPr sz="1000" b="1" spc="-10" dirty="0">
                <a:solidFill>
                  <a:prstClr val="black"/>
                </a:solidFill>
                <a:latin typeface="Segoe UI"/>
                <a:cs typeface="Segoe UI"/>
              </a:rPr>
              <a:t>Pengelolaan </a:t>
            </a:r>
            <a:r>
              <a:rPr sz="1000" b="1" spc="-5" dirty="0">
                <a:solidFill>
                  <a:prstClr val="black"/>
                </a:solidFill>
                <a:latin typeface="Segoe UI"/>
                <a:cs typeface="Segoe UI"/>
              </a:rPr>
              <a:t>Kawasan </a:t>
            </a:r>
            <a:r>
              <a:rPr sz="1000" b="1" i="1" spc="-5" dirty="0">
                <a:solidFill>
                  <a:srgbClr val="C00000"/>
                </a:solidFill>
                <a:latin typeface="Segoe UI"/>
                <a:cs typeface="Segoe UI"/>
              </a:rPr>
              <a:t>(7</a:t>
            </a:r>
            <a:r>
              <a:rPr sz="1000" b="1" i="1" spc="5" dirty="0">
                <a:solidFill>
                  <a:srgbClr val="C00000"/>
                </a:solidFill>
                <a:latin typeface="Segoe UI"/>
                <a:cs typeface="Segoe UI"/>
              </a:rPr>
              <a:t> </a:t>
            </a:r>
            <a:r>
              <a:rPr sz="1000" b="1" i="1" spc="-10" dirty="0">
                <a:solidFill>
                  <a:srgbClr val="C00000"/>
                </a:solidFill>
                <a:latin typeface="Segoe UI"/>
                <a:cs typeface="Segoe UI"/>
              </a:rPr>
              <a:t>BLU)</a:t>
            </a:r>
            <a:r>
              <a:rPr sz="1000" b="1" spc="-10" dirty="0">
                <a:solidFill>
                  <a:prstClr val="black"/>
                </a:solidFill>
                <a:latin typeface="Segoe UI"/>
                <a:cs typeface="Segoe UI"/>
              </a:rPr>
              <a:t>,</a:t>
            </a:r>
            <a:endParaRPr sz="1000" dirty="0">
              <a:solidFill>
                <a:prstClr val="black"/>
              </a:solidFill>
              <a:latin typeface="Segoe UI"/>
              <a:cs typeface="Segoe UI"/>
            </a:endParaRPr>
          </a:p>
          <a:p>
            <a:pPr marL="269875" indent="-179070">
              <a:buFont typeface="Arial"/>
              <a:buChar char="•"/>
              <a:tabLst>
                <a:tab pos="270510" algn="l"/>
              </a:tabLst>
            </a:pPr>
            <a:r>
              <a:rPr sz="1000" b="1" spc="-10" dirty="0">
                <a:solidFill>
                  <a:prstClr val="black"/>
                </a:solidFill>
                <a:latin typeface="Segoe UI"/>
                <a:cs typeface="Segoe UI"/>
              </a:rPr>
              <a:t>Penyedia </a:t>
            </a:r>
            <a:r>
              <a:rPr sz="1000" b="1" spc="-5" dirty="0">
                <a:solidFill>
                  <a:prstClr val="black"/>
                </a:solidFill>
                <a:latin typeface="Segoe UI"/>
                <a:cs typeface="Segoe UI"/>
              </a:rPr>
              <a:t>barang/jasa</a:t>
            </a:r>
            <a:r>
              <a:rPr sz="1000" b="1" spc="15" dirty="0">
                <a:solidFill>
                  <a:prstClr val="black"/>
                </a:solidFill>
                <a:latin typeface="Segoe UI"/>
                <a:cs typeface="Segoe UI"/>
              </a:rPr>
              <a:t> </a:t>
            </a:r>
            <a:r>
              <a:rPr sz="1000" b="1" spc="-10" dirty="0">
                <a:solidFill>
                  <a:prstClr val="black"/>
                </a:solidFill>
                <a:latin typeface="Segoe UI"/>
                <a:cs typeface="Segoe UI"/>
              </a:rPr>
              <a:t>lainnya</a:t>
            </a:r>
            <a:endParaRPr sz="1000" dirty="0">
              <a:solidFill>
                <a:prstClr val="black"/>
              </a:solidFill>
              <a:latin typeface="Segoe UI"/>
              <a:cs typeface="Segoe UI"/>
            </a:endParaRPr>
          </a:p>
          <a:p>
            <a:pPr marL="269875"/>
            <a:r>
              <a:rPr sz="1000" b="1" i="1" spc="-5" dirty="0">
                <a:solidFill>
                  <a:srgbClr val="C00000"/>
                </a:solidFill>
                <a:latin typeface="Segoe UI"/>
                <a:cs typeface="Segoe UI"/>
              </a:rPr>
              <a:t>(2</a:t>
            </a:r>
            <a:r>
              <a:rPr lang="en-US" sz="1000" b="1" i="1" spc="-5" dirty="0">
                <a:solidFill>
                  <a:srgbClr val="C00000"/>
                </a:solidFill>
                <a:latin typeface="Segoe UI"/>
                <a:cs typeface="Segoe UI"/>
              </a:rPr>
              <a:t>4</a:t>
            </a:r>
            <a:r>
              <a:rPr sz="1000" b="1" i="1" spc="-20" dirty="0">
                <a:solidFill>
                  <a:srgbClr val="C00000"/>
                </a:solidFill>
                <a:latin typeface="Segoe UI"/>
                <a:cs typeface="Segoe UI"/>
              </a:rPr>
              <a:t> </a:t>
            </a:r>
            <a:r>
              <a:rPr sz="1000" b="1" i="1" spc="-10" dirty="0">
                <a:solidFill>
                  <a:srgbClr val="C00000"/>
                </a:solidFill>
                <a:latin typeface="Segoe UI"/>
                <a:cs typeface="Segoe UI"/>
              </a:rPr>
              <a:t>BLU)</a:t>
            </a:r>
            <a:endParaRPr sz="1000" dirty="0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063746" y="2894593"/>
            <a:ext cx="1821456" cy="810478"/>
          </a:xfrm>
          <a:prstGeom prst="rect">
            <a:avLst/>
          </a:prstGeom>
          <a:solidFill>
            <a:srgbClr val="FFFFFF">
              <a:alpha val="78038"/>
            </a:srgbClr>
          </a:solidFill>
          <a:ln w="19811">
            <a:solidFill>
              <a:srgbClr val="001F5F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0170" marR="150495">
              <a:spcBef>
                <a:spcPts val="320"/>
              </a:spcBef>
            </a:pPr>
            <a:r>
              <a:rPr sz="1000" b="1" spc="-5" dirty="0">
                <a:solidFill>
                  <a:prstClr val="black"/>
                </a:solidFill>
                <a:latin typeface="Segoe UI"/>
                <a:cs typeface="Segoe UI"/>
              </a:rPr>
              <a:t>Membangun</a:t>
            </a:r>
            <a:r>
              <a:rPr sz="1000" b="1" spc="-60" dirty="0">
                <a:solidFill>
                  <a:prstClr val="black"/>
                </a:solidFill>
                <a:latin typeface="Segoe UI"/>
                <a:cs typeface="Segoe UI"/>
              </a:rPr>
              <a:t> </a:t>
            </a:r>
            <a:r>
              <a:rPr sz="1000" b="1" spc="-5" dirty="0">
                <a:solidFill>
                  <a:prstClr val="black"/>
                </a:solidFill>
                <a:latin typeface="Segoe UI"/>
                <a:cs typeface="Segoe UI"/>
              </a:rPr>
              <a:t>instansi  </a:t>
            </a:r>
            <a:r>
              <a:rPr sz="1000" b="1" spc="-10" dirty="0">
                <a:solidFill>
                  <a:prstClr val="black"/>
                </a:solidFill>
                <a:latin typeface="Segoe UI"/>
                <a:cs typeface="Segoe UI"/>
              </a:rPr>
              <a:t>Pemerintah </a:t>
            </a:r>
            <a:r>
              <a:rPr sz="1000" b="1" spc="-5" dirty="0">
                <a:solidFill>
                  <a:prstClr val="black"/>
                </a:solidFill>
                <a:latin typeface="Segoe UI"/>
                <a:cs typeface="Segoe UI"/>
              </a:rPr>
              <a:t>yang  modern dengan  prinsip </a:t>
            </a:r>
            <a:r>
              <a:rPr sz="1000" b="1" i="1" spc="-5" dirty="0">
                <a:solidFill>
                  <a:prstClr val="black"/>
                </a:solidFill>
                <a:latin typeface="Segoe UI"/>
                <a:cs typeface="Segoe UI"/>
              </a:rPr>
              <a:t>customer</a:t>
            </a:r>
            <a:r>
              <a:rPr sz="1000" b="1" i="1" spc="-90" dirty="0">
                <a:solidFill>
                  <a:prstClr val="black"/>
                </a:solidFill>
                <a:latin typeface="Segoe UI"/>
                <a:cs typeface="Segoe UI"/>
              </a:rPr>
              <a:t> </a:t>
            </a:r>
            <a:r>
              <a:rPr sz="1000" b="1" i="1" dirty="0">
                <a:solidFill>
                  <a:prstClr val="black"/>
                </a:solidFill>
                <a:latin typeface="Segoe UI"/>
                <a:cs typeface="Segoe UI"/>
              </a:rPr>
              <a:t>and  </a:t>
            </a:r>
            <a:r>
              <a:rPr sz="1000" b="1" i="1" spc="-10" dirty="0">
                <a:solidFill>
                  <a:prstClr val="black"/>
                </a:solidFill>
                <a:latin typeface="Segoe UI"/>
                <a:cs typeface="Segoe UI"/>
              </a:rPr>
              <a:t>outcome </a:t>
            </a:r>
            <a:r>
              <a:rPr sz="1000" b="1" i="1" dirty="0">
                <a:solidFill>
                  <a:prstClr val="black"/>
                </a:solidFill>
                <a:latin typeface="Segoe UI"/>
                <a:cs typeface="Segoe UI"/>
              </a:rPr>
              <a:t>oriented  </a:t>
            </a:r>
            <a:r>
              <a:rPr sz="1000" b="1" spc="-5" dirty="0">
                <a:solidFill>
                  <a:prstClr val="black"/>
                </a:solidFill>
                <a:latin typeface="Segoe UI"/>
                <a:cs typeface="Segoe UI"/>
              </a:rPr>
              <a:t>yang</a:t>
            </a:r>
            <a:r>
              <a:rPr sz="1000" b="1" spc="-10" dirty="0">
                <a:solidFill>
                  <a:prstClr val="black"/>
                </a:solidFill>
                <a:latin typeface="Segoe UI"/>
                <a:cs typeface="Segoe UI"/>
              </a:rPr>
              <a:t> </a:t>
            </a:r>
            <a:r>
              <a:rPr sz="1000" b="1" spc="-5" dirty="0">
                <a:solidFill>
                  <a:prstClr val="black"/>
                </a:solidFill>
                <a:latin typeface="Segoe UI"/>
                <a:cs typeface="Segoe UI"/>
              </a:rPr>
              <a:t>kuat</a:t>
            </a:r>
            <a:endParaRPr sz="1000" dirty="0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635744" y="2886974"/>
            <a:ext cx="1702493" cy="502061"/>
          </a:xfrm>
          <a:prstGeom prst="rect">
            <a:avLst/>
          </a:prstGeom>
          <a:solidFill>
            <a:srgbClr val="FFFFFF">
              <a:alpha val="78038"/>
            </a:srgbClr>
          </a:solidFill>
          <a:ln w="19811">
            <a:solidFill>
              <a:srgbClr val="001F5F"/>
            </a:solidFill>
          </a:ln>
        </p:spPr>
        <p:txBody>
          <a:bodyPr vert="horz" wrap="square" lIns="0" tIns="40005" rIns="0" bIns="0" rtlCol="0">
            <a:spAutoFit/>
          </a:bodyPr>
          <a:lstStyle/>
          <a:p>
            <a:pPr marL="90805" marR="269240">
              <a:spcBef>
                <a:spcPts val="315"/>
              </a:spcBef>
            </a:pPr>
            <a:r>
              <a:rPr sz="1000" b="1" spc="-5" dirty="0">
                <a:solidFill>
                  <a:prstClr val="black"/>
                </a:solidFill>
                <a:latin typeface="Segoe UI"/>
                <a:cs typeface="Segoe UI"/>
              </a:rPr>
              <a:t>Mendukung  </a:t>
            </a:r>
            <a:r>
              <a:rPr sz="1000" b="1" spc="-10" dirty="0">
                <a:solidFill>
                  <a:prstClr val="black"/>
                </a:solidFill>
                <a:latin typeface="Segoe UI"/>
                <a:cs typeface="Segoe UI"/>
              </a:rPr>
              <a:t>Rencana </a:t>
            </a:r>
            <a:r>
              <a:rPr sz="1000" b="1" spc="-5" dirty="0">
                <a:solidFill>
                  <a:prstClr val="black"/>
                </a:solidFill>
                <a:latin typeface="Segoe UI"/>
                <a:cs typeface="Segoe UI"/>
              </a:rPr>
              <a:t>Kerja  </a:t>
            </a:r>
            <a:r>
              <a:rPr sz="1000" b="1" spc="-10" dirty="0">
                <a:solidFill>
                  <a:prstClr val="black"/>
                </a:solidFill>
                <a:latin typeface="Segoe UI"/>
                <a:cs typeface="Segoe UI"/>
              </a:rPr>
              <a:t>Pemerintah </a:t>
            </a:r>
            <a:r>
              <a:rPr sz="1000" b="1" spc="-5" dirty="0">
                <a:solidFill>
                  <a:prstClr val="black"/>
                </a:solidFill>
                <a:latin typeface="Segoe UI"/>
                <a:cs typeface="Segoe UI"/>
              </a:rPr>
              <a:t>dan  Prioritas</a:t>
            </a:r>
            <a:r>
              <a:rPr sz="1000" b="1" spc="-50" dirty="0">
                <a:solidFill>
                  <a:prstClr val="black"/>
                </a:solidFill>
                <a:latin typeface="Segoe UI"/>
                <a:cs typeface="Segoe UI"/>
              </a:rPr>
              <a:t> </a:t>
            </a:r>
            <a:r>
              <a:rPr sz="1000" b="1" spc="-5" dirty="0">
                <a:solidFill>
                  <a:prstClr val="black"/>
                </a:solidFill>
                <a:latin typeface="Segoe UI"/>
                <a:cs typeface="Segoe UI"/>
              </a:rPr>
              <a:t>Nasional</a:t>
            </a:r>
            <a:endParaRPr sz="1000" dirty="0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4481321" y="2032009"/>
            <a:ext cx="6516370" cy="0"/>
          </a:xfrm>
          <a:custGeom>
            <a:avLst/>
            <a:gdLst/>
            <a:ahLst/>
            <a:cxnLst/>
            <a:rect l="l" t="t" r="r" b="b"/>
            <a:pathLst>
              <a:path w="6516370">
                <a:moveTo>
                  <a:pt x="0" y="0"/>
                </a:moveTo>
                <a:lnTo>
                  <a:pt x="6515988" y="0"/>
                </a:lnTo>
              </a:path>
            </a:pathLst>
          </a:custGeom>
          <a:ln w="28956">
            <a:solidFill>
              <a:srgbClr val="EC7C3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5561838" y="1420886"/>
            <a:ext cx="4114800" cy="0"/>
          </a:xfrm>
          <a:custGeom>
            <a:avLst/>
            <a:gdLst/>
            <a:ahLst/>
            <a:cxnLst/>
            <a:rect l="l" t="t" r="r" b="b"/>
            <a:pathLst>
              <a:path w="4114800">
                <a:moveTo>
                  <a:pt x="0" y="0"/>
                </a:moveTo>
                <a:lnTo>
                  <a:pt x="4114800" y="0"/>
                </a:lnTo>
              </a:path>
            </a:pathLst>
          </a:custGeom>
          <a:ln w="28956">
            <a:solidFill>
              <a:srgbClr val="7E7E7E"/>
            </a:solidFill>
            <a:prstDash val="sysDash"/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7596378" y="1736353"/>
            <a:ext cx="0" cy="281305"/>
          </a:xfrm>
          <a:custGeom>
            <a:avLst/>
            <a:gdLst/>
            <a:ahLst/>
            <a:cxnLst/>
            <a:rect l="l" t="t" r="r" b="b"/>
            <a:pathLst>
              <a:path h="281305">
                <a:moveTo>
                  <a:pt x="0" y="0"/>
                </a:moveTo>
                <a:lnTo>
                  <a:pt x="0" y="281051"/>
                </a:lnTo>
              </a:path>
            </a:pathLst>
          </a:custGeom>
          <a:ln w="28956">
            <a:solidFill>
              <a:srgbClr val="EC7C3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7144511" y="900439"/>
            <a:ext cx="931163" cy="9311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4485894" y="2018293"/>
            <a:ext cx="0" cy="180340"/>
          </a:xfrm>
          <a:custGeom>
            <a:avLst/>
            <a:gdLst/>
            <a:ahLst/>
            <a:cxnLst/>
            <a:rect l="l" t="t" r="r" b="b"/>
            <a:pathLst>
              <a:path h="180339">
                <a:moveTo>
                  <a:pt x="0" y="0"/>
                </a:moveTo>
                <a:lnTo>
                  <a:pt x="0" y="179958"/>
                </a:lnTo>
              </a:path>
            </a:pathLst>
          </a:custGeom>
          <a:ln w="28956">
            <a:solidFill>
              <a:srgbClr val="EC7C3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6468617" y="2032009"/>
            <a:ext cx="0" cy="180340"/>
          </a:xfrm>
          <a:custGeom>
            <a:avLst/>
            <a:gdLst/>
            <a:ahLst/>
            <a:cxnLst/>
            <a:rect l="l" t="t" r="r" b="b"/>
            <a:pathLst>
              <a:path h="180339">
                <a:moveTo>
                  <a:pt x="0" y="0"/>
                </a:moveTo>
                <a:lnTo>
                  <a:pt x="0" y="179959"/>
                </a:lnTo>
              </a:path>
            </a:pathLst>
          </a:custGeom>
          <a:ln w="28956">
            <a:solidFill>
              <a:srgbClr val="EC7C3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8887206" y="2032009"/>
            <a:ext cx="0" cy="180340"/>
          </a:xfrm>
          <a:custGeom>
            <a:avLst/>
            <a:gdLst/>
            <a:ahLst/>
            <a:cxnLst/>
            <a:rect l="l" t="t" r="r" b="b"/>
            <a:pathLst>
              <a:path h="180339">
                <a:moveTo>
                  <a:pt x="0" y="0"/>
                </a:moveTo>
                <a:lnTo>
                  <a:pt x="0" y="179959"/>
                </a:lnTo>
              </a:path>
            </a:pathLst>
          </a:custGeom>
          <a:ln w="28956">
            <a:solidFill>
              <a:srgbClr val="EC7C3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10981181" y="2032009"/>
            <a:ext cx="0" cy="180340"/>
          </a:xfrm>
          <a:custGeom>
            <a:avLst/>
            <a:gdLst/>
            <a:ahLst/>
            <a:cxnLst/>
            <a:rect l="l" t="t" r="r" b="b"/>
            <a:pathLst>
              <a:path h="180339">
                <a:moveTo>
                  <a:pt x="0" y="0"/>
                </a:moveTo>
                <a:lnTo>
                  <a:pt x="0" y="179959"/>
                </a:lnTo>
              </a:path>
            </a:pathLst>
          </a:custGeom>
          <a:ln w="28956">
            <a:solidFill>
              <a:srgbClr val="EC7C3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8102091" y="905368"/>
            <a:ext cx="808990" cy="4743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770"/>
              </a:lnSpc>
              <a:spcBef>
                <a:spcPts val="95"/>
              </a:spcBef>
            </a:pPr>
            <a:r>
              <a:rPr sz="1600" b="1" spc="-5" dirty="0">
                <a:solidFill>
                  <a:srgbClr val="018DAA"/>
                </a:solidFill>
                <a:latin typeface="Segoe UI"/>
                <a:cs typeface="Segoe UI"/>
              </a:rPr>
              <a:t>2</a:t>
            </a:r>
            <a:r>
              <a:rPr lang="en-US" sz="1600" b="1" spc="-5" dirty="0">
                <a:solidFill>
                  <a:srgbClr val="018DAA"/>
                </a:solidFill>
                <a:latin typeface="Segoe UI"/>
                <a:cs typeface="Segoe UI"/>
              </a:rPr>
              <a:t>58</a:t>
            </a:r>
            <a:r>
              <a:rPr sz="1600" b="1" spc="-70" dirty="0">
                <a:solidFill>
                  <a:srgbClr val="018DAA"/>
                </a:solidFill>
                <a:latin typeface="Segoe UI"/>
                <a:cs typeface="Segoe UI"/>
              </a:rPr>
              <a:t> </a:t>
            </a:r>
            <a:r>
              <a:rPr sz="1600" b="1" spc="-20" dirty="0">
                <a:solidFill>
                  <a:srgbClr val="018DAA"/>
                </a:solidFill>
                <a:latin typeface="Segoe UI"/>
                <a:cs typeface="Segoe UI"/>
              </a:rPr>
              <a:t>BLU</a:t>
            </a:r>
            <a:endParaRPr sz="1600" dirty="0">
              <a:solidFill>
                <a:prstClr val="black"/>
              </a:solidFill>
              <a:latin typeface="Segoe UI"/>
              <a:cs typeface="Segoe UI"/>
            </a:endParaRPr>
          </a:p>
          <a:p>
            <a:pPr marL="103505">
              <a:lnSpc>
                <a:spcPts val="1770"/>
              </a:lnSpc>
            </a:pPr>
            <a:r>
              <a:rPr sz="1600" b="1" spc="-5" dirty="0">
                <a:solidFill>
                  <a:srgbClr val="018DAA"/>
                </a:solidFill>
                <a:latin typeface="Segoe UI"/>
                <a:cs typeface="Segoe UI"/>
              </a:rPr>
              <a:t>2</a:t>
            </a:r>
            <a:r>
              <a:rPr lang="en-US" sz="1600" b="1" spc="-5" dirty="0">
                <a:solidFill>
                  <a:srgbClr val="018DAA"/>
                </a:solidFill>
                <a:latin typeface="Segoe UI"/>
                <a:cs typeface="Segoe UI"/>
              </a:rPr>
              <a:t>2</a:t>
            </a:r>
            <a:r>
              <a:rPr sz="1600" b="1" spc="-35" dirty="0">
                <a:solidFill>
                  <a:srgbClr val="018DAA"/>
                </a:solidFill>
                <a:latin typeface="Segoe UI"/>
                <a:cs typeface="Segoe UI"/>
              </a:rPr>
              <a:t> </a:t>
            </a:r>
            <a:r>
              <a:rPr sz="1600" b="1" spc="-5" dirty="0">
                <a:solidFill>
                  <a:srgbClr val="018DAA"/>
                </a:solidFill>
                <a:latin typeface="Segoe UI"/>
                <a:cs typeface="Segoe UI"/>
              </a:rPr>
              <a:t>K/L</a:t>
            </a:r>
            <a:endParaRPr sz="1600" dirty="0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127" name="object 35"/>
          <p:cNvSpPr/>
          <p:nvPr/>
        </p:nvSpPr>
        <p:spPr>
          <a:xfrm>
            <a:off x="-5153" y="-283625"/>
            <a:ext cx="1768370" cy="143173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Title 1"/>
          <p:cNvSpPr>
            <a:spLocks noGrp="1"/>
          </p:cNvSpPr>
          <p:nvPr>
            <p:ph type="title"/>
          </p:nvPr>
        </p:nvSpPr>
        <p:spPr>
          <a:xfrm>
            <a:off x="3472943" y="92315"/>
            <a:ext cx="8719057" cy="669936"/>
          </a:xfrm>
        </p:spPr>
        <p:txBody>
          <a:bodyPr>
            <a:noAutofit/>
          </a:bodyPr>
          <a:lstStyle/>
          <a:p>
            <a:pPr lvl="0"/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Peran Strategis BLU dalam Menghadirkan Layanan Prima dan Mendukung Perekonomian Nasional</a:t>
            </a:r>
          </a:p>
        </p:txBody>
      </p:sp>
      <p:grpSp>
        <p:nvGrpSpPr>
          <p:cNvPr id="981" name="Group 980"/>
          <p:cNvGrpSpPr/>
          <p:nvPr/>
        </p:nvGrpSpPr>
        <p:grpSpPr>
          <a:xfrm>
            <a:off x="462325" y="4499550"/>
            <a:ext cx="11530619" cy="1783667"/>
            <a:chOff x="296677" y="2078839"/>
            <a:chExt cx="11530619" cy="3951250"/>
          </a:xfrm>
        </p:grpSpPr>
        <p:pic>
          <p:nvPicPr>
            <p:cNvPr id="982" name="Picture 981">
              <a:extLst>
                <a:ext uri="{FF2B5EF4-FFF2-40B4-BE49-F238E27FC236}">
                  <a16:creationId xmlns:a16="http://schemas.microsoft.com/office/drawing/2014/main" id="{703F58A9-12A8-4468-9840-406301E5805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95173" y="2078839"/>
              <a:ext cx="1134227" cy="1349439"/>
            </a:xfrm>
            <a:prstGeom prst="rect">
              <a:avLst/>
            </a:prstGeom>
          </p:spPr>
        </p:pic>
        <p:pic>
          <p:nvPicPr>
            <p:cNvPr id="983" name="Picture 982">
              <a:extLst>
                <a:ext uri="{FF2B5EF4-FFF2-40B4-BE49-F238E27FC236}">
                  <a16:creationId xmlns:a16="http://schemas.microsoft.com/office/drawing/2014/main" id="{00411583-DED6-4212-AE56-8AB3D76B5F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72204" y="2286719"/>
              <a:ext cx="1134227" cy="1349439"/>
            </a:xfrm>
            <a:prstGeom prst="rect">
              <a:avLst/>
            </a:prstGeom>
          </p:spPr>
        </p:pic>
        <p:pic>
          <p:nvPicPr>
            <p:cNvPr id="984" name="Picture 983">
              <a:extLst>
                <a:ext uri="{FF2B5EF4-FFF2-40B4-BE49-F238E27FC236}">
                  <a16:creationId xmlns:a16="http://schemas.microsoft.com/office/drawing/2014/main" id="{6D19D843-A29B-4971-A7BB-AA38CFF34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35986" y="2207189"/>
              <a:ext cx="1134227" cy="1349439"/>
            </a:xfrm>
            <a:prstGeom prst="rect">
              <a:avLst/>
            </a:prstGeom>
          </p:spPr>
        </p:pic>
        <p:sp>
          <p:nvSpPr>
            <p:cNvPr id="985" name="Google Shape;2307;p42">
              <a:extLst>
                <a:ext uri="{FF2B5EF4-FFF2-40B4-BE49-F238E27FC236}">
                  <a16:creationId xmlns:a16="http://schemas.microsoft.com/office/drawing/2014/main" id="{4C61DC54-538F-4E62-A4D9-7D2AFCA73C4F}"/>
                </a:ext>
              </a:extLst>
            </p:cNvPr>
            <p:cNvSpPr/>
            <p:nvPr/>
          </p:nvSpPr>
          <p:spPr>
            <a:xfrm>
              <a:off x="368692" y="3531286"/>
              <a:ext cx="2778752" cy="324159"/>
            </a:xfrm>
            <a:custGeom>
              <a:avLst/>
              <a:gdLst/>
              <a:ahLst/>
              <a:cxnLst/>
              <a:rect l="l" t="t" r="r" b="b"/>
              <a:pathLst>
                <a:path w="64699" h="10622" extrusionOk="0">
                  <a:moveTo>
                    <a:pt x="3977" y="1"/>
                  </a:moveTo>
                  <a:cubicBezTo>
                    <a:pt x="1786" y="1"/>
                    <a:pt x="0" y="2382"/>
                    <a:pt x="0" y="5311"/>
                  </a:cubicBezTo>
                  <a:cubicBezTo>
                    <a:pt x="0" y="8228"/>
                    <a:pt x="1786" y="10621"/>
                    <a:pt x="3977" y="10621"/>
                  </a:cubicBezTo>
                  <a:lnTo>
                    <a:pt x="64699" y="10621"/>
                  </a:lnTo>
                  <a:lnTo>
                    <a:pt x="64699" y="1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377" tIns="91377" rIns="91377" bIns="91377" anchor="ctr" anchorCtr="0">
              <a:noAutofit/>
            </a:bodyPr>
            <a:lstStyle/>
            <a:p>
              <a:pPr algn="ctr" defTabSz="913943"/>
              <a:endParaRPr sz="1199" dirty="0">
                <a:solidFill>
                  <a:srgbClr val="000000"/>
                </a:solidFill>
                <a:latin typeface="Open Sans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986" name="Rectangle 985">
              <a:extLst>
                <a:ext uri="{FF2B5EF4-FFF2-40B4-BE49-F238E27FC236}">
                  <a16:creationId xmlns:a16="http://schemas.microsoft.com/office/drawing/2014/main" id="{3A647280-B4F3-4A60-BF69-4B07A90EB723}"/>
                </a:ext>
              </a:extLst>
            </p:cNvPr>
            <p:cNvSpPr/>
            <p:nvPr/>
          </p:nvSpPr>
          <p:spPr>
            <a:xfrm>
              <a:off x="296677" y="3916513"/>
              <a:ext cx="1802441" cy="21135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3943"/>
              <a:r>
                <a:rPr lang="en-US" sz="1400" dirty="0">
                  <a:solidFill>
                    <a:srgbClr val="000000"/>
                  </a:solidFill>
                  <a:latin typeface="Open Sans"/>
                </a:rPr>
                <a:t>Meningkatkan kontribusi terhadap PDB maupun PNBP Nasional.*) </a:t>
              </a:r>
            </a:p>
          </p:txBody>
        </p:sp>
        <p:sp>
          <p:nvSpPr>
            <p:cNvPr id="987" name="Rectangle 986">
              <a:extLst>
                <a:ext uri="{FF2B5EF4-FFF2-40B4-BE49-F238E27FC236}">
                  <a16:creationId xmlns:a16="http://schemas.microsoft.com/office/drawing/2014/main" id="{9F944989-FC2B-45DB-A2F0-6B621A7E88F7}"/>
                </a:ext>
              </a:extLst>
            </p:cNvPr>
            <p:cNvSpPr/>
            <p:nvPr/>
          </p:nvSpPr>
          <p:spPr>
            <a:xfrm>
              <a:off x="3142150" y="3531286"/>
              <a:ext cx="2781221" cy="32415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 defTabSz="913943"/>
              <a:endParaRPr lang="en-US" sz="1099" dirty="0">
                <a:solidFill>
                  <a:srgbClr val="000000"/>
                </a:solidFill>
                <a:latin typeface="Open Sans"/>
              </a:endParaRPr>
            </a:p>
          </p:txBody>
        </p:sp>
        <p:sp>
          <p:nvSpPr>
            <p:cNvPr id="988" name="Rectangle 987">
              <a:extLst>
                <a:ext uri="{FF2B5EF4-FFF2-40B4-BE49-F238E27FC236}">
                  <a16:creationId xmlns:a16="http://schemas.microsoft.com/office/drawing/2014/main" id="{3D13C53C-6312-40F1-BDE6-272F41D0618D}"/>
                </a:ext>
              </a:extLst>
            </p:cNvPr>
            <p:cNvSpPr/>
            <p:nvPr/>
          </p:nvSpPr>
          <p:spPr>
            <a:xfrm>
              <a:off x="5923371" y="3532264"/>
              <a:ext cx="2781221" cy="32415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 defTabSz="913943"/>
              <a:endParaRPr lang="en-US" sz="1099" dirty="0">
                <a:solidFill>
                  <a:srgbClr val="000000"/>
                </a:solidFill>
                <a:latin typeface="Open Sans"/>
              </a:endParaRPr>
            </a:p>
          </p:txBody>
        </p:sp>
        <p:sp>
          <p:nvSpPr>
            <p:cNvPr id="989" name="Google Shape;2307;p42">
              <a:extLst>
                <a:ext uri="{FF2B5EF4-FFF2-40B4-BE49-F238E27FC236}">
                  <a16:creationId xmlns:a16="http://schemas.microsoft.com/office/drawing/2014/main" id="{BA162B87-D839-4B8A-AC8D-BB8A913767C1}"/>
                </a:ext>
              </a:extLst>
            </p:cNvPr>
            <p:cNvSpPr/>
            <p:nvPr/>
          </p:nvSpPr>
          <p:spPr>
            <a:xfrm rot="10800000">
              <a:off x="8704593" y="3531286"/>
              <a:ext cx="2778752" cy="324159"/>
            </a:xfrm>
            <a:custGeom>
              <a:avLst/>
              <a:gdLst/>
              <a:ahLst/>
              <a:cxnLst/>
              <a:rect l="l" t="t" r="r" b="b"/>
              <a:pathLst>
                <a:path w="64699" h="10622" extrusionOk="0">
                  <a:moveTo>
                    <a:pt x="3977" y="1"/>
                  </a:moveTo>
                  <a:cubicBezTo>
                    <a:pt x="1786" y="1"/>
                    <a:pt x="0" y="2382"/>
                    <a:pt x="0" y="5311"/>
                  </a:cubicBezTo>
                  <a:cubicBezTo>
                    <a:pt x="0" y="8228"/>
                    <a:pt x="1786" y="10621"/>
                    <a:pt x="3977" y="10621"/>
                  </a:cubicBezTo>
                  <a:lnTo>
                    <a:pt x="64699" y="10621"/>
                  </a:lnTo>
                  <a:lnTo>
                    <a:pt x="64699" y="1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91377" tIns="91377" rIns="91377" bIns="91377" anchor="ctr" anchorCtr="0">
              <a:noAutofit/>
            </a:bodyPr>
            <a:lstStyle/>
            <a:p>
              <a:pPr algn="ctr" defTabSz="913943"/>
              <a:endParaRPr sz="1199" dirty="0">
                <a:solidFill>
                  <a:srgbClr val="000000"/>
                </a:solidFill>
                <a:latin typeface="Open Sans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990" name="Rectangle 989">
              <a:extLst>
                <a:ext uri="{FF2B5EF4-FFF2-40B4-BE49-F238E27FC236}">
                  <a16:creationId xmlns:a16="http://schemas.microsoft.com/office/drawing/2014/main" id="{0A42B8E4-7855-4BE7-A4D4-1A4941C03DA7}"/>
                </a:ext>
              </a:extLst>
            </p:cNvPr>
            <p:cNvSpPr/>
            <p:nvPr/>
          </p:nvSpPr>
          <p:spPr>
            <a:xfrm>
              <a:off x="2204661" y="3880438"/>
              <a:ext cx="2564752" cy="16363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3943"/>
              <a:r>
                <a:rPr lang="en-US" sz="1400" dirty="0" err="1">
                  <a:solidFill>
                    <a:srgbClr val="000000"/>
                  </a:solidFill>
                  <a:latin typeface="Open Sans"/>
                </a:rPr>
                <a:t>Meningkatkan</a:t>
              </a:r>
              <a:r>
                <a:rPr lang="en-US" sz="1400" dirty="0">
                  <a:solidFill>
                    <a:srgbClr val="000000"/>
                  </a:solidFill>
                  <a:latin typeface="Open Sans"/>
                </a:rPr>
                <a:t> </a:t>
              </a:r>
              <a:r>
                <a:rPr lang="en-US" sz="1400" dirty="0" err="1">
                  <a:solidFill>
                    <a:srgbClr val="000000"/>
                  </a:solidFill>
                  <a:latin typeface="Open Sans"/>
                </a:rPr>
                <a:t>kesejahteraan</a:t>
              </a:r>
              <a:r>
                <a:rPr lang="en-US" sz="1400" dirty="0">
                  <a:solidFill>
                    <a:srgbClr val="000000"/>
                  </a:solidFill>
                  <a:latin typeface="Open Sans"/>
                </a:rPr>
                <a:t> </a:t>
              </a:r>
              <a:r>
                <a:rPr lang="en-US" sz="1400" dirty="0" err="1">
                  <a:solidFill>
                    <a:srgbClr val="000000"/>
                  </a:solidFill>
                  <a:latin typeface="Open Sans"/>
                </a:rPr>
                <a:t>umum</a:t>
              </a:r>
              <a:r>
                <a:rPr lang="en-US" sz="1400" dirty="0">
                  <a:solidFill>
                    <a:srgbClr val="000000"/>
                  </a:solidFill>
                  <a:latin typeface="Open Sans"/>
                </a:rPr>
                <a:t> </a:t>
              </a:r>
              <a:r>
                <a:rPr lang="en-US" sz="1400" dirty="0" err="1">
                  <a:solidFill>
                    <a:srgbClr val="000000"/>
                  </a:solidFill>
                  <a:latin typeface="Open Sans"/>
                </a:rPr>
                <a:t>melalui</a:t>
              </a:r>
              <a:r>
                <a:rPr lang="en-US" sz="1400" dirty="0">
                  <a:solidFill>
                    <a:srgbClr val="000000"/>
                  </a:solidFill>
                  <a:latin typeface="Open Sans"/>
                </a:rPr>
                <a:t> </a:t>
              </a:r>
              <a:r>
                <a:rPr lang="en-US" sz="1400" dirty="0" err="1">
                  <a:solidFill>
                    <a:srgbClr val="000000"/>
                  </a:solidFill>
                  <a:latin typeface="Open Sans"/>
                </a:rPr>
                <a:t>penyediaan</a:t>
              </a:r>
              <a:r>
                <a:rPr lang="en-US" sz="1400" dirty="0">
                  <a:solidFill>
                    <a:srgbClr val="000000"/>
                  </a:solidFill>
                  <a:latin typeface="Open Sans"/>
                </a:rPr>
                <a:t> </a:t>
              </a:r>
              <a:r>
                <a:rPr lang="en-US" sz="1400" dirty="0" err="1">
                  <a:solidFill>
                    <a:srgbClr val="000000"/>
                  </a:solidFill>
                  <a:latin typeface="Open Sans"/>
                </a:rPr>
                <a:t>layanan</a:t>
              </a:r>
              <a:r>
                <a:rPr lang="en-US" sz="1400" dirty="0">
                  <a:solidFill>
                    <a:srgbClr val="000000"/>
                  </a:solidFill>
                  <a:latin typeface="Open Sans"/>
                </a:rPr>
                <a:t> </a:t>
              </a:r>
              <a:r>
                <a:rPr lang="en-US" sz="1400" dirty="0" err="1">
                  <a:solidFill>
                    <a:srgbClr val="000000"/>
                  </a:solidFill>
                  <a:latin typeface="Open Sans"/>
                </a:rPr>
                <a:t>kesehatan</a:t>
              </a:r>
              <a:r>
                <a:rPr lang="en-US" sz="1400" dirty="0">
                  <a:solidFill>
                    <a:srgbClr val="000000"/>
                  </a:solidFill>
                  <a:latin typeface="Open Sans"/>
                </a:rPr>
                <a:t> yang </a:t>
              </a:r>
              <a:r>
                <a:rPr lang="en-US" sz="1400" dirty="0" err="1">
                  <a:solidFill>
                    <a:srgbClr val="000000"/>
                  </a:solidFill>
                  <a:latin typeface="Open Sans"/>
                </a:rPr>
                <a:t>berkualitas</a:t>
              </a:r>
              <a:r>
                <a:rPr lang="en-US" sz="1400" dirty="0">
                  <a:solidFill>
                    <a:srgbClr val="000000"/>
                  </a:solidFill>
                  <a:latin typeface="Open Sans"/>
                </a:rPr>
                <a:t>. </a:t>
              </a:r>
            </a:p>
          </p:txBody>
        </p:sp>
        <p:sp>
          <p:nvSpPr>
            <p:cNvPr id="991" name="Rectangle 990">
              <a:extLst>
                <a:ext uri="{FF2B5EF4-FFF2-40B4-BE49-F238E27FC236}">
                  <a16:creationId xmlns:a16="http://schemas.microsoft.com/office/drawing/2014/main" id="{72F3478E-DB9F-4C5C-BEF1-1F3B3569D5C1}"/>
                </a:ext>
              </a:extLst>
            </p:cNvPr>
            <p:cNvSpPr/>
            <p:nvPr/>
          </p:nvSpPr>
          <p:spPr>
            <a:xfrm>
              <a:off x="4806288" y="3894957"/>
              <a:ext cx="2410849" cy="16363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3943"/>
              <a:r>
                <a:rPr lang="en-US" sz="1400" dirty="0" err="1">
                  <a:solidFill>
                    <a:srgbClr val="000000"/>
                  </a:solidFill>
                  <a:latin typeface="Open Sans"/>
                </a:rPr>
                <a:t>Mencerdaskan</a:t>
              </a:r>
              <a:r>
                <a:rPr lang="en-US" sz="1400" dirty="0">
                  <a:solidFill>
                    <a:srgbClr val="000000"/>
                  </a:solidFill>
                  <a:latin typeface="Open Sans"/>
                </a:rPr>
                <a:t> </a:t>
              </a:r>
              <a:r>
                <a:rPr lang="en-US" sz="1400" dirty="0" err="1">
                  <a:solidFill>
                    <a:srgbClr val="000000"/>
                  </a:solidFill>
                  <a:latin typeface="Open Sans"/>
                </a:rPr>
                <a:t>kehidupan</a:t>
              </a:r>
              <a:r>
                <a:rPr lang="en-US" sz="1400" dirty="0">
                  <a:solidFill>
                    <a:srgbClr val="000000"/>
                  </a:solidFill>
                  <a:latin typeface="Open Sans"/>
                </a:rPr>
                <a:t> </a:t>
              </a:r>
              <a:r>
                <a:rPr lang="en-US" sz="1400" dirty="0" err="1">
                  <a:solidFill>
                    <a:srgbClr val="000000"/>
                  </a:solidFill>
                  <a:latin typeface="Open Sans"/>
                </a:rPr>
                <a:t>bangsa</a:t>
              </a:r>
              <a:r>
                <a:rPr lang="en-US" sz="1400" dirty="0">
                  <a:solidFill>
                    <a:srgbClr val="000000"/>
                  </a:solidFill>
                  <a:latin typeface="Open Sans"/>
                </a:rPr>
                <a:t> </a:t>
              </a:r>
              <a:r>
                <a:rPr lang="en-US" sz="1400" dirty="0" err="1">
                  <a:solidFill>
                    <a:srgbClr val="000000"/>
                  </a:solidFill>
                  <a:latin typeface="Open Sans"/>
                </a:rPr>
                <a:t>melalui</a:t>
              </a:r>
              <a:r>
                <a:rPr lang="en-US" sz="1400" dirty="0">
                  <a:solidFill>
                    <a:srgbClr val="000000"/>
                  </a:solidFill>
                  <a:latin typeface="Open Sans"/>
                </a:rPr>
                <a:t> program </a:t>
              </a:r>
              <a:r>
                <a:rPr lang="en-US" sz="1400" dirty="0" err="1">
                  <a:solidFill>
                    <a:srgbClr val="000000"/>
                  </a:solidFill>
                  <a:latin typeface="Open Sans"/>
                </a:rPr>
                <a:t>pendidikan</a:t>
              </a:r>
              <a:r>
                <a:rPr lang="en-US" sz="1400" dirty="0">
                  <a:solidFill>
                    <a:srgbClr val="000000"/>
                  </a:solidFill>
                  <a:latin typeface="Open Sans"/>
                </a:rPr>
                <a:t> </a:t>
              </a:r>
              <a:r>
                <a:rPr lang="en-US" sz="1400" dirty="0" err="1">
                  <a:solidFill>
                    <a:srgbClr val="000000"/>
                  </a:solidFill>
                  <a:latin typeface="Open Sans"/>
                </a:rPr>
                <a:t>akademik</a:t>
              </a:r>
              <a:r>
                <a:rPr lang="en-US" sz="1400" dirty="0">
                  <a:solidFill>
                    <a:srgbClr val="000000"/>
                  </a:solidFill>
                  <a:latin typeface="Open Sans"/>
                </a:rPr>
                <a:t> </a:t>
              </a:r>
              <a:r>
                <a:rPr lang="en-US" sz="1400" dirty="0" err="1">
                  <a:solidFill>
                    <a:srgbClr val="000000"/>
                  </a:solidFill>
                  <a:latin typeface="Open Sans"/>
                </a:rPr>
                <a:t>maupun</a:t>
              </a:r>
              <a:r>
                <a:rPr lang="en-US" sz="1400" dirty="0">
                  <a:solidFill>
                    <a:srgbClr val="000000"/>
                  </a:solidFill>
                  <a:latin typeface="Open Sans"/>
                </a:rPr>
                <a:t> </a:t>
              </a:r>
              <a:r>
                <a:rPr lang="en-US" sz="1400" dirty="0" err="1">
                  <a:solidFill>
                    <a:srgbClr val="000000"/>
                  </a:solidFill>
                  <a:latin typeface="Open Sans"/>
                </a:rPr>
                <a:t>profesional</a:t>
              </a:r>
              <a:r>
                <a:rPr lang="en-US" sz="1400" dirty="0">
                  <a:solidFill>
                    <a:srgbClr val="000000"/>
                  </a:solidFill>
                  <a:latin typeface="Open Sans"/>
                </a:rPr>
                <a:t>. </a:t>
              </a:r>
            </a:p>
          </p:txBody>
        </p:sp>
        <p:sp>
          <p:nvSpPr>
            <p:cNvPr id="992" name="Rectangle 991">
              <a:extLst>
                <a:ext uri="{FF2B5EF4-FFF2-40B4-BE49-F238E27FC236}">
                  <a16:creationId xmlns:a16="http://schemas.microsoft.com/office/drawing/2014/main" id="{6986C79F-33C8-4782-851B-BF3D18D54CA3}"/>
                </a:ext>
              </a:extLst>
            </p:cNvPr>
            <p:cNvSpPr/>
            <p:nvPr/>
          </p:nvSpPr>
          <p:spPr>
            <a:xfrm>
              <a:off x="8926697" y="3902189"/>
              <a:ext cx="2900599" cy="16363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3943"/>
              <a:r>
                <a:rPr lang="en-US" sz="1400" dirty="0" err="1">
                  <a:solidFill>
                    <a:srgbClr val="000000"/>
                  </a:solidFill>
                  <a:latin typeface="Open Sans"/>
                </a:rPr>
                <a:t>Pemerataan</a:t>
              </a:r>
              <a:r>
                <a:rPr lang="en-US" sz="1400" dirty="0">
                  <a:solidFill>
                    <a:srgbClr val="000000"/>
                  </a:solidFill>
                  <a:latin typeface="Open Sans"/>
                </a:rPr>
                <a:t> dan </a:t>
              </a:r>
              <a:r>
                <a:rPr lang="en-US" sz="1400" dirty="0" err="1">
                  <a:solidFill>
                    <a:srgbClr val="000000"/>
                  </a:solidFill>
                  <a:latin typeface="Open Sans"/>
                </a:rPr>
                <a:t>pemenuhan</a:t>
              </a:r>
              <a:r>
                <a:rPr lang="en-US" sz="1400" dirty="0">
                  <a:solidFill>
                    <a:srgbClr val="000000"/>
                  </a:solidFill>
                  <a:latin typeface="Open Sans"/>
                </a:rPr>
                <a:t> </a:t>
              </a:r>
              <a:r>
                <a:rPr lang="en-US" sz="1400" dirty="0" err="1">
                  <a:solidFill>
                    <a:srgbClr val="000000"/>
                  </a:solidFill>
                  <a:latin typeface="Open Sans"/>
                </a:rPr>
                <a:t>kebutuhan</a:t>
              </a:r>
              <a:r>
                <a:rPr lang="en-US" sz="1400" dirty="0">
                  <a:solidFill>
                    <a:srgbClr val="000000"/>
                  </a:solidFill>
                  <a:latin typeface="Open Sans"/>
                </a:rPr>
                <a:t> </a:t>
              </a:r>
              <a:r>
                <a:rPr lang="en-US" sz="1400" dirty="0" err="1">
                  <a:solidFill>
                    <a:srgbClr val="000000"/>
                  </a:solidFill>
                  <a:latin typeface="Open Sans"/>
                </a:rPr>
                <a:t>masyarakat</a:t>
              </a:r>
              <a:r>
                <a:rPr lang="en-US" sz="1400" dirty="0">
                  <a:solidFill>
                    <a:srgbClr val="000000"/>
                  </a:solidFill>
                  <a:latin typeface="Open Sans"/>
                </a:rPr>
                <a:t> </a:t>
              </a:r>
              <a:r>
                <a:rPr lang="en-US" sz="1400" dirty="0" err="1">
                  <a:solidFill>
                    <a:srgbClr val="000000"/>
                  </a:solidFill>
                  <a:latin typeface="Open Sans"/>
                </a:rPr>
                <a:t>akan</a:t>
              </a:r>
              <a:r>
                <a:rPr lang="en-US" sz="1400" dirty="0">
                  <a:solidFill>
                    <a:srgbClr val="000000"/>
                  </a:solidFill>
                  <a:latin typeface="Open Sans"/>
                </a:rPr>
                <a:t> </a:t>
              </a:r>
              <a:r>
                <a:rPr lang="en-US" sz="1400" dirty="0" err="1">
                  <a:solidFill>
                    <a:srgbClr val="000000"/>
                  </a:solidFill>
                  <a:latin typeface="Open Sans"/>
                </a:rPr>
                <a:t>penelitian</a:t>
              </a:r>
              <a:r>
                <a:rPr lang="en-US" sz="1400" dirty="0">
                  <a:solidFill>
                    <a:srgbClr val="000000"/>
                  </a:solidFill>
                  <a:latin typeface="Open Sans"/>
                </a:rPr>
                <a:t>, </a:t>
              </a:r>
              <a:r>
                <a:rPr lang="en-US" sz="1400" dirty="0" err="1">
                  <a:solidFill>
                    <a:srgbClr val="000000"/>
                  </a:solidFill>
                  <a:latin typeface="Open Sans"/>
                </a:rPr>
                <a:t>telekomunikasi</a:t>
              </a:r>
              <a:r>
                <a:rPr lang="en-US" sz="1400" dirty="0">
                  <a:solidFill>
                    <a:srgbClr val="000000"/>
                  </a:solidFill>
                  <a:latin typeface="Open Sans"/>
                </a:rPr>
                <a:t>, dan </a:t>
              </a:r>
              <a:r>
                <a:rPr lang="en-US" sz="1400" dirty="0" err="1">
                  <a:solidFill>
                    <a:srgbClr val="000000"/>
                  </a:solidFill>
                  <a:latin typeface="Open Sans"/>
                </a:rPr>
                <a:t>bidang</a:t>
              </a:r>
              <a:r>
                <a:rPr lang="en-US" sz="1400" dirty="0">
                  <a:solidFill>
                    <a:srgbClr val="000000"/>
                  </a:solidFill>
                  <a:latin typeface="Open Sans"/>
                </a:rPr>
                <a:t> </a:t>
              </a:r>
              <a:r>
                <a:rPr lang="en-US" sz="1400" dirty="0" err="1">
                  <a:solidFill>
                    <a:srgbClr val="000000"/>
                  </a:solidFill>
                  <a:latin typeface="Open Sans"/>
                </a:rPr>
                <a:t>lainnya</a:t>
              </a:r>
              <a:r>
                <a:rPr lang="en-US" sz="1400" dirty="0">
                  <a:solidFill>
                    <a:srgbClr val="000000"/>
                  </a:solidFill>
                  <a:latin typeface="Open Sans"/>
                </a:rPr>
                <a:t>.  </a:t>
              </a:r>
            </a:p>
          </p:txBody>
        </p:sp>
        <p:grpSp>
          <p:nvGrpSpPr>
            <p:cNvPr id="993" name="Google Shape;264;p35">
              <a:extLst>
                <a:ext uri="{FF2B5EF4-FFF2-40B4-BE49-F238E27FC236}">
                  <a16:creationId xmlns:a16="http://schemas.microsoft.com/office/drawing/2014/main" id="{B5162891-D75E-45BC-863C-91A2458782EF}"/>
                </a:ext>
              </a:extLst>
            </p:cNvPr>
            <p:cNvGrpSpPr/>
            <p:nvPr/>
          </p:nvGrpSpPr>
          <p:grpSpPr>
            <a:xfrm>
              <a:off x="2771423" y="2444510"/>
              <a:ext cx="1541808" cy="1349315"/>
              <a:chOff x="-132051" y="1608692"/>
              <a:chExt cx="4255411" cy="3394826"/>
            </a:xfrm>
          </p:grpSpPr>
          <p:sp>
            <p:nvSpPr>
              <p:cNvPr id="1280" name="Google Shape;265;p35">
                <a:extLst>
                  <a:ext uri="{FF2B5EF4-FFF2-40B4-BE49-F238E27FC236}">
                    <a16:creationId xmlns:a16="http://schemas.microsoft.com/office/drawing/2014/main" id="{C4C3EEE6-17DA-42DC-A21D-DC319D9A06CD}"/>
                  </a:ext>
                </a:extLst>
              </p:cNvPr>
              <p:cNvSpPr/>
              <p:nvPr/>
            </p:nvSpPr>
            <p:spPr>
              <a:xfrm flipH="1">
                <a:off x="2420184" y="1617801"/>
                <a:ext cx="832070" cy="838576"/>
              </a:xfrm>
              <a:custGeom>
                <a:avLst/>
                <a:gdLst/>
                <a:ahLst/>
                <a:cxnLst/>
                <a:rect l="l" t="t" r="r" b="b"/>
                <a:pathLst>
                  <a:path w="22381" h="22556" extrusionOk="0">
                    <a:moveTo>
                      <a:pt x="5631" y="0"/>
                    </a:moveTo>
                    <a:cubicBezTo>
                      <a:pt x="3745" y="0"/>
                      <a:pt x="2175" y="360"/>
                      <a:pt x="1484" y="677"/>
                    </a:cubicBezTo>
                    <a:cubicBezTo>
                      <a:pt x="548" y="1109"/>
                      <a:pt x="1" y="1973"/>
                      <a:pt x="173" y="2837"/>
                    </a:cubicBezTo>
                    <a:cubicBezTo>
                      <a:pt x="361" y="3687"/>
                      <a:pt x="1181" y="4292"/>
                      <a:pt x="1181" y="4292"/>
                    </a:cubicBezTo>
                    <a:cubicBezTo>
                      <a:pt x="1181" y="4292"/>
                      <a:pt x="1326" y="4349"/>
                      <a:pt x="1570" y="4479"/>
                    </a:cubicBezTo>
                    <a:cubicBezTo>
                      <a:pt x="2132" y="4781"/>
                      <a:pt x="2665" y="5170"/>
                      <a:pt x="3140" y="5631"/>
                    </a:cubicBezTo>
                    <a:cubicBezTo>
                      <a:pt x="3558" y="6034"/>
                      <a:pt x="3918" y="6524"/>
                      <a:pt x="4191" y="7057"/>
                    </a:cubicBezTo>
                    <a:cubicBezTo>
                      <a:pt x="4206" y="7085"/>
                      <a:pt x="4235" y="7129"/>
                      <a:pt x="4249" y="7157"/>
                    </a:cubicBezTo>
                    <a:cubicBezTo>
                      <a:pt x="5185" y="9145"/>
                      <a:pt x="4451" y="10931"/>
                      <a:pt x="4652" y="15064"/>
                    </a:cubicBezTo>
                    <a:cubicBezTo>
                      <a:pt x="4782" y="17829"/>
                      <a:pt x="6337" y="20378"/>
                      <a:pt x="9318" y="21674"/>
                    </a:cubicBezTo>
                    <a:cubicBezTo>
                      <a:pt x="10613" y="22232"/>
                      <a:pt x="12175" y="22556"/>
                      <a:pt x="14007" y="22556"/>
                    </a:cubicBezTo>
                    <a:cubicBezTo>
                      <a:pt x="14254" y="22556"/>
                      <a:pt x="14505" y="22550"/>
                      <a:pt x="14762" y="22538"/>
                    </a:cubicBezTo>
                    <a:cubicBezTo>
                      <a:pt x="17008" y="22437"/>
                      <a:pt x="20335" y="20176"/>
                      <a:pt x="21358" y="18779"/>
                    </a:cubicBezTo>
                    <a:cubicBezTo>
                      <a:pt x="22380" y="17382"/>
                      <a:pt x="21012" y="14516"/>
                      <a:pt x="21012" y="14473"/>
                    </a:cubicBezTo>
                    <a:lnTo>
                      <a:pt x="21012" y="14473"/>
                    </a:lnTo>
                    <a:cubicBezTo>
                      <a:pt x="21286" y="14776"/>
                      <a:pt x="21588" y="15078"/>
                      <a:pt x="21905" y="15366"/>
                    </a:cubicBezTo>
                    <a:cubicBezTo>
                      <a:pt x="21790" y="14344"/>
                      <a:pt x="21430" y="12414"/>
                      <a:pt x="18895" y="10743"/>
                    </a:cubicBezTo>
                    <a:cubicBezTo>
                      <a:pt x="16375" y="9058"/>
                      <a:pt x="13984" y="7229"/>
                      <a:pt x="13984" y="7229"/>
                    </a:cubicBezTo>
                    <a:cubicBezTo>
                      <a:pt x="12645" y="6077"/>
                      <a:pt x="12011" y="4724"/>
                      <a:pt x="11666" y="4018"/>
                    </a:cubicBezTo>
                    <a:cubicBezTo>
                      <a:pt x="11334" y="3312"/>
                      <a:pt x="10326" y="533"/>
                      <a:pt x="7619" y="144"/>
                    </a:cubicBezTo>
                    <a:cubicBezTo>
                      <a:pt x="6956" y="43"/>
                      <a:pt x="6294" y="0"/>
                      <a:pt x="5631" y="0"/>
                    </a:cubicBezTo>
                    <a:close/>
                  </a:path>
                </a:pathLst>
              </a:custGeom>
              <a:solidFill>
                <a:srgbClr val="0A2E4E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281" name="Google Shape;266;p35">
                <a:extLst>
                  <a:ext uri="{FF2B5EF4-FFF2-40B4-BE49-F238E27FC236}">
                    <a16:creationId xmlns:a16="http://schemas.microsoft.com/office/drawing/2014/main" id="{CB905DC0-A99F-4984-9A60-CEDC000EF1A4}"/>
                  </a:ext>
                </a:extLst>
              </p:cNvPr>
              <p:cNvSpPr/>
              <p:nvPr/>
            </p:nvSpPr>
            <p:spPr>
              <a:xfrm flipH="1">
                <a:off x="2536364" y="1683084"/>
                <a:ext cx="667150" cy="738085"/>
              </a:xfrm>
              <a:custGeom>
                <a:avLst/>
                <a:gdLst/>
                <a:ahLst/>
                <a:cxnLst/>
                <a:rect l="l" t="t" r="r" b="b"/>
                <a:pathLst>
                  <a:path w="17945" h="19853" extrusionOk="0">
                    <a:moveTo>
                      <a:pt x="245" y="1"/>
                    </a:moveTo>
                    <a:lnTo>
                      <a:pt x="245" y="1"/>
                    </a:lnTo>
                    <a:cubicBezTo>
                      <a:pt x="0" y="1110"/>
                      <a:pt x="43" y="2017"/>
                      <a:pt x="259" y="2723"/>
                    </a:cubicBezTo>
                    <a:cubicBezTo>
                      <a:pt x="821" y="3025"/>
                      <a:pt x="1354" y="3414"/>
                      <a:pt x="1829" y="3875"/>
                    </a:cubicBezTo>
                    <a:cubicBezTo>
                      <a:pt x="1843" y="3889"/>
                      <a:pt x="1872" y="3918"/>
                      <a:pt x="1901" y="3947"/>
                    </a:cubicBezTo>
                    <a:cubicBezTo>
                      <a:pt x="1915" y="3947"/>
                      <a:pt x="1915" y="3961"/>
                      <a:pt x="1930" y="3976"/>
                    </a:cubicBezTo>
                    <a:cubicBezTo>
                      <a:pt x="1944" y="3990"/>
                      <a:pt x="1959" y="4005"/>
                      <a:pt x="1973" y="4019"/>
                    </a:cubicBezTo>
                    <a:cubicBezTo>
                      <a:pt x="1987" y="4033"/>
                      <a:pt x="2002" y="4048"/>
                      <a:pt x="2002" y="4062"/>
                    </a:cubicBezTo>
                    <a:cubicBezTo>
                      <a:pt x="2016" y="4077"/>
                      <a:pt x="2031" y="4091"/>
                      <a:pt x="2045" y="4105"/>
                    </a:cubicBezTo>
                    <a:lnTo>
                      <a:pt x="2088" y="4134"/>
                    </a:lnTo>
                    <a:cubicBezTo>
                      <a:pt x="2103" y="4149"/>
                      <a:pt x="2117" y="4163"/>
                      <a:pt x="2117" y="4177"/>
                    </a:cubicBezTo>
                    <a:cubicBezTo>
                      <a:pt x="2131" y="4192"/>
                      <a:pt x="2146" y="4206"/>
                      <a:pt x="2160" y="4221"/>
                    </a:cubicBezTo>
                    <a:cubicBezTo>
                      <a:pt x="2175" y="4235"/>
                      <a:pt x="2189" y="4249"/>
                      <a:pt x="2203" y="4264"/>
                    </a:cubicBezTo>
                    <a:cubicBezTo>
                      <a:pt x="2203" y="4278"/>
                      <a:pt x="2218" y="4293"/>
                      <a:pt x="2232" y="4307"/>
                    </a:cubicBezTo>
                    <a:cubicBezTo>
                      <a:pt x="2247" y="4321"/>
                      <a:pt x="2261" y="4336"/>
                      <a:pt x="2275" y="4350"/>
                    </a:cubicBezTo>
                    <a:lnTo>
                      <a:pt x="2304" y="4393"/>
                    </a:lnTo>
                    <a:lnTo>
                      <a:pt x="2333" y="4437"/>
                    </a:lnTo>
                    <a:cubicBezTo>
                      <a:pt x="2348" y="4451"/>
                      <a:pt x="2362" y="4480"/>
                      <a:pt x="2376" y="4494"/>
                    </a:cubicBezTo>
                    <a:cubicBezTo>
                      <a:pt x="2391" y="4509"/>
                      <a:pt x="2405" y="4523"/>
                      <a:pt x="2405" y="4537"/>
                    </a:cubicBezTo>
                    <a:cubicBezTo>
                      <a:pt x="2420" y="4552"/>
                      <a:pt x="2434" y="4566"/>
                      <a:pt x="2448" y="4581"/>
                    </a:cubicBezTo>
                    <a:cubicBezTo>
                      <a:pt x="2463" y="4595"/>
                      <a:pt x="2463" y="4609"/>
                      <a:pt x="2477" y="4624"/>
                    </a:cubicBezTo>
                    <a:cubicBezTo>
                      <a:pt x="2492" y="4638"/>
                      <a:pt x="2506" y="4653"/>
                      <a:pt x="2520" y="4681"/>
                    </a:cubicBezTo>
                    <a:cubicBezTo>
                      <a:pt x="2520" y="4696"/>
                      <a:pt x="2535" y="4710"/>
                      <a:pt x="2549" y="4725"/>
                    </a:cubicBezTo>
                    <a:lnTo>
                      <a:pt x="2578" y="4768"/>
                    </a:lnTo>
                    <a:lnTo>
                      <a:pt x="2607" y="4825"/>
                    </a:lnTo>
                    <a:cubicBezTo>
                      <a:pt x="2621" y="4840"/>
                      <a:pt x="2636" y="4854"/>
                      <a:pt x="2650" y="4869"/>
                    </a:cubicBezTo>
                    <a:cubicBezTo>
                      <a:pt x="2650" y="4883"/>
                      <a:pt x="2664" y="4897"/>
                      <a:pt x="2679" y="4926"/>
                    </a:cubicBezTo>
                    <a:cubicBezTo>
                      <a:pt x="2679" y="4941"/>
                      <a:pt x="2693" y="4955"/>
                      <a:pt x="2708" y="4969"/>
                    </a:cubicBezTo>
                    <a:cubicBezTo>
                      <a:pt x="2722" y="4998"/>
                      <a:pt x="2722" y="5013"/>
                      <a:pt x="2736" y="5027"/>
                    </a:cubicBezTo>
                    <a:lnTo>
                      <a:pt x="2765" y="5070"/>
                    </a:lnTo>
                    <a:cubicBezTo>
                      <a:pt x="2780" y="5099"/>
                      <a:pt x="2794" y="5113"/>
                      <a:pt x="2794" y="5128"/>
                    </a:cubicBezTo>
                    <a:cubicBezTo>
                      <a:pt x="2808" y="5157"/>
                      <a:pt x="2823" y="5171"/>
                      <a:pt x="2823" y="5185"/>
                    </a:cubicBezTo>
                    <a:cubicBezTo>
                      <a:pt x="2837" y="5200"/>
                      <a:pt x="2852" y="5229"/>
                      <a:pt x="2866" y="5243"/>
                    </a:cubicBezTo>
                    <a:cubicBezTo>
                      <a:pt x="2866" y="5257"/>
                      <a:pt x="2880" y="5272"/>
                      <a:pt x="2880" y="5286"/>
                    </a:cubicBezTo>
                    <a:cubicBezTo>
                      <a:pt x="2895" y="5329"/>
                      <a:pt x="2924" y="5358"/>
                      <a:pt x="2938" y="5401"/>
                    </a:cubicBezTo>
                    <a:cubicBezTo>
                      <a:pt x="3874" y="7389"/>
                      <a:pt x="3140" y="9175"/>
                      <a:pt x="3341" y="13308"/>
                    </a:cubicBezTo>
                    <a:cubicBezTo>
                      <a:pt x="3428" y="15655"/>
                      <a:pt x="4637" y="17815"/>
                      <a:pt x="6581" y="19126"/>
                    </a:cubicBezTo>
                    <a:cubicBezTo>
                      <a:pt x="7273" y="19595"/>
                      <a:pt x="8082" y="19853"/>
                      <a:pt x="8907" y="19853"/>
                    </a:cubicBezTo>
                    <a:cubicBezTo>
                      <a:pt x="9044" y="19853"/>
                      <a:pt x="9181" y="19846"/>
                      <a:pt x="9318" y="19832"/>
                    </a:cubicBezTo>
                    <a:lnTo>
                      <a:pt x="9332" y="19832"/>
                    </a:lnTo>
                    <a:cubicBezTo>
                      <a:pt x="10729" y="19702"/>
                      <a:pt x="12112" y="19443"/>
                      <a:pt x="13393" y="18881"/>
                    </a:cubicBezTo>
                    <a:cubicBezTo>
                      <a:pt x="14675" y="18334"/>
                      <a:pt x="15841" y="17455"/>
                      <a:pt x="16576" y="16274"/>
                    </a:cubicBezTo>
                    <a:cubicBezTo>
                      <a:pt x="17310" y="15079"/>
                      <a:pt x="17670" y="13553"/>
                      <a:pt x="17210" y="12242"/>
                    </a:cubicBezTo>
                    <a:lnTo>
                      <a:pt x="17210" y="12242"/>
                    </a:lnTo>
                    <a:cubicBezTo>
                      <a:pt x="17397" y="12516"/>
                      <a:pt x="17670" y="12688"/>
                      <a:pt x="17944" y="12890"/>
                    </a:cubicBezTo>
                    <a:cubicBezTo>
                      <a:pt x="17886" y="12588"/>
                      <a:pt x="17786" y="12300"/>
                      <a:pt x="17670" y="12012"/>
                    </a:cubicBezTo>
                    <a:cubicBezTo>
                      <a:pt x="17253" y="11061"/>
                      <a:pt x="16490" y="10096"/>
                      <a:pt x="15568" y="9621"/>
                    </a:cubicBezTo>
                    <a:cubicBezTo>
                      <a:pt x="14689" y="9160"/>
                      <a:pt x="13941" y="8570"/>
                      <a:pt x="12990" y="8210"/>
                    </a:cubicBezTo>
                    <a:cubicBezTo>
                      <a:pt x="11175" y="7518"/>
                      <a:pt x="9044" y="7187"/>
                      <a:pt x="7618" y="5747"/>
                    </a:cubicBezTo>
                    <a:cubicBezTo>
                      <a:pt x="6697" y="4811"/>
                      <a:pt x="6207" y="3544"/>
                      <a:pt x="5300" y="2608"/>
                    </a:cubicBezTo>
                    <a:cubicBezTo>
                      <a:pt x="4234" y="1499"/>
                      <a:pt x="2938" y="1412"/>
                      <a:pt x="1570" y="995"/>
                    </a:cubicBezTo>
                    <a:cubicBezTo>
                      <a:pt x="1239" y="894"/>
                      <a:pt x="130" y="563"/>
                      <a:pt x="245" y="1"/>
                    </a:cubicBezTo>
                    <a:close/>
                  </a:path>
                </a:pathLst>
              </a:custGeom>
              <a:solidFill>
                <a:srgbClr val="0B1F2C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282" name="Google Shape;267;p35">
                <a:extLst>
                  <a:ext uri="{FF2B5EF4-FFF2-40B4-BE49-F238E27FC236}">
                    <a16:creationId xmlns:a16="http://schemas.microsoft.com/office/drawing/2014/main" id="{CDA395ED-15DF-49D9-80B7-A17D9BBC63EC}"/>
                  </a:ext>
                </a:extLst>
              </p:cNvPr>
              <p:cNvSpPr/>
              <p:nvPr/>
            </p:nvSpPr>
            <p:spPr>
              <a:xfrm flipH="1">
                <a:off x="3103915" y="4761679"/>
                <a:ext cx="530597" cy="205629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5531" extrusionOk="0">
                    <a:moveTo>
                      <a:pt x="8540" y="0"/>
                    </a:moveTo>
                    <a:cubicBezTo>
                      <a:pt x="8540" y="0"/>
                      <a:pt x="8655" y="1397"/>
                      <a:pt x="5919" y="2564"/>
                    </a:cubicBezTo>
                    <a:cubicBezTo>
                      <a:pt x="4997" y="2938"/>
                      <a:pt x="4047" y="3226"/>
                      <a:pt x="3068" y="3413"/>
                    </a:cubicBezTo>
                    <a:cubicBezTo>
                      <a:pt x="763" y="3889"/>
                      <a:pt x="0" y="5530"/>
                      <a:pt x="0" y="5530"/>
                    </a:cubicBezTo>
                    <a:lnTo>
                      <a:pt x="14243" y="5530"/>
                    </a:lnTo>
                    <a:lnTo>
                      <a:pt x="14257" y="3039"/>
                    </a:lnTo>
                    <a:lnTo>
                      <a:pt x="14272" y="418"/>
                    </a:lnTo>
                    <a:lnTo>
                      <a:pt x="8540" y="0"/>
                    </a:lnTo>
                    <a:close/>
                  </a:path>
                </a:pathLst>
              </a:custGeom>
              <a:solidFill>
                <a:srgbClr val="F37B59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283" name="Google Shape;268;p35">
                <a:extLst>
                  <a:ext uri="{FF2B5EF4-FFF2-40B4-BE49-F238E27FC236}">
                    <a16:creationId xmlns:a16="http://schemas.microsoft.com/office/drawing/2014/main" id="{7CF7A041-6A79-477D-9639-9F1A9D4B5F13}"/>
                  </a:ext>
                </a:extLst>
              </p:cNvPr>
              <p:cNvSpPr/>
              <p:nvPr/>
            </p:nvSpPr>
            <p:spPr>
              <a:xfrm flipH="1">
                <a:off x="3102317" y="4856444"/>
                <a:ext cx="529519" cy="113540"/>
              </a:xfrm>
              <a:custGeom>
                <a:avLst/>
                <a:gdLst/>
                <a:ahLst/>
                <a:cxnLst/>
                <a:rect l="l" t="t" r="r" b="b"/>
                <a:pathLst>
                  <a:path w="14243" h="3054" extrusionOk="0">
                    <a:moveTo>
                      <a:pt x="5847" y="0"/>
                    </a:moveTo>
                    <a:cubicBezTo>
                      <a:pt x="4925" y="389"/>
                      <a:pt x="3975" y="677"/>
                      <a:pt x="2996" y="864"/>
                    </a:cubicBezTo>
                    <a:cubicBezTo>
                      <a:pt x="691" y="1340"/>
                      <a:pt x="0" y="3053"/>
                      <a:pt x="0" y="3053"/>
                    </a:cubicBezTo>
                    <a:lnTo>
                      <a:pt x="14243" y="3053"/>
                    </a:lnTo>
                    <a:lnTo>
                      <a:pt x="14185" y="490"/>
                    </a:lnTo>
                    <a:cubicBezTo>
                      <a:pt x="12889" y="850"/>
                      <a:pt x="10916" y="1685"/>
                      <a:pt x="7532" y="1959"/>
                    </a:cubicBezTo>
                    <a:cubicBezTo>
                      <a:pt x="7172" y="1268"/>
                      <a:pt x="6495" y="576"/>
                      <a:pt x="5847" y="0"/>
                    </a:cubicBezTo>
                    <a:close/>
                  </a:path>
                </a:pathLst>
              </a:custGeom>
              <a:solidFill>
                <a:srgbClr val="0A2E4E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284" name="Google Shape;269;p35">
                <a:extLst>
                  <a:ext uri="{FF2B5EF4-FFF2-40B4-BE49-F238E27FC236}">
                    <a16:creationId xmlns:a16="http://schemas.microsoft.com/office/drawing/2014/main" id="{AA4F9F49-2867-4FED-AD45-F0701E5EB912}"/>
                  </a:ext>
                </a:extLst>
              </p:cNvPr>
              <p:cNvSpPr/>
              <p:nvPr/>
            </p:nvSpPr>
            <p:spPr>
              <a:xfrm flipH="1">
                <a:off x="2996287" y="2912396"/>
                <a:ext cx="420329" cy="1923192"/>
              </a:xfrm>
              <a:custGeom>
                <a:avLst/>
                <a:gdLst/>
                <a:ahLst/>
                <a:cxnLst/>
                <a:rect l="l" t="t" r="r" b="b"/>
                <a:pathLst>
                  <a:path w="11306" h="51730" extrusionOk="0">
                    <a:moveTo>
                      <a:pt x="4666" y="0"/>
                    </a:moveTo>
                    <a:cubicBezTo>
                      <a:pt x="2852" y="0"/>
                      <a:pt x="1167" y="764"/>
                      <a:pt x="620" y="2578"/>
                    </a:cubicBezTo>
                    <a:cubicBezTo>
                      <a:pt x="404" y="3284"/>
                      <a:pt x="288" y="4983"/>
                      <a:pt x="231" y="7345"/>
                    </a:cubicBezTo>
                    <a:cubicBezTo>
                      <a:pt x="216" y="7719"/>
                      <a:pt x="202" y="8108"/>
                      <a:pt x="202" y="8511"/>
                    </a:cubicBezTo>
                    <a:cubicBezTo>
                      <a:pt x="0" y="21516"/>
                      <a:pt x="1426" y="50102"/>
                      <a:pt x="1426" y="50102"/>
                    </a:cubicBezTo>
                    <a:lnTo>
                      <a:pt x="9001" y="51730"/>
                    </a:lnTo>
                    <a:cubicBezTo>
                      <a:pt x="9001" y="51730"/>
                      <a:pt x="10643" y="16029"/>
                      <a:pt x="11032" y="8511"/>
                    </a:cubicBezTo>
                    <a:cubicBezTo>
                      <a:pt x="11061" y="7964"/>
                      <a:pt x="11089" y="7561"/>
                      <a:pt x="11104" y="7345"/>
                    </a:cubicBezTo>
                    <a:cubicBezTo>
                      <a:pt x="11104" y="7331"/>
                      <a:pt x="11104" y="7316"/>
                      <a:pt x="11104" y="7302"/>
                    </a:cubicBezTo>
                    <a:cubicBezTo>
                      <a:pt x="11305" y="4349"/>
                      <a:pt x="10528" y="3313"/>
                      <a:pt x="9606" y="2132"/>
                    </a:cubicBezTo>
                    <a:cubicBezTo>
                      <a:pt x="8584" y="821"/>
                      <a:pt x="6553" y="0"/>
                      <a:pt x="4666" y="0"/>
                    </a:cubicBezTo>
                    <a:close/>
                  </a:path>
                </a:pathLst>
              </a:custGeom>
              <a:solidFill>
                <a:srgbClr val="4AA276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285" name="Google Shape;270;p35">
                <a:extLst>
                  <a:ext uri="{FF2B5EF4-FFF2-40B4-BE49-F238E27FC236}">
                    <a16:creationId xmlns:a16="http://schemas.microsoft.com/office/drawing/2014/main" id="{EF77DFB4-B5CC-4660-AE71-ED9AE139A9FF}"/>
                  </a:ext>
                </a:extLst>
              </p:cNvPr>
              <p:cNvSpPr/>
              <p:nvPr/>
            </p:nvSpPr>
            <p:spPr>
              <a:xfrm flipH="1">
                <a:off x="2996287" y="2912359"/>
                <a:ext cx="411778" cy="272585"/>
              </a:xfrm>
              <a:custGeom>
                <a:avLst/>
                <a:gdLst/>
                <a:ahLst/>
                <a:cxnLst/>
                <a:rect l="l" t="t" r="r" b="b"/>
                <a:pathLst>
                  <a:path w="11076" h="7332" extrusionOk="0">
                    <a:moveTo>
                      <a:pt x="4441" y="0"/>
                    </a:moveTo>
                    <a:cubicBezTo>
                      <a:pt x="2623" y="0"/>
                      <a:pt x="934" y="762"/>
                      <a:pt x="390" y="2579"/>
                    </a:cubicBezTo>
                    <a:cubicBezTo>
                      <a:pt x="174" y="3285"/>
                      <a:pt x="58" y="4984"/>
                      <a:pt x="1" y="7332"/>
                    </a:cubicBezTo>
                    <a:lnTo>
                      <a:pt x="10874" y="7332"/>
                    </a:lnTo>
                    <a:cubicBezTo>
                      <a:pt x="10874" y="7332"/>
                      <a:pt x="10874" y="7317"/>
                      <a:pt x="10874" y="7303"/>
                    </a:cubicBezTo>
                    <a:cubicBezTo>
                      <a:pt x="11075" y="4350"/>
                      <a:pt x="10298" y="3314"/>
                      <a:pt x="9376" y="2133"/>
                    </a:cubicBezTo>
                    <a:cubicBezTo>
                      <a:pt x="8350" y="820"/>
                      <a:pt x="6326" y="0"/>
                      <a:pt x="4441" y="0"/>
                    </a:cubicBezTo>
                    <a:close/>
                  </a:path>
                </a:pathLst>
              </a:custGeom>
              <a:solidFill>
                <a:srgbClr val="4AA276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286" name="Google Shape;271;p35">
                <a:extLst>
                  <a:ext uri="{FF2B5EF4-FFF2-40B4-BE49-F238E27FC236}">
                    <a16:creationId xmlns:a16="http://schemas.microsoft.com/office/drawing/2014/main" id="{ACF4DAB0-DFF5-474A-A7B3-CAF5FC320D21}"/>
                  </a:ext>
                </a:extLst>
              </p:cNvPr>
              <p:cNvSpPr/>
              <p:nvPr/>
            </p:nvSpPr>
            <p:spPr>
              <a:xfrm flipH="1">
                <a:off x="2744112" y="4761679"/>
                <a:ext cx="529556" cy="205629"/>
              </a:xfrm>
              <a:custGeom>
                <a:avLst/>
                <a:gdLst/>
                <a:ahLst/>
                <a:cxnLst/>
                <a:rect l="l" t="t" r="r" b="b"/>
                <a:pathLst>
                  <a:path w="14244" h="5531" extrusionOk="0">
                    <a:moveTo>
                      <a:pt x="8411" y="0"/>
                    </a:moveTo>
                    <a:lnTo>
                      <a:pt x="8411" y="0"/>
                    </a:lnTo>
                    <a:cubicBezTo>
                      <a:pt x="8411" y="0"/>
                      <a:pt x="8569" y="1397"/>
                      <a:pt x="5862" y="2564"/>
                    </a:cubicBezTo>
                    <a:cubicBezTo>
                      <a:pt x="4940" y="2938"/>
                      <a:pt x="3990" y="3226"/>
                      <a:pt x="3025" y="3413"/>
                    </a:cubicBezTo>
                    <a:cubicBezTo>
                      <a:pt x="721" y="3889"/>
                      <a:pt x="1" y="5530"/>
                      <a:pt x="1" y="5530"/>
                    </a:cubicBezTo>
                    <a:lnTo>
                      <a:pt x="14243" y="5530"/>
                    </a:lnTo>
                    <a:lnTo>
                      <a:pt x="14200" y="3039"/>
                    </a:lnTo>
                    <a:lnTo>
                      <a:pt x="14171" y="418"/>
                    </a:lnTo>
                    <a:lnTo>
                      <a:pt x="8411" y="0"/>
                    </a:lnTo>
                    <a:close/>
                  </a:path>
                </a:pathLst>
              </a:custGeom>
              <a:solidFill>
                <a:srgbClr val="F7A68E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287" name="Google Shape;272;p35">
                <a:extLst>
                  <a:ext uri="{FF2B5EF4-FFF2-40B4-BE49-F238E27FC236}">
                    <a16:creationId xmlns:a16="http://schemas.microsoft.com/office/drawing/2014/main" id="{D27097AB-0C29-488E-B2EC-DF03255B5BDC}"/>
                  </a:ext>
                </a:extLst>
              </p:cNvPr>
              <p:cNvSpPr/>
              <p:nvPr/>
            </p:nvSpPr>
            <p:spPr>
              <a:xfrm flipH="1">
                <a:off x="2744112" y="4856444"/>
                <a:ext cx="529556" cy="110863"/>
              </a:xfrm>
              <a:custGeom>
                <a:avLst/>
                <a:gdLst/>
                <a:ahLst/>
                <a:cxnLst/>
                <a:rect l="l" t="t" r="r" b="b"/>
                <a:pathLst>
                  <a:path w="14244" h="2982" extrusionOk="0">
                    <a:moveTo>
                      <a:pt x="5862" y="0"/>
                    </a:moveTo>
                    <a:cubicBezTo>
                      <a:pt x="4940" y="389"/>
                      <a:pt x="3990" y="677"/>
                      <a:pt x="3025" y="864"/>
                    </a:cubicBezTo>
                    <a:cubicBezTo>
                      <a:pt x="721" y="1340"/>
                      <a:pt x="1" y="2981"/>
                      <a:pt x="1" y="2981"/>
                    </a:cubicBezTo>
                    <a:lnTo>
                      <a:pt x="14243" y="2981"/>
                    </a:lnTo>
                    <a:lnTo>
                      <a:pt x="14200" y="490"/>
                    </a:lnTo>
                    <a:cubicBezTo>
                      <a:pt x="12918" y="850"/>
                      <a:pt x="10960" y="1685"/>
                      <a:pt x="7590" y="1959"/>
                    </a:cubicBezTo>
                    <a:cubicBezTo>
                      <a:pt x="7201" y="1268"/>
                      <a:pt x="6510" y="576"/>
                      <a:pt x="5862" y="0"/>
                    </a:cubicBezTo>
                    <a:close/>
                  </a:path>
                </a:pathLst>
              </a:custGeom>
              <a:solidFill>
                <a:srgbClr val="0A2E4E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288" name="Google Shape;273;p35">
                <a:extLst>
                  <a:ext uri="{FF2B5EF4-FFF2-40B4-BE49-F238E27FC236}">
                    <a16:creationId xmlns:a16="http://schemas.microsoft.com/office/drawing/2014/main" id="{3CA16B53-72C1-44A7-8188-BD5BE48937F4}"/>
                  </a:ext>
                </a:extLst>
              </p:cNvPr>
              <p:cNvSpPr/>
              <p:nvPr/>
            </p:nvSpPr>
            <p:spPr>
              <a:xfrm flipH="1">
                <a:off x="2678270" y="2912396"/>
                <a:ext cx="409622" cy="1923192"/>
              </a:xfrm>
              <a:custGeom>
                <a:avLst/>
                <a:gdLst/>
                <a:ahLst/>
                <a:cxnLst/>
                <a:rect l="l" t="t" r="r" b="b"/>
                <a:pathLst>
                  <a:path w="11018" h="51730" extrusionOk="0">
                    <a:moveTo>
                      <a:pt x="4292" y="0"/>
                    </a:moveTo>
                    <a:cubicBezTo>
                      <a:pt x="2478" y="0"/>
                      <a:pt x="793" y="764"/>
                      <a:pt x="289" y="2578"/>
                    </a:cubicBezTo>
                    <a:cubicBezTo>
                      <a:pt x="102" y="3284"/>
                      <a:pt x="15" y="4983"/>
                      <a:pt x="1" y="7345"/>
                    </a:cubicBezTo>
                    <a:cubicBezTo>
                      <a:pt x="1" y="7719"/>
                      <a:pt x="1" y="8108"/>
                      <a:pt x="15" y="8511"/>
                    </a:cubicBezTo>
                    <a:cubicBezTo>
                      <a:pt x="116" y="21516"/>
                      <a:pt x="2175" y="50102"/>
                      <a:pt x="2175" y="50102"/>
                    </a:cubicBezTo>
                    <a:lnTo>
                      <a:pt x="9794" y="51730"/>
                    </a:lnTo>
                    <a:cubicBezTo>
                      <a:pt x="9794" y="51730"/>
                      <a:pt x="10615" y="16029"/>
                      <a:pt x="10845" y="8511"/>
                    </a:cubicBezTo>
                    <a:cubicBezTo>
                      <a:pt x="10859" y="7964"/>
                      <a:pt x="10874" y="7561"/>
                      <a:pt x="10888" y="7345"/>
                    </a:cubicBezTo>
                    <a:cubicBezTo>
                      <a:pt x="10888" y="7331"/>
                      <a:pt x="10888" y="7316"/>
                      <a:pt x="10888" y="7302"/>
                    </a:cubicBezTo>
                    <a:cubicBezTo>
                      <a:pt x="11018" y="4349"/>
                      <a:pt x="10226" y="3313"/>
                      <a:pt x="9275" y="2132"/>
                    </a:cubicBezTo>
                    <a:cubicBezTo>
                      <a:pt x="8209" y="821"/>
                      <a:pt x="6179" y="0"/>
                      <a:pt x="4292" y="0"/>
                    </a:cubicBezTo>
                    <a:close/>
                  </a:path>
                </a:pathLst>
              </a:custGeom>
              <a:solidFill>
                <a:srgbClr val="62C090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289" name="Google Shape;274;p35">
                <a:extLst>
                  <a:ext uri="{FF2B5EF4-FFF2-40B4-BE49-F238E27FC236}">
                    <a16:creationId xmlns:a16="http://schemas.microsoft.com/office/drawing/2014/main" id="{63C7E6D0-C28C-4CED-9EAE-00D50F1A8068}"/>
                  </a:ext>
                </a:extLst>
              </p:cNvPr>
              <p:cNvSpPr/>
              <p:nvPr/>
            </p:nvSpPr>
            <p:spPr>
              <a:xfrm flipH="1">
                <a:off x="2678270" y="2912359"/>
                <a:ext cx="409622" cy="272585"/>
              </a:xfrm>
              <a:custGeom>
                <a:avLst/>
                <a:gdLst/>
                <a:ahLst/>
                <a:cxnLst/>
                <a:rect l="l" t="t" r="r" b="b"/>
                <a:pathLst>
                  <a:path w="11018" h="7332" extrusionOk="0">
                    <a:moveTo>
                      <a:pt x="4291" y="0"/>
                    </a:moveTo>
                    <a:cubicBezTo>
                      <a:pt x="2473" y="0"/>
                      <a:pt x="798" y="762"/>
                      <a:pt x="289" y="2579"/>
                    </a:cubicBezTo>
                    <a:cubicBezTo>
                      <a:pt x="102" y="3285"/>
                      <a:pt x="15" y="4984"/>
                      <a:pt x="1" y="7332"/>
                    </a:cubicBezTo>
                    <a:lnTo>
                      <a:pt x="10888" y="7332"/>
                    </a:lnTo>
                    <a:cubicBezTo>
                      <a:pt x="10888" y="7332"/>
                      <a:pt x="10888" y="7317"/>
                      <a:pt x="10888" y="7303"/>
                    </a:cubicBezTo>
                    <a:cubicBezTo>
                      <a:pt x="11018" y="4350"/>
                      <a:pt x="10226" y="3314"/>
                      <a:pt x="9275" y="2133"/>
                    </a:cubicBezTo>
                    <a:cubicBezTo>
                      <a:pt x="8219" y="820"/>
                      <a:pt x="6178" y="0"/>
                      <a:pt x="4291" y="0"/>
                    </a:cubicBezTo>
                    <a:close/>
                  </a:path>
                </a:pathLst>
              </a:custGeom>
              <a:solidFill>
                <a:srgbClr val="4AA276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290" name="Google Shape;275;p35">
                <a:extLst>
                  <a:ext uri="{FF2B5EF4-FFF2-40B4-BE49-F238E27FC236}">
                    <a16:creationId xmlns:a16="http://schemas.microsoft.com/office/drawing/2014/main" id="{7777B732-1EAC-4C78-9C22-5FC1B06824AE}"/>
                  </a:ext>
                </a:extLst>
              </p:cNvPr>
              <p:cNvSpPr/>
              <p:nvPr/>
            </p:nvSpPr>
            <p:spPr>
              <a:xfrm flipH="1">
                <a:off x="3343227" y="2144085"/>
                <a:ext cx="599710" cy="525207"/>
              </a:xfrm>
              <a:custGeom>
                <a:avLst/>
                <a:gdLst/>
                <a:ahLst/>
                <a:cxnLst/>
                <a:rect l="l" t="t" r="r" b="b"/>
                <a:pathLst>
                  <a:path w="16131" h="14127" extrusionOk="0">
                    <a:moveTo>
                      <a:pt x="1585" y="0"/>
                    </a:moveTo>
                    <a:lnTo>
                      <a:pt x="1" y="1829"/>
                    </a:lnTo>
                    <a:cubicBezTo>
                      <a:pt x="1" y="1829"/>
                      <a:pt x="5848" y="13451"/>
                      <a:pt x="8656" y="14099"/>
                    </a:cubicBezTo>
                    <a:cubicBezTo>
                      <a:pt x="8736" y="14118"/>
                      <a:pt x="8819" y="14127"/>
                      <a:pt x="8907" y="14127"/>
                    </a:cubicBezTo>
                    <a:cubicBezTo>
                      <a:pt x="11211" y="14127"/>
                      <a:pt x="16130" y="7964"/>
                      <a:pt x="16130" y="7964"/>
                    </a:cubicBezTo>
                    <a:lnTo>
                      <a:pt x="12184" y="4695"/>
                    </a:lnTo>
                    <a:lnTo>
                      <a:pt x="9319" y="7129"/>
                    </a:lnTo>
                    <a:lnTo>
                      <a:pt x="1585" y="0"/>
                    </a:lnTo>
                    <a:close/>
                  </a:path>
                </a:pathLst>
              </a:custGeom>
              <a:solidFill>
                <a:srgbClr val="F7A68E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291" name="Google Shape;276;p35">
                <a:extLst>
                  <a:ext uri="{FF2B5EF4-FFF2-40B4-BE49-F238E27FC236}">
                    <a16:creationId xmlns:a16="http://schemas.microsoft.com/office/drawing/2014/main" id="{19AE8DF9-E4F4-455D-98FC-C75EF421169D}"/>
                  </a:ext>
                </a:extLst>
              </p:cNvPr>
              <p:cNvSpPr/>
              <p:nvPr/>
            </p:nvSpPr>
            <p:spPr>
              <a:xfrm flipH="1">
                <a:off x="3882375" y="2115161"/>
                <a:ext cx="240985" cy="118373"/>
              </a:xfrm>
              <a:custGeom>
                <a:avLst/>
                <a:gdLst/>
                <a:ahLst/>
                <a:cxnLst/>
                <a:rect l="l" t="t" r="r" b="b"/>
                <a:pathLst>
                  <a:path w="6482" h="3184" extrusionOk="0">
                    <a:moveTo>
                      <a:pt x="418" y="1"/>
                    </a:moveTo>
                    <a:cubicBezTo>
                      <a:pt x="73" y="87"/>
                      <a:pt x="1" y="548"/>
                      <a:pt x="303" y="735"/>
                    </a:cubicBezTo>
                    <a:cubicBezTo>
                      <a:pt x="505" y="822"/>
                      <a:pt x="3011" y="980"/>
                      <a:pt x="3011" y="980"/>
                    </a:cubicBezTo>
                    <a:lnTo>
                      <a:pt x="3011" y="3155"/>
                    </a:lnTo>
                    <a:lnTo>
                      <a:pt x="5012" y="3183"/>
                    </a:lnTo>
                    <a:cubicBezTo>
                      <a:pt x="5019" y="3184"/>
                      <a:pt x="5025" y="3184"/>
                      <a:pt x="5032" y="3184"/>
                    </a:cubicBezTo>
                    <a:cubicBezTo>
                      <a:pt x="5423" y="3184"/>
                      <a:pt x="6067" y="2758"/>
                      <a:pt x="6251" y="2305"/>
                    </a:cubicBezTo>
                    <a:cubicBezTo>
                      <a:pt x="6452" y="1743"/>
                      <a:pt x="6481" y="1138"/>
                      <a:pt x="6352" y="562"/>
                    </a:cubicBezTo>
                    <a:cubicBezTo>
                      <a:pt x="6265" y="231"/>
                      <a:pt x="5977" y="1"/>
                      <a:pt x="5646" y="1"/>
                    </a:cubicBezTo>
                    <a:close/>
                  </a:path>
                </a:pathLst>
              </a:custGeom>
              <a:solidFill>
                <a:srgbClr val="F7A68E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292" name="Google Shape;277;p35">
                <a:extLst>
                  <a:ext uri="{FF2B5EF4-FFF2-40B4-BE49-F238E27FC236}">
                    <a16:creationId xmlns:a16="http://schemas.microsoft.com/office/drawing/2014/main" id="{21C7D5B2-E2FE-427D-A93D-E168F52F62C1}"/>
                  </a:ext>
                </a:extLst>
              </p:cNvPr>
              <p:cNvSpPr/>
              <p:nvPr/>
            </p:nvSpPr>
            <p:spPr>
              <a:xfrm flipH="1">
                <a:off x="3880776" y="2073411"/>
                <a:ext cx="127482" cy="89003"/>
              </a:xfrm>
              <a:custGeom>
                <a:avLst/>
                <a:gdLst/>
                <a:ahLst/>
                <a:cxnLst/>
                <a:rect l="l" t="t" r="r" b="b"/>
                <a:pathLst>
                  <a:path w="3429" h="2394" extrusionOk="0">
                    <a:moveTo>
                      <a:pt x="318" y="0"/>
                    </a:moveTo>
                    <a:cubicBezTo>
                      <a:pt x="275" y="0"/>
                      <a:pt x="231" y="0"/>
                      <a:pt x="188" y="15"/>
                    </a:cubicBezTo>
                    <a:cubicBezTo>
                      <a:pt x="1" y="87"/>
                      <a:pt x="188" y="605"/>
                      <a:pt x="390" y="764"/>
                    </a:cubicBezTo>
                    <a:cubicBezTo>
                      <a:pt x="548" y="893"/>
                      <a:pt x="793" y="1138"/>
                      <a:pt x="1110" y="1196"/>
                    </a:cubicBezTo>
                    <a:cubicBezTo>
                      <a:pt x="1192" y="1206"/>
                      <a:pt x="1275" y="1211"/>
                      <a:pt x="1359" y="1211"/>
                    </a:cubicBezTo>
                    <a:cubicBezTo>
                      <a:pt x="1512" y="1211"/>
                      <a:pt x="1667" y="1195"/>
                      <a:pt x="1816" y="1167"/>
                    </a:cubicBezTo>
                    <a:cubicBezTo>
                      <a:pt x="1816" y="1167"/>
                      <a:pt x="1902" y="1973"/>
                      <a:pt x="2075" y="2218"/>
                    </a:cubicBezTo>
                    <a:cubicBezTo>
                      <a:pt x="2161" y="2362"/>
                      <a:pt x="2377" y="2377"/>
                      <a:pt x="2737" y="2391"/>
                    </a:cubicBezTo>
                    <a:cubicBezTo>
                      <a:pt x="2755" y="2393"/>
                      <a:pt x="2773" y="2394"/>
                      <a:pt x="2791" y="2394"/>
                    </a:cubicBezTo>
                    <a:cubicBezTo>
                      <a:pt x="3072" y="2394"/>
                      <a:pt x="3315" y="2186"/>
                      <a:pt x="3342" y="1901"/>
                    </a:cubicBezTo>
                    <a:cubicBezTo>
                      <a:pt x="3428" y="1282"/>
                      <a:pt x="3184" y="533"/>
                      <a:pt x="2708" y="173"/>
                    </a:cubicBezTo>
                    <a:cubicBezTo>
                      <a:pt x="2661" y="141"/>
                      <a:pt x="2579" y="128"/>
                      <a:pt x="2476" y="128"/>
                    </a:cubicBezTo>
                    <a:cubicBezTo>
                      <a:pt x="2172" y="128"/>
                      <a:pt x="1685" y="238"/>
                      <a:pt x="1384" y="260"/>
                    </a:cubicBezTo>
                    <a:cubicBezTo>
                      <a:pt x="836" y="116"/>
                      <a:pt x="519" y="0"/>
                      <a:pt x="318" y="0"/>
                    </a:cubicBezTo>
                    <a:close/>
                  </a:path>
                </a:pathLst>
              </a:custGeom>
              <a:solidFill>
                <a:srgbClr val="F7A68E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293" name="Google Shape;278;p35">
                <a:extLst>
                  <a:ext uri="{FF2B5EF4-FFF2-40B4-BE49-F238E27FC236}">
                    <a16:creationId xmlns:a16="http://schemas.microsoft.com/office/drawing/2014/main" id="{C68E6C11-7F16-426C-BF8A-2F33A46A4C1B}"/>
                  </a:ext>
                </a:extLst>
              </p:cNvPr>
              <p:cNvSpPr/>
              <p:nvPr/>
            </p:nvSpPr>
            <p:spPr>
              <a:xfrm flipH="1">
                <a:off x="3958403" y="2148175"/>
                <a:ext cx="75545" cy="90341"/>
              </a:xfrm>
              <a:custGeom>
                <a:avLst/>
                <a:gdLst/>
                <a:ahLst/>
                <a:cxnLst/>
                <a:rect l="l" t="t" r="r" b="b"/>
                <a:pathLst>
                  <a:path w="2032" h="2430" extrusionOk="0">
                    <a:moveTo>
                      <a:pt x="672" y="0"/>
                    </a:moveTo>
                    <a:cubicBezTo>
                      <a:pt x="555" y="0"/>
                      <a:pt x="437" y="2"/>
                      <a:pt x="318" y="6"/>
                    </a:cubicBezTo>
                    <a:cubicBezTo>
                      <a:pt x="159" y="6"/>
                      <a:pt x="30" y="135"/>
                      <a:pt x="30" y="294"/>
                    </a:cubicBezTo>
                    <a:lnTo>
                      <a:pt x="15" y="625"/>
                    </a:lnTo>
                    <a:lnTo>
                      <a:pt x="15" y="884"/>
                    </a:lnTo>
                    <a:lnTo>
                      <a:pt x="1" y="1662"/>
                    </a:lnTo>
                    <a:lnTo>
                      <a:pt x="1" y="1935"/>
                    </a:lnTo>
                    <a:lnTo>
                      <a:pt x="1" y="2022"/>
                    </a:lnTo>
                    <a:cubicBezTo>
                      <a:pt x="1" y="2238"/>
                      <a:pt x="130" y="2425"/>
                      <a:pt x="274" y="2425"/>
                    </a:cubicBezTo>
                    <a:cubicBezTo>
                      <a:pt x="334" y="2428"/>
                      <a:pt x="399" y="2430"/>
                      <a:pt x="466" y="2430"/>
                    </a:cubicBezTo>
                    <a:cubicBezTo>
                      <a:pt x="721" y="2430"/>
                      <a:pt x="998" y="2404"/>
                      <a:pt x="1066" y="2324"/>
                    </a:cubicBezTo>
                    <a:cubicBezTo>
                      <a:pt x="1124" y="2223"/>
                      <a:pt x="1153" y="2108"/>
                      <a:pt x="1153" y="1993"/>
                    </a:cubicBezTo>
                    <a:cubicBezTo>
                      <a:pt x="1153" y="1878"/>
                      <a:pt x="1153" y="1763"/>
                      <a:pt x="1138" y="1662"/>
                    </a:cubicBezTo>
                    <a:lnTo>
                      <a:pt x="1138" y="1662"/>
                    </a:lnTo>
                    <a:cubicBezTo>
                      <a:pt x="1138" y="1662"/>
                      <a:pt x="1160" y="1664"/>
                      <a:pt x="1194" y="1664"/>
                    </a:cubicBezTo>
                    <a:cubicBezTo>
                      <a:pt x="1286" y="1664"/>
                      <a:pt x="1472" y="1648"/>
                      <a:pt x="1556" y="1532"/>
                    </a:cubicBezTo>
                    <a:cubicBezTo>
                      <a:pt x="1671" y="1374"/>
                      <a:pt x="1570" y="884"/>
                      <a:pt x="1570" y="884"/>
                    </a:cubicBezTo>
                    <a:cubicBezTo>
                      <a:pt x="1570" y="884"/>
                      <a:pt x="1945" y="884"/>
                      <a:pt x="2003" y="755"/>
                    </a:cubicBezTo>
                    <a:cubicBezTo>
                      <a:pt x="2031" y="683"/>
                      <a:pt x="2031" y="596"/>
                      <a:pt x="2031" y="524"/>
                    </a:cubicBezTo>
                    <a:cubicBezTo>
                      <a:pt x="2031" y="452"/>
                      <a:pt x="2031" y="395"/>
                      <a:pt x="2031" y="322"/>
                    </a:cubicBezTo>
                    <a:cubicBezTo>
                      <a:pt x="2031" y="193"/>
                      <a:pt x="1930" y="78"/>
                      <a:pt x="1801" y="63"/>
                    </a:cubicBezTo>
                    <a:cubicBezTo>
                      <a:pt x="1427" y="19"/>
                      <a:pt x="1053" y="0"/>
                      <a:pt x="672" y="0"/>
                    </a:cubicBezTo>
                    <a:close/>
                  </a:path>
                </a:pathLst>
              </a:custGeom>
              <a:solidFill>
                <a:srgbClr val="F7A68E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294" name="Google Shape;279;p35">
                <a:extLst>
                  <a:ext uri="{FF2B5EF4-FFF2-40B4-BE49-F238E27FC236}">
                    <a16:creationId xmlns:a16="http://schemas.microsoft.com/office/drawing/2014/main" id="{5C19E7EB-9C79-4ACA-BEF2-40E73156731A}"/>
                  </a:ext>
                </a:extLst>
              </p:cNvPr>
              <p:cNvSpPr/>
              <p:nvPr/>
            </p:nvSpPr>
            <p:spPr>
              <a:xfrm flipH="1">
                <a:off x="3958403" y="2167247"/>
                <a:ext cx="74987" cy="13830"/>
              </a:xfrm>
              <a:custGeom>
                <a:avLst/>
                <a:gdLst/>
                <a:ahLst/>
                <a:cxnLst/>
                <a:rect l="l" t="t" r="r" b="b"/>
                <a:pathLst>
                  <a:path w="2017" h="372" extrusionOk="0">
                    <a:moveTo>
                      <a:pt x="1746" y="1"/>
                    </a:moveTo>
                    <a:cubicBezTo>
                      <a:pt x="1227" y="1"/>
                      <a:pt x="371" y="76"/>
                      <a:pt x="0" y="112"/>
                    </a:cubicBezTo>
                    <a:lnTo>
                      <a:pt x="0" y="371"/>
                    </a:lnTo>
                    <a:lnTo>
                      <a:pt x="1555" y="371"/>
                    </a:lnTo>
                    <a:cubicBezTo>
                      <a:pt x="1555" y="371"/>
                      <a:pt x="1930" y="371"/>
                      <a:pt x="1988" y="242"/>
                    </a:cubicBezTo>
                    <a:cubicBezTo>
                      <a:pt x="2016" y="170"/>
                      <a:pt x="2016" y="83"/>
                      <a:pt x="2016" y="11"/>
                    </a:cubicBezTo>
                    <a:cubicBezTo>
                      <a:pt x="1945" y="4"/>
                      <a:pt x="1853" y="1"/>
                      <a:pt x="1746" y="1"/>
                    </a:cubicBezTo>
                    <a:close/>
                  </a:path>
                </a:pathLst>
              </a:custGeom>
              <a:solidFill>
                <a:srgbClr val="F37B59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295" name="Google Shape;280;p35">
                <a:extLst>
                  <a:ext uri="{FF2B5EF4-FFF2-40B4-BE49-F238E27FC236}">
                    <a16:creationId xmlns:a16="http://schemas.microsoft.com/office/drawing/2014/main" id="{D461E455-F725-4E24-9491-30923BD0DC49}"/>
                  </a:ext>
                </a:extLst>
              </p:cNvPr>
              <p:cNvSpPr/>
              <p:nvPr/>
            </p:nvSpPr>
            <p:spPr>
              <a:xfrm flipH="1">
                <a:off x="3990524" y="2208886"/>
                <a:ext cx="43423" cy="11785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317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1167" y="317"/>
                    </a:lnTo>
                    <a:cubicBezTo>
                      <a:pt x="1167" y="216"/>
                      <a:pt x="1167" y="101"/>
                      <a:pt x="1153" y="1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37B59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296" name="Google Shape;281;p35">
                <a:extLst>
                  <a:ext uri="{FF2B5EF4-FFF2-40B4-BE49-F238E27FC236}">
                    <a16:creationId xmlns:a16="http://schemas.microsoft.com/office/drawing/2014/main" id="{456BDD85-1492-4769-9992-E4F373DCDB01}"/>
                  </a:ext>
                </a:extLst>
              </p:cNvPr>
              <p:cNvSpPr/>
              <p:nvPr/>
            </p:nvSpPr>
            <p:spPr>
              <a:xfrm flipH="1">
                <a:off x="3082501" y="2071255"/>
                <a:ext cx="466355" cy="449773"/>
              </a:xfrm>
              <a:custGeom>
                <a:avLst/>
                <a:gdLst/>
                <a:ahLst/>
                <a:cxnLst/>
                <a:rect l="l" t="t" r="r" b="b"/>
                <a:pathLst>
                  <a:path w="12544" h="12098" extrusionOk="0">
                    <a:moveTo>
                      <a:pt x="9188" y="1"/>
                    </a:moveTo>
                    <a:cubicBezTo>
                      <a:pt x="9131" y="1"/>
                      <a:pt x="9059" y="1"/>
                      <a:pt x="8987" y="30"/>
                    </a:cubicBezTo>
                    <a:cubicBezTo>
                      <a:pt x="7561" y="534"/>
                      <a:pt x="3327" y="4220"/>
                      <a:pt x="0" y="7331"/>
                    </a:cubicBezTo>
                    <a:lnTo>
                      <a:pt x="5228" y="12098"/>
                    </a:lnTo>
                    <a:cubicBezTo>
                      <a:pt x="6855" y="10499"/>
                      <a:pt x="9836" y="7475"/>
                      <a:pt x="10326" y="6611"/>
                    </a:cubicBezTo>
                    <a:cubicBezTo>
                      <a:pt x="12544" y="2708"/>
                      <a:pt x="10340" y="1"/>
                      <a:pt x="9188" y="1"/>
                    </a:cubicBezTo>
                    <a:close/>
                  </a:path>
                </a:pathLst>
              </a:custGeom>
              <a:solidFill>
                <a:srgbClr val="4AA276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297" name="Google Shape;282;p35">
                <a:extLst>
                  <a:ext uri="{FF2B5EF4-FFF2-40B4-BE49-F238E27FC236}">
                    <a16:creationId xmlns:a16="http://schemas.microsoft.com/office/drawing/2014/main" id="{7101A62F-0D13-4FF7-A8C3-945D0413F4C4}"/>
                  </a:ext>
                </a:extLst>
              </p:cNvPr>
              <p:cNvSpPr/>
              <p:nvPr/>
            </p:nvSpPr>
            <p:spPr>
              <a:xfrm flipH="1">
                <a:off x="2678270" y="2050324"/>
                <a:ext cx="763514" cy="1050041"/>
              </a:xfrm>
              <a:custGeom>
                <a:avLst/>
                <a:gdLst/>
                <a:ahLst/>
                <a:cxnLst/>
                <a:rect l="l" t="t" r="r" b="b"/>
                <a:pathLst>
                  <a:path w="20537" h="28244" extrusionOk="0">
                    <a:moveTo>
                      <a:pt x="12355" y="0"/>
                    </a:moveTo>
                    <a:cubicBezTo>
                      <a:pt x="12269" y="0"/>
                      <a:pt x="12183" y="1"/>
                      <a:pt x="12098" y="2"/>
                    </a:cubicBezTo>
                    <a:cubicBezTo>
                      <a:pt x="9865" y="2"/>
                      <a:pt x="7561" y="247"/>
                      <a:pt x="7561" y="247"/>
                    </a:cubicBezTo>
                    <a:lnTo>
                      <a:pt x="7576" y="247"/>
                    </a:lnTo>
                    <a:cubicBezTo>
                      <a:pt x="7273" y="276"/>
                      <a:pt x="6985" y="319"/>
                      <a:pt x="6712" y="391"/>
                    </a:cubicBezTo>
                    <a:cubicBezTo>
                      <a:pt x="6496" y="449"/>
                      <a:pt x="6308" y="521"/>
                      <a:pt x="6107" y="593"/>
                    </a:cubicBezTo>
                    <a:cubicBezTo>
                      <a:pt x="5588" y="780"/>
                      <a:pt x="5142" y="1140"/>
                      <a:pt x="4854" y="1601"/>
                    </a:cubicBezTo>
                    <a:cubicBezTo>
                      <a:pt x="4566" y="2119"/>
                      <a:pt x="4364" y="4265"/>
                      <a:pt x="4249" y="6684"/>
                    </a:cubicBezTo>
                    <a:cubicBezTo>
                      <a:pt x="4076" y="9997"/>
                      <a:pt x="4033" y="13799"/>
                      <a:pt x="4033" y="14620"/>
                    </a:cubicBezTo>
                    <a:cubicBezTo>
                      <a:pt x="3428" y="17413"/>
                      <a:pt x="1009" y="23087"/>
                      <a:pt x="1" y="28243"/>
                    </a:cubicBezTo>
                    <a:lnTo>
                      <a:pt x="20537" y="28243"/>
                    </a:lnTo>
                    <a:cubicBezTo>
                      <a:pt x="20321" y="26731"/>
                      <a:pt x="19442" y="20610"/>
                      <a:pt x="18650" y="17413"/>
                    </a:cubicBezTo>
                    <a:cubicBezTo>
                      <a:pt x="18535" y="16909"/>
                      <a:pt x="18391" y="16405"/>
                      <a:pt x="18204" y="15916"/>
                    </a:cubicBezTo>
                    <a:cubicBezTo>
                      <a:pt x="18938" y="11077"/>
                      <a:pt x="19399" y="7059"/>
                      <a:pt x="19471" y="4553"/>
                    </a:cubicBezTo>
                    <a:cubicBezTo>
                      <a:pt x="19500" y="3127"/>
                      <a:pt x="19399" y="2191"/>
                      <a:pt x="19154" y="1874"/>
                    </a:cubicBezTo>
                    <a:cubicBezTo>
                      <a:pt x="18722" y="1313"/>
                      <a:pt x="18017" y="938"/>
                      <a:pt x="16922" y="636"/>
                    </a:cubicBezTo>
                    <a:cubicBezTo>
                      <a:pt x="16692" y="564"/>
                      <a:pt x="16461" y="506"/>
                      <a:pt x="16216" y="449"/>
                    </a:cubicBezTo>
                    <a:cubicBezTo>
                      <a:pt x="16015" y="405"/>
                      <a:pt x="15799" y="362"/>
                      <a:pt x="15568" y="319"/>
                    </a:cubicBezTo>
                    <a:cubicBezTo>
                      <a:pt x="15280" y="276"/>
                      <a:pt x="14963" y="218"/>
                      <a:pt x="14632" y="161"/>
                    </a:cubicBezTo>
                    <a:cubicBezTo>
                      <a:pt x="13868" y="57"/>
                      <a:pt x="13116" y="0"/>
                      <a:pt x="12355" y="0"/>
                    </a:cubicBezTo>
                    <a:close/>
                  </a:path>
                </a:pathLst>
              </a:custGeom>
              <a:solidFill>
                <a:srgbClr val="62C090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298" name="Google Shape;283;p35">
                <a:extLst>
                  <a:ext uri="{FF2B5EF4-FFF2-40B4-BE49-F238E27FC236}">
                    <a16:creationId xmlns:a16="http://schemas.microsoft.com/office/drawing/2014/main" id="{53B74C9D-1412-4AB7-9189-2465230E3D76}"/>
                  </a:ext>
                </a:extLst>
              </p:cNvPr>
              <p:cNvSpPr/>
              <p:nvPr/>
            </p:nvSpPr>
            <p:spPr>
              <a:xfrm flipH="1">
                <a:off x="2854417" y="2050361"/>
                <a:ext cx="345379" cy="254926"/>
              </a:xfrm>
              <a:custGeom>
                <a:avLst/>
                <a:gdLst/>
                <a:ahLst/>
                <a:cxnLst/>
                <a:rect l="l" t="t" r="r" b="b"/>
                <a:pathLst>
                  <a:path w="9290" h="6857" extrusionOk="0">
                    <a:moveTo>
                      <a:pt x="5579" y="0"/>
                    </a:moveTo>
                    <a:cubicBezTo>
                      <a:pt x="3357" y="0"/>
                      <a:pt x="1067" y="246"/>
                      <a:pt x="1067" y="246"/>
                    </a:cubicBezTo>
                    <a:cubicBezTo>
                      <a:pt x="764" y="275"/>
                      <a:pt x="476" y="318"/>
                      <a:pt x="188" y="390"/>
                    </a:cubicBezTo>
                    <a:cubicBezTo>
                      <a:pt x="1" y="448"/>
                      <a:pt x="1513" y="5315"/>
                      <a:pt x="2809" y="6856"/>
                    </a:cubicBezTo>
                    <a:cubicBezTo>
                      <a:pt x="5805" y="3414"/>
                      <a:pt x="9290" y="361"/>
                      <a:pt x="9059" y="318"/>
                    </a:cubicBezTo>
                    <a:cubicBezTo>
                      <a:pt x="8771" y="275"/>
                      <a:pt x="8454" y="217"/>
                      <a:pt x="8123" y="160"/>
                    </a:cubicBezTo>
                    <a:cubicBezTo>
                      <a:pt x="7397" y="42"/>
                      <a:pt x="6493" y="0"/>
                      <a:pt x="5579" y="0"/>
                    </a:cubicBezTo>
                    <a:close/>
                  </a:path>
                </a:pathLst>
              </a:custGeom>
              <a:solidFill>
                <a:srgbClr val="4AA276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299" name="Google Shape;284;p35">
                <a:extLst>
                  <a:ext uri="{FF2B5EF4-FFF2-40B4-BE49-F238E27FC236}">
                    <a16:creationId xmlns:a16="http://schemas.microsoft.com/office/drawing/2014/main" id="{592A3797-051D-431D-AEF9-32BE79D7C2C2}"/>
                  </a:ext>
                </a:extLst>
              </p:cNvPr>
              <p:cNvSpPr/>
              <p:nvPr/>
            </p:nvSpPr>
            <p:spPr>
              <a:xfrm flipH="1">
                <a:off x="2879029" y="2319154"/>
                <a:ext cx="152093" cy="174139"/>
              </a:xfrm>
              <a:custGeom>
                <a:avLst/>
                <a:gdLst/>
                <a:ahLst/>
                <a:cxnLst/>
                <a:rect l="l" t="t" r="r" b="b"/>
                <a:pathLst>
                  <a:path w="4091" h="4684" extrusionOk="0">
                    <a:moveTo>
                      <a:pt x="0" y="1"/>
                    </a:moveTo>
                    <a:lnTo>
                      <a:pt x="0" y="3270"/>
                    </a:lnTo>
                    <a:cubicBezTo>
                      <a:pt x="0" y="3270"/>
                      <a:pt x="101" y="4220"/>
                      <a:pt x="1368" y="4580"/>
                    </a:cubicBezTo>
                    <a:cubicBezTo>
                      <a:pt x="1621" y="4652"/>
                      <a:pt x="1870" y="4684"/>
                      <a:pt x="2108" y="4684"/>
                    </a:cubicBezTo>
                    <a:cubicBezTo>
                      <a:pt x="3069" y="4684"/>
                      <a:pt x="3857" y="4169"/>
                      <a:pt x="3961" y="3673"/>
                    </a:cubicBezTo>
                    <a:cubicBezTo>
                      <a:pt x="4090" y="2996"/>
                      <a:pt x="4018" y="145"/>
                      <a:pt x="4004" y="87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4AA276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300" name="Google Shape;285;p35">
                <a:extLst>
                  <a:ext uri="{FF2B5EF4-FFF2-40B4-BE49-F238E27FC236}">
                    <a16:creationId xmlns:a16="http://schemas.microsoft.com/office/drawing/2014/main" id="{0F1D9A3B-1F60-4CF5-864B-A1CCA66F3D74}"/>
                  </a:ext>
                </a:extLst>
              </p:cNvPr>
              <p:cNvSpPr/>
              <p:nvPr/>
            </p:nvSpPr>
            <p:spPr>
              <a:xfrm flipH="1">
                <a:off x="2274560" y="2309005"/>
                <a:ext cx="547216" cy="882371"/>
              </a:xfrm>
              <a:custGeom>
                <a:avLst/>
                <a:gdLst/>
                <a:ahLst/>
                <a:cxnLst/>
                <a:rect l="l" t="t" r="r" b="b"/>
                <a:pathLst>
                  <a:path w="14719" h="23734" extrusionOk="0">
                    <a:moveTo>
                      <a:pt x="8324" y="0"/>
                    </a:moveTo>
                    <a:lnTo>
                      <a:pt x="3788" y="3946"/>
                    </a:lnTo>
                    <a:lnTo>
                      <a:pt x="7158" y="7402"/>
                    </a:lnTo>
                    <a:cubicBezTo>
                      <a:pt x="7158" y="7402"/>
                      <a:pt x="922" y="18232"/>
                      <a:pt x="735" y="18390"/>
                    </a:cubicBezTo>
                    <a:cubicBezTo>
                      <a:pt x="547" y="18549"/>
                      <a:pt x="605" y="20191"/>
                      <a:pt x="605" y="20191"/>
                    </a:cubicBezTo>
                    <a:cubicBezTo>
                      <a:pt x="605" y="20191"/>
                      <a:pt x="0" y="20738"/>
                      <a:pt x="115" y="20939"/>
                    </a:cubicBezTo>
                    <a:cubicBezTo>
                      <a:pt x="187" y="21094"/>
                      <a:pt x="252" y="21153"/>
                      <a:pt x="378" y="21153"/>
                    </a:cubicBezTo>
                    <a:cubicBezTo>
                      <a:pt x="428" y="21153"/>
                      <a:pt x="488" y="21143"/>
                      <a:pt x="562" y="21127"/>
                    </a:cubicBezTo>
                    <a:cubicBezTo>
                      <a:pt x="821" y="21069"/>
                      <a:pt x="1296" y="20752"/>
                      <a:pt x="1368" y="20565"/>
                    </a:cubicBezTo>
                    <a:cubicBezTo>
                      <a:pt x="1455" y="20234"/>
                      <a:pt x="1512" y="19888"/>
                      <a:pt x="1556" y="19543"/>
                    </a:cubicBezTo>
                    <a:lnTo>
                      <a:pt x="2088" y="19543"/>
                    </a:lnTo>
                    <a:cubicBezTo>
                      <a:pt x="2088" y="19543"/>
                      <a:pt x="3096" y="21184"/>
                      <a:pt x="3240" y="21501"/>
                    </a:cubicBezTo>
                    <a:cubicBezTo>
                      <a:pt x="3240" y="21919"/>
                      <a:pt x="3500" y="23733"/>
                      <a:pt x="4047" y="23733"/>
                    </a:cubicBezTo>
                    <a:cubicBezTo>
                      <a:pt x="4407" y="23733"/>
                      <a:pt x="4249" y="22164"/>
                      <a:pt x="4177" y="21746"/>
                    </a:cubicBezTo>
                    <a:cubicBezTo>
                      <a:pt x="4090" y="21328"/>
                      <a:pt x="3572" y="19456"/>
                      <a:pt x="3572" y="19456"/>
                    </a:cubicBezTo>
                    <a:cubicBezTo>
                      <a:pt x="3572" y="19456"/>
                      <a:pt x="13869" y="9001"/>
                      <a:pt x="14301" y="6970"/>
                    </a:cubicBezTo>
                    <a:cubicBezTo>
                      <a:pt x="14718" y="4954"/>
                      <a:pt x="8324" y="0"/>
                      <a:pt x="8324" y="0"/>
                    </a:cubicBezTo>
                    <a:close/>
                  </a:path>
                </a:pathLst>
              </a:custGeom>
              <a:solidFill>
                <a:srgbClr val="F7A68E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301" name="Google Shape;286;p35">
                <a:extLst>
                  <a:ext uri="{FF2B5EF4-FFF2-40B4-BE49-F238E27FC236}">
                    <a16:creationId xmlns:a16="http://schemas.microsoft.com/office/drawing/2014/main" id="{E77106B4-CE80-4DF3-ACAC-A7F31DFE4094}"/>
                  </a:ext>
                </a:extLst>
              </p:cNvPr>
              <p:cNvSpPr/>
              <p:nvPr/>
            </p:nvSpPr>
            <p:spPr>
              <a:xfrm flipH="1">
                <a:off x="2408956" y="2098580"/>
                <a:ext cx="466912" cy="449773"/>
              </a:xfrm>
              <a:custGeom>
                <a:avLst/>
                <a:gdLst/>
                <a:ahLst/>
                <a:cxnLst/>
                <a:rect l="l" t="t" r="r" b="b"/>
                <a:pathLst>
                  <a:path w="12559" h="12098" extrusionOk="0">
                    <a:moveTo>
                      <a:pt x="3356" y="0"/>
                    </a:moveTo>
                    <a:cubicBezTo>
                      <a:pt x="2204" y="0"/>
                      <a:pt x="1" y="2708"/>
                      <a:pt x="2218" y="6611"/>
                    </a:cubicBezTo>
                    <a:cubicBezTo>
                      <a:pt x="2708" y="7475"/>
                      <a:pt x="5704" y="10499"/>
                      <a:pt x="7317" y="12097"/>
                    </a:cubicBezTo>
                    <a:lnTo>
                      <a:pt x="12559" y="7331"/>
                    </a:lnTo>
                    <a:cubicBezTo>
                      <a:pt x="9232" y="4220"/>
                      <a:pt x="4998" y="533"/>
                      <a:pt x="3558" y="29"/>
                    </a:cubicBezTo>
                    <a:cubicBezTo>
                      <a:pt x="3500" y="15"/>
                      <a:pt x="3428" y="0"/>
                      <a:pt x="3356" y="0"/>
                    </a:cubicBezTo>
                    <a:close/>
                  </a:path>
                </a:pathLst>
              </a:custGeom>
              <a:solidFill>
                <a:srgbClr val="4AA276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302" name="Google Shape;287;p35">
                <a:extLst>
                  <a:ext uri="{FF2B5EF4-FFF2-40B4-BE49-F238E27FC236}">
                    <a16:creationId xmlns:a16="http://schemas.microsoft.com/office/drawing/2014/main" id="{8A6977E8-626F-4395-88FA-1ABEAFB48277}"/>
                  </a:ext>
                </a:extLst>
              </p:cNvPr>
              <p:cNvSpPr/>
              <p:nvPr/>
            </p:nvSpPr>
            <p:spPr>
              <a:xfrm flipH="1">
                <a:off x="2897766" y="1683084"/>
                <a:ext cx="336270" cy="560079"/>
              </a:xfrm>
              <a:custGeom>
                <a:avLst/>
                <a:gdLst/>
                <a:ahLst/>
                <a:cxnLst/>
                <a:rect l="l" t="t" r="r" b="b"/>
                <a:pathLst>
                  <a:path w="9045" h="15065" extrusionOk="0">
                    <a:moveTo>
                      <a:pt x="1066" y="1"/>
                    </a:moveTo>
                    <a:cubicBezTo>
                      <a:pt x="778" y="318"/>
                      <a:pt x="591" y="865"/>
                      <a:pt x="562" y="1931"/>
                    </a:cubicBezTo>
                    <a:cubicBezTo>
                      <a:pt x="663" y="3616"/>
                      <a:pt x="792" y="3961"/>
                      <a:pt x="591" y="4408"/>
                    </a:cubicBezTo>
                    <a:cubicBezTo>
                      <a:pt x="389" y="4825"/>
                      <a:pt x="0" y="4797"/>
                      <a:pt x="29" y="4998"/>
                    </a:cubicBezTo>
                    <a:cubicBezTo>
                      <a:pt x="43" y="5200"/>
                      <a:pt x="691" y="5272"/>
                      <a:pt x="706" y="5848"/>
                    </a:cubicBezTo>
                    <a:cubicBezTo>
                      <a:pt x="706" y="6453"/>
                      <a:pt x="691" y="7360"/>
                      <a:pt x="908" y="7533"/>
                    </a:cubicBezTo>
                    <a:cubicBezTo>
                      <a:pt x="1113" y="7710"/>
                      <a:pt x="1470" y="7803"/>
                      <a:pt x="1931" y="7803"/>
                    </a:cubicBezTo>
                    <a:cubicBezTo>
                      <a:pt x="2181" y="7803"/>
                      <a:pt x="2462" y="7776"/>
                      <a:pt x="2765" y="7720"/>
                    </a:cubicBezTo>
                    <a:cubicBezTo>
                      <a:pt x="2866" y="7706"/>
                      <a:pt x="2952" y="7691"/>
                      <a:pt x="3024" y="7691"/>
                    </a:cubicBezTo>
                    <a:cubicBezTo>
                      <a:pt x="3077" y="7686"/>
                      <a:pt x="3125" y="7684"/>
                      <a:pt x="3170" y="7684"/>
                    </a:cubicBezTo>
                    <a:cubicBezTo>
                      <a:pt x="3653" y="7684"/>
                      <a:pt x="3703" y="7954"/>
                      <a:pt x="3716" y="8152"/>
                    </a:cubicBezTo>
                    <a:cubicBezTo>
                      <a:pt x="3759" y="8671"/>
                      <a:pt x="3586" y="9189"/>
                      <a:pt x="3241" y="9578"/>
                    </a:cubicBezTo>
                    <a:cubicBezTo>
                      <a:pt x="2924" y="9938"/>
                      <a:pt x="2016" y="10082"/>
                      <a:pt x="2016" y="10082"/>
                    </a:cubicBezTo>
                    <a:cubicBezTo>
                      <a:pt x="2016" y="10082"/>
                      <a:pt x="3039" y="14834"/>
                      <a:pt x="3989" y="15065"/>
                    </a:cubicBezTo>
                    <a:cubicBezTo>
                      <a:pt x="4781" y="14474"/>
                      <a:pt x="7532" y="11508"/>
                      <a:pt x="9044" y="10039"/>
                    </a:cubicBezTo>
                    <a:cubicBezTo>
                      <a:pt x="8065" y="9722"/>
                      <a:pt x="7100" y="9203"/>
                      <a:pt x="6783" y="8267"/>
                    </a:cubicBezTo>
                    <a:cubicBezTo>
                      <a:pt x="6466" y="7331"/>
                      <a:pt x="6740" y="4998"/>
                      <a:pt x="6740" y="4998"/>
                    </a:cubicBezTo>
                    <a:lnTo>
                      <a:pt x="6740" y="4998"/>
                    </a:lnTo>
                    <a:cubicBezTo>
                      <a:pt x="6740" y="4998"/>
                      <a:pt x="6817" y="5037"/>
                      <a:pt x="6957" y="5037"/>
                    </a:cubicBezTo>
                    <a:cubicBezTo>
                      <a:pt x="7074" y="5037"/>
                      <a:pt x="7235" y="5010"/>
                      <a:pt x="7431" y="4912"/>
                    </a:cubicBezTo>
                    <a:cubicBezTo>
                      <a:pt x="7863" y="4681"/>
                      <a:pt x="8223" y="2651"/>
                      <a:pt x="7518" y="2478"/>
                    </a:cubicBezTo>
                    <a:cubicBezTo>
                      <a:pt x="7437" y="2459"/>
                      <a:pt x="7359" y="2449"/>
                      <a:pt x="7285" y="2449"/>
                    </a:cubicBezTo>
                    <a:cubicBezTo>
                      <a:pt x="6752" y="2449"/>
                      <a:pt x="6395" y="2935"/>
                      <a:pt x="6193" y="3731"/>
                    </a:cubicBezTo>
                    <a:cubicBezTo>
                      <a:pt x="5545" y="3155"/>
                      <a:pt x="5401" y="2478"/>
                      <a:pt x="4652" y="2363"/>
                    </a:cubicBezTo>
                    <a:cubicBezTo>
                      <a:pt x="3903" y="2248"/>
                      <a:pt x="2204" y="2046"/>
                      <a:pt x="1512" y="1095"/>
                    </a:cubicBezTo>
                    <a:cubicBezTo>
                      <a:pt x="1282" y="764"/>
                      <a:pt x="1138" y="390"/>
                      <a:pt x="1066" y="1"/>
                    </a:cubicBezTo>
                    <a:close/>
                  </a:path>
                </a:pathLst>
              </a:custGeom>
              <a:solidFill>
                <a:srgbClr val="F7A68E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303" name="Google Shape;288;p35">
                <a:extLst>
                  <a:ext uri="{FF2B5EF4-FFF2-40B4-BE49-F238E27FC236}">
                    <a16:creationId xmlns:a16="http://schemas.microsoft.com/office/drawing/2014/main" id="{480265D5-8FD2-47B2-8C83-801237A4334C}"/>
                  </a:ext>
                </a:extLst>
              </p:cNvPr>
              <p:cNvSpPr/>
              <p:nvPr/>
            </p:nvSpPr>
            <p:spPr>
              <a:xfrm flipH="1">
                <a:off x="3146744" y="1892989"/>
                <a:ext cx="44464" cy="28775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774" extrusionOk="0">
                    <a:moveTo>
                      <a:pt x="1196" y="0"/>
                    </a:moveTo>
                    <a:lnTo>
                      <a:pt x="0" y="605"/>
                    </a:lnTo>
                    <a:cubicBezTo>
                      <a:pt x="145" y="719"/>
                      <a:pt x="328" y="773"/>
                      <a:pt x="510" y="773"/>
                    </a:cubicBezTo>
                    <a:cubicBezTo>
                      <a:pt x="581" y="773"/>
                      <a:pt x="652" y="765"/>
                      <a:pt x="720" y="749"/>
                    </a:cubicBezTo>
                    <a:cubicBezTo>
                      <a:pt x="1152" y="620"/>
                      <a:pt x="1196" y="0"/>
                      <a:pt x="11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304" name="Google Shape;289;p35">
                <a:extLst>
                  <a:ext uri="{FF2B5EF4-FFF2-40B4-BE49-F238E27FC236}">
                    <a16:creationId xmlns:a16="http://schemas.microsoft.com/office/drawing/2014/main" id="{CCC4E265-E219-4441-AACA-6441189DB1E0}"/>
                  </a:ext>
                </a:extLst>
              </p:cNvPr>
              <p:cNvSpPr/>
              <p:nvPr/>
            </p:nvSpPr>
            <p:spPr>
              <a:xfrm flipH="1">
                <a:off x="3001640" y="1770117"/>
                <a:ext cx="219570" cy="94394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2539" extrusionOk="0">
                    <a:moveTo>
                      <a:pt x="1813" y="345"/>
                    </a:moveTo>
                    <a:cubicBezTo>
                      <a:pt x="2037" y="345"/>
                      <a:pt x="2265" y="428"/>
                      <a:pt x="2449" y="612"/>
                    </a:cubicBezTo>
                    <a:cubicBezTo>
                      <a:pt x="3040" y="1203"/>
                      <a:pt x="2622" y="2196"/>
                      <a:pt x="1801" y="2196"/>
                    </a:cubicBezTo>
                    <a:cubicBezTo>
                      <a:pt x="1297" y="2196"/>
                      <a:pt x="879" y="1779"/>
                      <a:pt x="879" y="1275"/>
                    </a:cubicBezTo>
                    <a:cubicBezTo>
                      <a:pt x="879" y="717"/>
                      <a:pt x="1338" y="345"/>
                      <a:pt x="1813" y="345"/>
                    </a:cubicBezTo>
                    <a:close/>
                    <a:moveTo>
                      <a:pt x="1803" y="0"/>
                    </a:moveTo>
                    <a:cubicBezTo>
                      <a:pt x="1250" y="0"/>
                      <a:pt x="699" y="339"/>
                      <a:pt x="563" y="1015"/>
                    </a:cubicBezTo>
                    <a:cubicBezTo>
                      <a:pt x="548" y="1073"/>
                      <a:pt x="491" y="1116"/>
                      <a:pt x="433" y="1116"/>
                    </a:cubicBezTo>
                    <a:lnTo>
                      <a:pt x="145" y="1116"/>
                    </a:lnTo>
                    <a:cubicBezTo>
                      <a:pt x="73" y="1116"/>
                      <a:pt x="15" y="1174"/>
                      <a:pt x="15" y="1246"/>
                    </a:cubicBezTo>
                    <a:cubicBezTo>
                      <a:pt x="1" y="1318"/>
                      <a:pt x="73" y="1390"/>
                      <a:pt x="145" y="1390"/>
                    </a:cubicBezTo>
                    <a:lnTo>
                      <a:pt x="433" y="1390"/>
                    </a:lnTo>
                    <a:cubicBezTo>
                      <a:pt x="491" y="1390"/>
                      <a:pt x="534" y="1433"/>
                      <a:pt x="548" y="1491"/>
                    </a:cubicBezTo>
                    <a:cubicBezTo>
                      <a:pt x="671" y="2189"/>
                      <a:pt x="1236" y="2538"/>
                      <a:pt x="1801" y="2538"/>
                    </a:cubicBezTo>
                    <a:cubicBezTo>
                      <a:pt x="2366" y="2538"/>
                      <a:pt x="2932" y="2189"/>
                      <a:pt x="3054" y="1491"/>
                    </a:cubicBezTo>
                    <a:cubicBezTo>
                      <a:pt x="3068" y="1433"/>
                      <a:pt x="3112" y="1390"/>
                      <a:pt x="3184" y="1390"/>
                    </a:cubicBezTo>
                    <a:lnTo>
                      <a:pt x="5761" y="1390"/>
                    </a:lnTo>
                    <a:cubicBezTo>
                      <a:pt x="5833" y="1390"/>
                      <a:pt x="5905" y="1318"/>
                      <a:pt x="5905" y="1246"/>
                    </a:cubicBezTo>
                    <a:cubicBezTo>
                      <a:pt x="5891" y="1174"/>
                      <a:pt x="5833" y="1116"/>
                      <a:pt x="5761" y="1116"/>
                    </a:cubicBezTo>
                    <a:lnTo>
                      <a:pt x="3169" y="1116"/>
                    </a:lnTo>
                    <a:cubicBezTo>
                      <a:pt x="3112" y="1116"/>
                      <a:pt x="3054" y="1073"/>
                      <a:pt x="3054" y="1015"/>
                    </a:cubicBezTo>
                    <a:cubicBezTo>
                      <a:pt x="2910" y="339"/>
                      <a:pt x="2355" y="0"/>
                      <a:pt x="1803" y="0"/>
                    </a:cubicBezTo>
                    <a:close/>
                  </a:path>
                </a:pathLst>
              </a:custGeom>
              <a:solidFill>
                <a:srgbClr val="0A2E4E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305" name="Google Shape;290;p35">
                <a:extLst>
                  <a:ext uri="{FF2B5EF4-FFF2-40B4-BE49-F238E27FC236}">
                    <a16:creationId xmlns:a16="http://schemas.microsoft.com/office/drawing/2014/main" id="{0E1E0559-0FD4-415A-BCFD-B094F603CA09}"/>
                  </a:ext>
                </a:extLst>
              </p:cNvPr>
              <p:cNvSpPr/>
              <p:nvPr/>
            </p:nvSpPr>
            <p:spPr>
              <a:xfrm flipH="1">
                <a:off x="2897766" y="1846405"/>
                <a:ext cx="261321" cy="396758"/>
              </a:xfrm>
              <a:custGeom>
                <a:avLst/>
                <a:gdLst/>
                <a:ahLst/>
                <a:cxnLst/>
                <a:rect l="l" t="t" r="r" b="b"/>
                <a:pathLst>
                  <a:path w="7029" h="10672" extrusionOk="0">
                    <a:moveTo>
                      <a:pt x="4292" y="0"/>
                    </a:moveTo>
                    <a:cubicBezTo>
                      <a:pt x="4234" y="303"/>
                      <a:pt x="4177" y="490"/>
                      <a:pt x="4148" y="634"/>
                    </a:cubicBezTo>
                    <a:cubicBezTo>
                      <a:pt x="3500" y="2665"/>
                      <a:pt x="1685" y="3169"/>
                      <a:pt x="1008" y="3298"/>
                    </a:cubicBezTo>
                    <a:cubicBezTo>
                      <a:pt x="1061" y="3293"/>
                      <a:pt x="1109" y="3291"/>
                      <a:pt x="1154" y="3291"/>
                    </a:cubicBezTo>
                    <a:cubicBezTo>
                      <a:pt x="1637" y="3291"/>
                      <a:pt x="1687" y="3561"/>
                      <a:pt x="1700" y="3759"/>
                    </a:cubicBezTo>
                    <a:cubicBezTo>
                      <a:pt x="1743" y="4278"/>
                      <a:pt x="1570" y="4796"/>
                      <a:pt x="1225" y="5185"/>
                    </a:cubicBezTo>
                    <a:cubicBezTo>
                      <a:pt x="908" y="5545"/>
                      <a:pt x="0" y="5689"/>
                      <a:pt x="0" y="5689"/>
                    </a:cubicBezTo>
                    <a:cubicBezTo>
                      <a:pt x="0" y="5689"/>
                      <a:pt x="1023" y="10441"/>
                      <a:pt x="1973" y="10672"/>
                    </a:cubicBezTo>
                    <a:cubicBezTo>
                      <a:pt x="2765" y="10081"/>
                      <a:pt x="5516" y="7115"/>
                      <a:pt x="7028" y="5646"/>
                    </a:cubicBezTo>
                    <a:cubicBezTo>
                      <a:pt x="6049" y="5329"/>
                      <a:pt x="5084" y="4810"/>
                      <a:pt x="4767" y="3874"/>
                    </a:cubicBezTo>
                    <a:cubicBezTo>
                      <a:pt x="4450" y="2938"/>
                      <a:pt x="4724" y="605"/>
                      <a:pt x="4724" y="605"/>
                    </a:cubicBezTo>
                    <a:cubicBezTo>
                      <a:pt x="4724" y="605"/>
                      <a:pt x="4393" y="519"/>
                      <a:pt x="4292" y="0"/>
                    </a:cubicBezTo>
                    <a:close/>
                  </a:path>
                </a:pathLst>
              </a:custGeom>
              <a:solidFill>
                <a:srgbClr val="F37B59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306" name="Google Shape;291;p35">
                <a:extLst>
                  <a:ext uri="{FF2B5EF4-FFF2-40B4-BE49-F238E27FC236}">
                    <a16:creationId xmlns:a16="http://schemas.microsoft.com/office/drawing/2014/main" id="{47A48601-52EF-4174-BBEB-79E311DEFFAB}"/>
                  </a:ext>
                </a:extLst>
              </p:cNvPr>
              <p:cNvSpPr/>
              <p:nvPr/>
            </p:nvSpPr>
            <p:spPr>
              <a:xfrm flipH="1">
                <a:off x="2955057" y="1790490"/>
                <a:ext cx="35913" cy="59707"/>
              </a:xfrm>
              <a:custGeom>
                <a:avLst/>
                <a:gdLst/>
                <a:ahLst/>
                <a:cxnLst/>
                <a:rect l="l" t="t" r="r" b="b"/>
                <a:pathLst>
                  <a:path w="966" h="1606" extrusionOk="0">
                    <a:moveTo>
                      <a:pt x="772" y="1"/>
                    </a:moveTo>
                    <a:cubicBezTo>
                      <a:pt x="694" y="1"/>
                      <a:pt x="595" y="29"/>
                      <a:pt x="476" y="122"/>
                    </a:cubicBezTo>
                    <a:cubicBezTo>
                      <a:pt x="58" y="424"/>
                      <a:pt x="0" y="1605"/>
                      <a:pt x="432" y="1605"/>
                    </a:cubicBezTo>
                    <a:cubicBezTo>
                      <a:pt x="879" y="1605"/>
                      <a:pt x="893" y="871"/>
                      <a:pt x="591" y="799"/>
                    </a:cubicBezTo>
                    <a:cubicBezTo>
                      <a:pt x="533" y="784"/>
                      <a:pt x="461" y="770"/>
                      <a:pt x="389" y="755"/>
                    </a:cubicBezTo>
                    <a:cubicBezTo>
                      <a:pt x="389" y="755"/>
                      <a:pt x="461" y="79"/>
                      <a:pt x="965" y="79"/>
                    </a:cubicBezTo>
                    <a:cubicBezTo>
                      <a:pt x="965" y="79"/>
                      <a:pt x="898" y="1"/>
                      <a:pt x="772" y="1"/>
                    </a:cubicBezTo>
                    <a:close/>
                  </a:path>
                </a:pathLst>
              </a:custGeom>
              <a:solidFill>
                <a:srgbClr val="F37B59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307" name="Google Shape;292;p35">
                <a:extLst>
                  <a:ext uri="{FF2B5EF4-FFF2-40B4-BE49-F238E27FC236}">
                    <a16:creationId xmlns:a16="http://schemas.microsoft.com/office/drawing/2014/main" id="{C76D879D-CDC9-4360-A6FB-848FBAC997E2}"/>
                  </a:ext>
                </a:extLst>
              </p:cNvPr>
              <p:cNvSpPr/>
              <p:nvPr/>
            </p:nvSpPr>
            <p:spPr>
              <a:xfrm flipH="1">
                <a:off x="3137635" y="1740263"/>
                <a:ext cx="45542" cy="18886"/>
              </a:xfrm>
              <a:custGeom>
                <a:avLst/>
                <a:gdLst/>
                <a:ahLst/>
                <a:cxnLst/>
                <a:rect l="l" t="t" r="r" b="b"/>
                <a:pathLst>
                  <a:path w="1225" h="508" extrusionOk="0">
                    <a:moveTo>
                      <a:pt x="643" y="0"/>
                    </a:moveTo>
                    <a:cubicBezTo>
                      <a:pt x="352" y="0"/>
                      <a:pt x="65" y="231"/>
                      <a:pt x="0" y="508"/>
                    </a:cubicBezTo>
                    <a:cubicBezTo>
                      <a:pt x="199" y="427"/>
                      <a:pt x="414" y="387"/>
                      <a:pt x="627" y="387"/>
                    </a:cubicBezTo>
                    <a:cubicBezTo>
                      <a:pt x="831" y="387"/>
                      <a:pt x="1035" y="423"/>
                      <a:pt x="1224" y="494"/>
                    </a:cubicBezTo>
                    <a:cubicBezTo>
                      <a:pt x="1093" y="137"/>
                      <a:pt x="866" y="0"/>
                      <a:pt x="643" y="0"/>
                    </a:cubicBezTo>
                    <a:close/>
                  </a:path>
                </a:pathLst>
              </a:custGeom>
              <a:solidFill>
                <a:srgbClr val="1D223E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308" name="Google Shape;293;p35">
                <a:extLst>
                  <a:ext uri="{FF2B5EF4-FFF2-40B4-BE49-F238E27FC236}">
                    <a16:creationId xmlns:a16="http://schemas.microsoft.com/office/drawing/2014/main" id="{2613C1EE-8272-4668-B87B-022A9A7ACC91}"/>
                  </a:ext>
                </a:extLst>
              </p:cNvPr>
              <p:cNvSpPr/>
              <p:nvPr/>
            </p:nvSpPr>
            <p:spPr>
              <a:xfrm flipH="1">
                <a:off x="1477883" y="1608692"/>
                <a:ext cx="622723" cy="706707"/>
              </a:xfrm>
              <a:custGeom>
                <a:avLst/>
                <a:gdLst/>
                <a:ahLst/>
                <a:cxnLst/>
                <a:rect l="l" t="t" r="r" b="b"/>
                <a:pathLst>
                  <a:path w="16750" h="19009" extrusionOk="0">
                    <a:moveTo>
                      <a:pt x="5344" y="0"/>
                    </a:moveTo>
                    <a:cubicBezTo>
                      <a:pt x="4494" y="0"/>
                      <a:pt x="3601" y="115"/>
                      <a:pt x="2967" y="475"/>
                    </a:cubicBezTo>
                    <a:cubicBezTo>
                      <a:pt x="2723" y="605"/>
                      <a:pt x="2521" y="792"/>
                      <a:pt x="2377" y="1023"/>
                    </a:cubicBezTo>
                    <a:cubicBezTo>
                      <a:pt x="1614" y="2189"/>
                      <a:pt x="1902" y="4335"/>
                      <a:pt x="1585" y="5674"/>
                    </a:cubicBezTo>
                    <a:cubicBezTo>
                      <a:pt x="1412" y="6452"/>
                      <a:pt x="735" y="6913"/>
                      <a:pt x="375" y="7590"/>
                    </a:cubicBezTo>
                    <a:cubicBezTo>
                      <a:pt x="73" y="8195"/>
                      <a:pt x="1" y="8871"/>
                      <a:pt x="174" y="9519"/>
                    </a:cubicBezTo>
                    <a:cubicBezTo>
                      <a:pt x="332" y="10182"/>
                      <a:pt x="778" y="10513"/>
                      <a:pt x="1110" y="11075"/>
                    </a:cubicBezTo>
                    <a:cubicBezTo>
                      <a:pt x="1844" y="12299"/>
                      <a:pt x="951" y="13624"/>
                      <a:pt x="778" y="14862"/>
                    </a:cubicBezTo>
                    <a:cubicBezTo>
                      <a:pt x="548" y="16461"/>
                      <a:pt x="1671" y="18074"/>
                      <a:pt x="3183" y="18679"/>
                    </a:cubicBezTo>
                    <a:cubicBezTo>
                      <a:pt x="3746" y="18906"/>
                      <a:pt x="4345" y="19009"/>
                      <a:pt x="4949" y="19009"/>
                    </a:cubicBezTo>
                    <a:cubicBezTo>
                      <a:pt x="5954" y="19009"/>
                      <a:pt x="6973" y="18723"/>
                      <a:pt x="7864" y="18247"/>
                    </a:cubicBezTo>
                    <a:cubicBezTo>
                      <a:pt x="8551" y="17873"/>
                      <a:pt x="9348" y="17767"/>
                      <a:pt x="10183" y="17767"/>
                    </a:cubicBezTo>
                    <a:cubicBezTo>
                      <a:pt x="10731" y="17767"/>
                      <a:pt x="11294" y="17812"/>
                      <a:pt x="11853" y="17858"/>
                    </a:cubicBezTo>
                    <a:cubicBezTo>
                      <a:pt x="12412" y="17901"/>
                      <a:pt x="12972" y="17944"/>
                      <a:pt x="13510" y="17944"/>
                    </a:cubicBezTo>
                    <a:cubicBezTo>
                      <a:pt x="13872" y="17944"/>
                      <a:pt x="14224" y="17924"/>
                      <a:pt x="14560" y="17872"/>
                    </a:cubicBezTo>
                    <a:cubicBezTo>
                      <a:pt x="16749" y="17512"/>
                      <a:pt x="16519" y="15424"/>
                      <a:pt x="16505" y="13537"/>
                    </a:cubicBezTo>
                    <a:cubicBezTo>
                      <a:pt x="16490" y="11982"/>
                      <a:pt x="16461" y="10355"/>
                      <a:pt x="15828" y="8929"/>
                    </a:cubicBezTo>
                    <a:cubicBezTo>
                      <a:pt x="15237" y="7647"/>
                      <a:pt x="14200" y="6625"/>
                      <a:pt x="13365" y="5487"/>
                    </a:cubicBezTo>
                    <a:cubicBezTo>
                      <a:pt x="12371" y="4133"/>
                      <a:pt x="11637" y="2535"/>
                      <a:pt x="10326" y="1484"/>
                    </a:cubicBezTo>
                    <a:cubicBezTo>
                      <a:pt x="9390" y="763"/>
                      <a:pt x="8281" y="303"/>
                      <a:pt x="7115" y="144"/>
                    </a:cubicBezTo>
                    <a:cubicBezTo>
                      <a:pt x="6524" y="43"/>
                      <a:pt x="5934" y="0"/>
                      <a:pt x="5344" y="0"/>
                    </a:cubicBezTo>
                    <a:close/>
                  </a:path>
                </a:pathLst>
              </a:custGeom>
              <a:solidFill>
                <a:srgbClr val="ED3024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309" name="Google Shape;294;p35">
                <a:extLst>
                  <a:ext uri="{FF2B5EF4-FFF2-40B4-BE49-F238E27FC236}">
                    <a16:creationId xmlns:a16="http://schemas.microsoft.com/office/drawing/2014/main" id="{1900C0B2-BAFD-4E36-81B1-DC69DABB42EC}"/>
                  </a:ext>
                </a:extLst>
              </p:cNvPr>
              <p:cNvSpPr/>
              <p:nvPr/>
            </p:nvSpPr>
            <p:spPr>
              <a:xfrm flipH="1">
                <a:off x="1627783" y="1680742"/>
                <a:ext cx="436389" cy="443044"/>
              </a:xfrm>
              <a:custGeom>
                <a:avLst/>
                <a:gdLst/>
                <a:ahLst/>
                <a:cxnLst/>
                <a:rect l="l" t="t" r="r" b="b"/>
                <a:pathLst>
                  <a:path w="11738" h="11917" extrusionOk="0">
                    <a:moveTo>
                      <a:pt x="6866" y="1"/>
                    </a:moveTo>
                    <a:cubicBezTo>
                      <a:pt x="6555" y="1"/>
                      <a:pt x="6192" y="58"/>
                      <a:pt x="5761" y="194"/>
                    </a:cubicBezTo>
                    <a:cubicBezTo>
                      <a:pt x="4864" y="479"/>
                      <a:pt x="4205" y="578"/>
                      <a:pt x="3722" y="578"/>
                    </a:cubicBezTo>
                    <a:cubicBezTo>
                      <a:pt x="2622" y="578"/>
                      <a:pt x="2434" y="64"/>
                      <a:pt x="2434" y="64"/>
                    </a:cubicBezTo>
                    <a:lnTo>
                      <a:pt x="2434" y="64"/>
                    </a:lnTo>
                    <a:cubicBezTo>
                      <a:pt x="2319" y="1663"/>
                      <a:pt x="2880" y="3290"/>
                      <a:pt x="1714" y="4644"/>
                    </a:cubicBezTo>
                    <a:cubicBezTo>
                      <a:pt x="1152" y="5234"/>
                      <a:pt x="706" y="5896"/>
                      <a:pt x="389" y="6631"/>
                    </a:cubicBezTo>
                    <a:cubicBezTo>
                      <a:pt x="0" y="7466"/>
                      <a:pt x="216" y="8503"/>
                      <a:pt x="821" y="9180"/>
                    </a:cubicBezTo>
                    <a:cubicBezTo>
                      <a:pt x="1426" y="9871"/>
                      <a:pt x="1656" y="10318"/>
                      <a:pt x="2563" y="10318"/>
                    </a:cubicBezTo>
                    <a:cubicBezTo>
                      <a:pt x="3365" y="10306"/>
                      <a:pt x="4273" y="9711"/>
                      <a:pt x="5058" y="9711"/>
                    </a:cubicBezTo>
                    <a:cubicBezTo>
                      <a:pt x="5274" y="9711"/>
                      <a:pt x="5481" y="9756"/>
                      <a:pt x="5674" y="9871"/>
                    </a:cubicBezTo>
                    <a:cubicBezTo>
                      <a:pt x="6351" y="10274"/>
                      <a:pt x="6855" y="11052"/>
                      <a:pt x="7503" y="11542"/>
                    </a:cubicBezTo>
                    <a:cubicBezTo>
                      <a:pt x="7848" y="11797"/>
                      <a:pt x="8218" y="11917"/>
                      <a:pt x="8585" y="11917"/>
                    </a:cubicBezTo>
                    <a:cubicBezTo>
                      <a:pt x="9045" y="11917"/>
                      <a:pt x="9501" y="11728"/>
                      <a:pt x="9894" y="11383"/>
                    </a:cubicBezTo>
                    <a:cubicBezTo>
                      <a:pt x="10182" y="11124"/>
                      <a:pt x="10412" y="10807"/>
                      <a:pt x="10585" y="10447"/>
                    </a:cubicBezTo>
                    <a:cubicBezTo>
                      <a:pt x="10844" y="10001"/>
                      <a:pt x="11204" y="9641"/>
                      <a:pt x="11420" y="9166"/>
                    </a:cubicBezTo>
                    <a:cubicBezTo>
                      <a:pt x="11679" y="8647"/>
                      <a:pt x="11737" y="8057"/>
                      <a:pt x="11579" y="7509"/>
                    </a:cubicBezTo>
                    <a:cubicBezTo>
                      <a:pt x="11363" y="6876"/>
                      <a:pt x="10815" y="6444"/>
                      <a:pt x="10355" y="5968"/>
                    </a:cubicBezTo>
                    <a:cubicBezTo>
                      <a:pt x="9678" y="5292"/>
                      <a:pt x="9476" y="4456"/>
                      <a:pt x="9404" y="3535"/>
                    </a:cubicBezTo>
                    <a:cubicBezTo>
                      <a:pt x="9361" y="2901"/>
                      <a:pt x="9462" y="1735"/>
                      <a:pt x="8958" y="1259"/>
                    </a:cubicBezTo>
                    <a:cubicBezTo>
                      <a:pt x="8448" y="772"/>
                      <a:pt x="8010" y="1"/>
                      <a:pt x="6866" y="1"/>
                    </a:cubicBezTo>
                    <a:close/>
                  </a:path>
                </a:pathLst>
              </a:custGeom>
              <a:solidFill>
                <a:srgbClr val="CD2027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310" name="Google Shape;295;p35">
                <a:extLst>
                  <a:ext uri="{FF2B5EF4-FFF2-40B4-BE49-F238E27FC236}">
                    <a16:creationId xmlns:a16="http://schemas.microsoft.com/office/drawing/2014/main" id="{DC49598A-004D-4059-A287-18BE81B2B63D}"/>
                  </a:ext>
                </a:extLst>
              </p:cNvPr>
              <p:cNvSpPr/>
              <p:nvPr/>
            </p:nvSpPr>
            <p:spPr>
              <a:xfrm flipH="1">
                <a:off x="1882895" y="2098506"/>
                <a:ext cx="929252" cy="619637"/>
              </a:xfrm>
              <a:custGeom>
                <a:avLst/>
                <a:gdLst/>
                <a:ahLst/>
                <a:cxnLst/>
                <a:rect l="l" t="t" r="r" b="b"/>
                <a:pathLst>
                  <a:path w="24995" h="16667" extrusionOk="0">
                    <a:moveTo>
                      <a:pt x="21890" y="0"/>
                    </a:moveTo>
                    <a:cubicBezTo>
                      <a:pt x="21377" y="0"/>
                      <a:pt x="20882" y="160"/>
                      <a:pt x="20565" y="492"/>
                    </a:cubicBezTo>
                    <a:cubicBezTo>
                      <a:pt x="17340" y="3862"/>
                      <a:pt x="12371" y="10213"/>
                      <a:pt x="12371" y="10213"/>
                    </a:cubicBezTo>
                    <a:lnTo>
                      <a:pt x="87" y="4481"/>
                    </a:lnTo>
                    <a:lnTo>
                      <a:pt x="0" y="8168"/>
                    </a:lnTo>
                    <a:cubicBezTo>
                      <a:pt x="0" y="8168"/>
                      <a:pt x="8641" y="15945"/>
                      <a:pt x="12717" y="16636"/>
                    </a:cubicBezTo>
                    <a:cubicBezTo>
                      <a:pt x="12841" y="16657"/>
                      <a:pt x="12969" y="16667"/>
                      <a:pt x="13099" y="16667"/>
                    </a:cubicBezTo>
                    <a:cubicBezTo>
                      <a:pt x="17417" y="16667"/>
                      <a:pt x="24995" y="5616"/>
                      <a:pt x="23835" y="1226"/>
                    </a:cubicBezTo>
                    <a:cubicBezTo>
                      <a:pt x="23620" y="430"/>
                      <a:pt x="22732" y="0"/>
                      <a:pt x="21890" y="0"/>
                    </a:cubicBezTo>
                    <a:close/>
                  </a:path>
                </a:pathLst>
              </a:custGeom>
              <a:solidFill>
                <a:srgbClr val="F7A68E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311" name="Google Shape;296;p35">
                <a:extLst>
                  <a:ext uri="{FF2B5EF4-FFF2-40B4-BE49-F238E27FC236}">
                    <a16:creationId xmlns:a16="http://schemas.microsoft.com/office/drawing/2014/main" id="{9F003760-6CCC-4F79-8B94-D38B60DB66BD}"/>
                  </a:ext>
                </a:extLst>
              </p:cNvPr>
              <p:cNvSpPr/>
              <p:nvPr/>
            </p:nvSpPr>
            <p:spPr>
              <a:xfrm flipH="1">
                <a:off x="1860700" y="2064786"/>
                <a:ext cx="431036" cy="529073"/>
              </a:xfrm>
              <a:custGeom>
                <a:avLst/>
                <a:gdLst/>
                <a:ahLst/>
                <a:cxnLst/>
                <a:rect l="l" t="t" r="r" b="b"/>
                <a:pathLst>
                  <a:path w="11594" h="14231" extrusionOk="0">
                    <a:moveTo>
                      <a:pt x="8553" y="0"/>
                    </a:moveTo>
                    <a:cubicBezTo>
                      <a:pt x="8292" y="0"/>
                      <a:pt x="6901" y="151"/>
                      <a:pt x="4422" y="3070"/>
                    </a:cubicBezTo>
                    <a:cubicBezTo>
                      <a:pt x="1657" y="6310"/>
                      <a:pt x="0" y="8456"/>
                      <a:pt x="0" y="8456"/>
                    </a:cubicBezTo>
                    <a:lnTo>
                      <a:pt x="5934" y="14231"/>
                    </a:lnTo>
                    <a:cubicBezTo>
                      <a:pt x="5934" y="14231"/>
                      <a:pt x="11377" y="7448"/>
                      <a:pt x="11478" y="4726"/>
                    </a:cubicBezTo>
                    <a:cubicBezTo>
                      <a:pt x="11593" y="1860"/>
                      <a:pt x="10528" y="2"/>
                      <a:pt x="8814" y="2"/>
                    </a:cubicBezTo>
                    <a:lnTo>
                      <a:pt x="8598" y="2"/>
                    </a:lnTo>
                    <a:cubicBezTo>
                      <a:pt x="8598" y="2"/>
                      <a:pt x="8583" y="0"/>
                      <a:pt x="8553" y="0"/>
                    </a:cubicBezTo>
                    <a:close/>
                  </a:path>
                </a:pathLst>
              </a:custGeom>
              <a:solidFill>
                <a:srgbClr val="4AA276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312" name="Google Shape;297;p35">
                <a:extLst>
                  <a:ext uri="{FF2B5EF4-FFF2-40B4-BE49-F238E27FC236}">
                    <a16:creationId xmlns:a16="http://schemas.microsoft.com/office/drawing/2014/main" id="{8F8A3111-9FAE-47BC-B0A4-68D5A5EF6EE7}"/>
                  </a:ext>
                </a:extLst>
              </p:cNvPr>
              <p:cNvSpPr/>
              <p:nvPr/>
            </p:nvSpPr>
            <p:spPr>
              <a:xfrm flipH="1">
                <a:off x="1523388" y="4761679"/>
                <a:ext cx="529556" cy="205629"/>
              </a:xfrm>
              <a:custGeom>
                <a:avLst/>
                <a:gdLst/>
                <a:ahLst/>
                <a:cxnLst/>
                <a:rect l="l" t="t" r="r" b="b"/>
                <a:pathLst>
                  <a:path w="14244" h="5531" extrusionOk="0">
                    <a:moveTo>
                      <a:pt x="8411" y="0"/>
                    </a:moveTo>
                    <a:cubicBezTo>
                      <a:pt x="8411" y="0"/>
                      <a:pt x="8569" y="1397"/>
                      <a:pt x="5862" y="2564"/>
                    </a:cubicBezTo>
                    <a:cubicBezTo>
                      <a:pt x="4940" y="2938"/>
                      <a:pt x="3990" y="3226"/>
                      <a:pt x="3010" y="3413"/>
                    </a:cubicBezTo>
                    <a:cubicBezTo>
                      <a:pt x="720" y="3889"/>
                      <a:pt x="0" y="5530"/>
                      <a:pt x="0" y="5530"/>
                    </a:cubicBezTo>
                    <a:lnTo>
                      <a:pt x="14243" y="5530"/>
                    </a:lnTo>
                    <a:lnTo>
                      <a:pt x="14200" y="3039"/>
                    </a:lnTo>
                    <a:lnTo>
                      <a:pt x="14157" y="418"/>
                    </a:lnTo>
                    <a:lnTo>
                      <a:pt x="8411" y="0"/>
                    </a:lnTo>
                    <a:close/>
                  </a:path>
                </a:pathLst>
              </a:custGeom>
              <a:solidFill>
                <a:srgbClr val="F37B59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313" name="Google Shape;298;p35">
                <a:extLst>
                  <a:ext uri="{FF2B5EF4-FFF2-40B4-BE49-F238E27FC236}">
                    <a16:creationId xmlns:a16="http://schemas.microsoft.com/office/drawing/2014/main" id="{3822FB08-DAE3-4C60-B69D-C34E1DA7702B}"/>
                  </a:ext>
                </a:extLst>
              </p:cNvPr>
              <p:cNvSpPr/>
              <p:nvPr/>
            </p:nvSpPr>
            <p:spPr>
              <a:xfrm flipH="1">
                <a:off x="1523388" y="4856444"/>
                <a:ext cx="529556" cy="110863"/>
              </a:xfrm>
              <a:custGeom>
                <a:avLst/>
                <a:gdLst/>
                <a:ahLst/>
                <a:cxnLst/>
                <a:rect l="l" t="t" r="r" b="b"/>
                <a:pathLst>
                  <a:path w="14244" h="2982" extrusionOk="0">
                    <a:moveTo>
                      <a:pt x="5862" y="0"/>
                    </a:moveTo>
                    <a:cubicBezTo>
                      <a:pt x="4940" y="389"/>
                      <a:pt x="3990" y="677"/>
                      <a:pt x="3010" y="864"/>
                    </a:cubicBezTo>
                    <a:cubicBezTo>
                      <a:pt x="720" y="1340"/>
                      <a:pt x="0" y="2981"/>
                      <a:pt x="0" y="2981"/>
                    </a:cubicBezTo>
                    <a:lnTo>
                      <a:pt x="14243" y="2981"/>
                    </a:lnTo>
                    <a:lnTo>
                      <a:pt x="14200" y="490"/>
                    </a:lnTo>
                    <a:cubicBezTo>
                      <a:pt x="12918" y="850"/>
                      <a:pt x="10960" y="1685"/>
                      <a:pt x="7590" y="1959"/>
                    </a:cubicBezTo>
                    <a:cubicBezTo>
                      <a:pt x="7201" y="1268"/>
                      <a:pt x="6510" y="576"/>
                      <a:pt x="5862" y="0"/>
                    </a:cubicBezTo>
                    <a:close/>
                  </a:path>
                </a:pathLst>
              </a:custGeom>
              <a:solidFill>
                <a:srgbClr val="0A2E4E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314" name="Google Shape;299;p35">
                <a:extLst>
                  <a:ext uri="{FF2B5EF4-FFF2-40B4-BE49-F238E27FC236}">
                    <a16:creationId xmlns:a16="http://schemas.microsoft.com/office/drawing/2014/main" id="{7302D304-9D86-4E4D-BF96-7E855F8F11B1}"/>
                  </a:ext>
                </a:extLst>
              </p:cNvPr>
              <p:cNvSpPr/>
              <p:nvPr/>
            </p:nvSpPr>
            <p:spPr>
              <a:xfrm flipH="1">
                <a:off x="1457547" y="2912396"/>
                <a:ext cx="409622" cy="1923192"/>
              </a:xfrm>
              <a:custGeom>
                <a:avLst/>
                <a:gdLst/>
                <a:ahLst/>
                <a:cxnLst/>
                <a:rect l="l" t="t" r="r" b="b"/>
                <a:pathLst>
                  <a:path w="11018" h="51730" extrusionOk="0">
                    <a:moveTo>
                      <a:pt x="4292" y="0"/>
                    </a:moveTo>
                    <a:cubicBezTo>
                      <a:pt x="2463" y="0"/>
                      <a:pt x="793" y="764"/>
                      <a:pt x="289" y="2578"/>
                    </a:cubicBezTo>
                    <a:cubicBezTo>
                      <a:pt x="101" y="3284"/>
                      <a:pt x="15" y="4983"/>
                      <a:pt x="1" y="7345"/>
                    </a:cubicBezTo>
                    <a:lnTo>
                      <a:pt x="1" y="7575"/>
                    </a:lnTo>
                    <a:cubicBezTo>
                      <a:pt x="1" y="7878"/>
                      <a:pt x="1" y="8195"/>
                      <a:pt x="15" y="8511"/>
                    </a:cubicBezTo>
                    <a:cubicBezTo>
                      <a:pt x="116" y="21516"/>
                      <a:pt x="2175" y="50102"/>
                      <a:pt x="2175" y="50102"/>
                    </a:cubicBezTo>
                    <a:lnTo>
                      <a:pt x="9794" y="51730"/>
                    </a:lnTo>
                    <a:cubicBezTo>
                      <a:pt x="9794" y="51730"/>
                      <a:pt x="10614" y="16029"/>
                      <a:pt x="10845" y="8511"/>
                    </a:cubicBezTo>
                    <a:cubicBezTo>
                      <a:pt x="10859" y="8123"/>
                      <a:pt x="10859" y="7806"/>
                      <a:pt x="10874" y="7575"/>
                    </a:cubicBezTo>
                    <a:cubicBezTo>
                      <a:pt x="10874" y="7489"/>
                      <a:pt x="10874" y="7403"/>
                      <a:pt x="10888" y="7345"/>
                    </a:cubicBezTo>
                    <a:cubicBezTo>
                      <a:pt x="10888" y="7331"/>
                      <a:pt x="10888" y="7316"/>
                      <a:pt x="10888" y="7302"/>
                    </a:cubicBezTo>
                    <a:cubicBezTo>
                      <a:pt x="11018" y="4349"/>
                      <a:pt x="10226" y="3313"/>
                      <a:pt x="9275" y="2132"/>
                    </a:cubicBezTo>
                    <a:cubicBezTo>
                      <a:pt x="8209" y="821"/>
                      <a:pt x="6179" y="0"/>
                      <a:pt x="4292" y="0"/>
                    </a:cubicBezTo>
                    <a:close/>
                  </a:path>
                </a:pathLst>
              </a:custGeom>
              <a:solidFill>
                <a:srgbClr val="4AA276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315" name="Google Shape;300;p35">
                <a:extLst>
                  <a:ext uri="{FF2B5EF4-FFF2-40B4-BE49-F238E27FC236}">
                    <a16:creationId xmlns:a16="http://schemas.microsoft.com/office/drawing/2014/main" id="{3F9B238A-A135-4964-86BE-7CCAF8454D3D}"/>
                  </a:ext>
                </a:extLst>
              </p:cNvPr>
              <p:cNvSpPr/>
              <p:nvPr/>
            </p:nvSpPr>
            <p:spPr>
              <a:xfrm flipH="1">
                <a:off x="1457547" y="2912359"/>
                <a:ext cx="409622" cy="281694"/>
              </a:xfrm>
              <a:custGeom>
                <a:avLst/>
                <a:gdLst/>
                <a:ahLst/>
                <a:cxnLst/>
                <a:rect l="l" t="t" r="r" b="b"/>
                <a:pathLst>
                  <a:path w="11018" h="7577" extrusionOk="0">
                    <a:moveTo>
                      <a:pt x="4291" y="0"/>
                    </a:moveTo>
                    <a:cubicBezTo>
                      <a:pt x="2473" y="0"/>
                      <a:pt x="798" y="762"/>
                      <a:pt x="289" y="2579"/>
                    </a:cubicBezTo>
                    <a:cubicBezTo>
                      <a:pt x="101" y="3285"/>
                      <a:pt x="15" y="4984"/>
                      <a:pt x="1" y="7332"/>
                    </a:cubicBezTo>
                    <a:lnTo>
                      <a:pt x="1" y="7576"/>
                    </a:lnTo>
                    <a:lnTo>
                      <a:pt x="10874" y="7576"/>
                    </a:lnTo>
                    <a:cubicBezTo>
                      <a:pt x="10874" y="7476"/>
                      <a:pt x="10874" y="7404"/>
                      <a:pt x="10888" y="7332"/>
                    </a:cubicBezTo>
                    <a:cubicBezTo>
                      <a:pt x="10888" y="7332"/>
                      <a:pt x="10888" y="7317"/>
                      <a:pt x="10888" y="7303"/>
                    </a:cubicBezTo>
                    <a:cubicBezTo>
                      <a:pt x="11018" y="4350"/>
                      <a:pt x="10226" y="3314"/>
                      <a:pt x="9275" y="2133"/>
                    </a:cubicBezTo>
                    <a:cubicBezTo>
                      <a:pt x="8219" y="820"/>
                      <a:pt x="6178" y="0"/>
                      <a:pt x="4291" y="0"/>
                    </a:cubicBezTo>
                    <a:close/>
                  </a:path>
                </a:pathLst>
              </a:custGeom>
              <a:solidFill>
                <a:srgbClr val="4AA276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316" name="Google Shape;301;p35">
                <a:extLst>
                  <a:ext uri="{FF2B5EF4-FFF2-40B4-BE49-F238E27FC236}">
                    <a16:creationId xmlns:a16="http://schemas.microsoft.com/office/drawing/2014/main" id="{BF08BFBE-912B-4AC6-91A6-F0D63A0F9447}"/>
                  </a:ext>
                </a:extLst>
              </p:cNvPr>
              <p:cNvSpPr/>
              <p:nvPr/>
            </p:nvSpPr>
            <p:spPr>
              <a:xfrm flipH="1">
                <a:off x="1982791" y="4761679"/>
                <a:ext cx="537549" cy="205629"/>
              </a:xfrm>
              <a:custGeom>
                <a:avLst/>
                <a:gdLst/>
                <a:ahLst/>
                <a:cxnLst/>
                <a:rect l="l" t="t" r="r" b="b"/>
                <a:pathLst>
                  <a:path w="14459" h="5531" extrusionOk="0">
                    <a:moveTo>
                      <a:pt x="8727" y="0"/>
                    </a:moveTo>
                    <a:cubicBezTo>
                      <a:pt x="8727" y="0"/>
                      <a:pt x="8799" y="1397"/>
                      <a:pt x="6034" y="2564"/>
                    </a:cubicBezTo>
                    <a:cubicBezTo>
                      <a:pt x="5098" y="2938"/>
                      <a:pt x="4133" y="3226"/>
                      <a:pt x="3140" y="3413"/>
                    </a:cubicBezTo>
                    <a:cubicBezTo>
                      <a:pt x="821" y="3889"/>
                      <a:pt x="0" y="5530"/>
                      <a:pt x="0" y="5530"/>
                    </a:cubicBezTo>
                    <a:lnTo>
                      <a:pt x="14257" y="5530"/>
                    </a:lnTo>
                    <a:lnTo>
                      <a:pt x="14344" y="3039"/>
                    </a:lnTo>
                    <a:lnTo>
                      <a:pt x="14459" y="418"/>
                    </a:lnTo>
                    <a:lnTo>
                      <a:pt x="8727" y="0"/>
                    </a:lnTo>
                    <a:close/>
                  </a:path>
                </a:pathLst>
              </a:custGeom>
              <a:solidFill>
                <a:srgbClr val="F37B59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317" name="Google Shape;302;p35">
                <a:extLst>
                  <a:ext uri="{FF2B5EF4-FFF2-40B4-BE49-F238E27FC236}">
                    <a16:creationId xmlns:a16="http://schemas.microsoft.com/office/drawing/2014/main" id="{FB74B7CE-7124-48C4-842E-C8F325802C9A}"/>
                  </a:ext>
                </a:extLst>
              </p:cNvPr>
              <p:cNvSpPr/>
              <p:nvPr/>
            </p:nvSpPr>
            <p:spPr>
              <a:xfrm flipH="1">
                <a:off x="1987066" y="4856444"/>
                <a:ext cx="533274" cy="110863"/>
              </a:xfrm>
              <a:custGeom>
                <a:avLst/>
                <a:gdLst/>
                <a:ahLst/>
                <a:cxnLst/>
                <a:rect l="l" t="t" r="r" b="b"/>
                <a:pathLst>
                  <a:path w="14344" h="2982" extrusionOk="0">
                    <a:moveTo>
                      <a:pt x="6034" y="0"/>
                    </a:moveTo>
                    <a:cubicBezTo>
                      <a:pt x="5098" y="389"/>
                      <a:pt x="4133" y="677"/>
                      <a:pt x="3140" y="864"/>
                    </a:cubicBezTo>
                    <a:cubicBezTo>
                      <a:pt x="821" y="1340"/>
                      <a:pt x="0" y="2981"/>
                      <a:pt x="0" y="2981"/>
                    </a:cubicBezTo>
                    <a:lnTo>
                      <a:pt x="14257" y="2981"/>
                    </a:lnTo>
                    <a:lnTo>
                      <a:pt x="14344" y="490"/>
                    </a:lnTo>
                    <a:lnTo>
                      <a:pt x="14344" y="490"/>
                    </a:lnTo>
                    <a:cubicBezTo>
                      <a:pt x="13048" y="850"/>
                      <a:pt x="11046" y="1685"/>
                      <a:pt x="7647" y="1959"/>
                    </a:cubicBezTo>
                    <a:cubicBezTo>
                      <a:pt x="7302" y="1268"/>
                      <a:pt x="6654" y="576"/>
                      <a:pt x="6034" y="0"/>
                    </a:cubicBezTo>
                    <a:close/>
                  </a:path>
                </a:pathLst>
              </a:custGeom>
              <a:solidFill>
                <a:srgbClr val="0A2E4E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318" name="Google Shape;303;p35">
                <a:extLst>
                  <a:ext uri="{FF2B5EF4-FFF2-40B4-BE49-F238E27FC236}">
                    <a16:creationId xmlns:a16="http://schemas.microsoft.com/office/drawing/2014/main" id="{D13BB2DA-454D-4368-A3DF-0851B451F912}"/>
                  </a:ext>
                </a:extLst>
              </p:cNvPr>
              <p:cNvSpPr/>
              <p:nvPr/>
            </p:nvSpPr>
            <p:spPr>
              <a:xfrm flipH="1">
                <a:off x="1776121" y="2999651"/>
                <a:ext cx="486170" cy="1834338"/>
              </a:xfrm>
              <a:custGeom>
                <a:avLst/>
                <a:gdLst/>
                <a:ahLst/>
                <a:cxnLst/>
                <a:rect l="l" t="t" r="r" b="b"/>
                <a:pathLst>
                  <a:path w="13077" h="49340" extrusionOk="0">
                    <a:moveTo>
                      <a:pt x="13077" y="1"/>
                    </a:moveTo>
                    <a:lnTo>
                      <a:pt x="3514" y="289"/>
                    </a:lnTo>
                    <a:cubicBezTo>
                      <a:pt x="3514" y="289"/>
                      <a:pt x="3154" y="2362"/>
                      <a:pt x="2665" y="5315"/>
                    </a:cubicBezTo>
                    <a:cubicBezTo>
                      <a:pt x="2550" y="5992"/>
                      <a:pt x="2420" y="6726"/>
                      <a:pt x="2305" y="7489"/>
                    </a:cubicBezTo>
                    <a:cubicBezTo>
                      <a:pt x="1369" y="13264"/>
                      <a:pt x="217" y="20897"/>
                      <a:pt x="145" y="24036"/>
                    </a:cubicBezTo>
                    <a:cubicBezTo>
                      <a:pt x="1" y="29379"/>
                      <a:pt x="562" y="47510"/>
                      <a:pt x="562" y="47510"/>
                    </a:cubicBezTo>
                    <a:lnTo>
                      <a:pt x="9001" y="49339"/>
                    </a:lnTo>
                    <a:cubicBezTo>
                      <a:pt x="9001" y="49339"/>
                      <a:pt x="9837" y="29797"/>
                      <a:pt x="9837" y="25304"/>
                    </a:cubicBezTo>
                    <a:cubicBezTo>
                      <a:pt x="10182" y="22510"/>
                      <a:pt x="11277" y="13898"/>
                      <a:pt x="12098" y="7504"/>
                    </a:cubicBezTo>
                    <a:cubicBezTo>
                      <a:pt x="12198" y="6740"/>
                      <a:pt x="12299" y="6006"/>
                      <a:pt x="12386" y="5315"/>
                    </a:cubicBezTo>
                    <a:cubicBezTo>
                      <a:pt x="12789" y="2204"/>
                      <a:pt x="13077" y="1"/>
                      <a:pt x="13077" y="1"/>
                    </a:cubicBezTo>
                    <a:close/>
                  </a:path>
                </a:pathLst>
              </a:custGeom>
              <a:solidFill>
                <a:srgbClr val="4AA276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319" name="Google Shape;304;p35">
                <a:extLst>
                  <a:ext uri="{FF2B5EF4-FFF2-40B4-BE49-F238E27FC236}">
                    <a16:creationId xmlns:a16="http://schemas.microsoft.com/office/drawing/2014/main" id="{CA38D698-7DFB-4231-8B97-002FE2B3893D}"/>
                  </a:ext>
                </a:extLst>
              </p:cNvPr>
              <p:cNvSpPr/>
              <p:nvPr/>
            </p:nvSpPr>
            <p:spPr>
              <a:xfrm flipH="1">
                <a:off x="1776121" y="2999651"/>
                <a:ext cx="386572" cy="194401"/>
              </a:xfrm>
              <a:custGeom>
                <a:avLst/>
                <a:gdLst/>
                <a:ahLst/>
                <a:cxnLst/>
                <a:rect l="l" t="t" r="r" b="b"/>
                <a:pathLst>
                  <a:path w="10398" h="5229" extrusionOk="0">
                    <a:moveTo>
                      <a:pt x="10398" y="1"/>
                    </a:moveTo>
                    <a:lnTo>
                      <a:pt x="835" y="289"/>
                    </a:lnTo>
                    <a:cubicBezTo>
                      <a:pt x="835" y="289"/>
                      <a:pt x="475" y="2319"/>
                      <a:pt x="0" y="5228"/>
                    </a:cubicBezTo>
                    <a:lnTo>
                      <a:pt x="9721" y="5228"/>
                    </a:lnTo>
                    <a:cubicBezTo>
                      <a:pt x="10110" y="2161"/>
                      <a:pt x="10398" y="1"/>
                      <a:pt x="10398" y="1"/>
                    </a:cubicBezTo>
                    <a:close/>
                  </a:path>
                </a:pathLst>
              </a:custGeom>
              <a:solidFill>
                <a:srgbClr val="4AA276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320" name="Google Shape;305;p35">
                <a:extLst>
                  <a:ext uri="{FF2B5EF4-FFF2-40B4-BE49-F238E27FC236}">
                    <a16:creationId xmlns:a16="http://schemas.microsoft.com/office/drawing/2014/main" id="{42799251-8625-415D-B2E4-CC8D527197D6}"/>
                  </a:ext>
                </a:extLst>
              </p:cNvPr>
              <p:cNvSpPr/>
              <p:nvPr/>
            </p:nvSpPr>
            <p:spPr>
              <a:xfrm flipH="1">
                <a:off x="1457547" y="2050324"/>
                <a:ext cx="763514" cy="1050041"/>
              </a:xfrm>
              <a:custGeom>
                <a:avLst/>
                <a:gdLst/>
                <a:ahLst/>
                <a:cxnLst/>
                <a:rect l="l" t="t" r="r" b="b"/>
                <a:pathLst>
                  <a:path w="20537" h="28244" extrusionOk="0">
                    <a:moveTo>
                      <a:pt x="12355" y="0"/>
                    </a:moveTo>
                    <a:cubicBezTo>
                      <a:pt x="12269" y="0"/>
                      <a:pt x="12183" y="1"/>
                      <a:pt x="12097" y="2"/>
                    </a:cubicBezTo>
                    <a:cubicBezTo>
                      <a:pt x="9865" y="2"/>
                      <a:pt x="7561" y="247"/>
                      <a:pt x="7561" y="247"/>
                    </a:cubicBezTo>
                    <a:cubicBezTo>
                      <a:pt x="7273" y="276"/>
                      <a:pt x="6985" y="319"/>
                      <a:pt x="6697" y="391"/>
                    </a:cubicBezTo>
                    <a:cubicBezTo>
                      <a:pt x="6495" y="449"/>
                      <a:pt x="6308" y="521"/>
                      <a:pt x="6107" y="593"/>
                    </a:cubicBezTo>
                    <a:cubicBezTo>
                      <a:pt x="5588" y="780"/>
                      <a:pt x="5142" y="1140"/>
                      <a:pt x="4839" y="1601"/>
                    </a:cubicBezTo>
                    <a:cubicBezTo>
                      <a:pt x="4551" y="2119"/>
                      <a:pt x="4364" y="4265"/>
                      <a:pt x="4249" y="6684"/>
                    </a:cubicBezTo>
                    <a:cubicBezTo>
                      <a:pt x="4076" y="9997"/>
                      <a:pt x="4033" y="13799"/>
                      <a:pt x="4033" y="14620"/>
                    </a:cubicBezTo>
                    <a:cubicBezTo>
                      <a:pt x="3428" y="17413"/>
                      <a:pt x="1009" y="23087"/>
                      <a:pt x="0" y="28243"/>
                    </a:cubicBezTo>
                    <a:lnTo>
                      <a:pt x="20537" y="28243"/>
                    </a:lnTo>
                    <a:cubicBezTo>
                      <a:pt x="20321" y="26731"/>
                      <a:pt x="19428" y="20610"/>
                      <a:pt x="18650" y="17413"/>
                    </a:cubicBezTo>
                    <a:cubicBezTo>
                      <a:pt x="18535" y="16909"/>
                      <a:pt x="18391" y="16405"/>
                      <a:pt x="18204" y="15916"/>
                    </a:cubicBezTo>
                    <a:cubicBezTo>
                      <a:pt x="18938" y="11077"/>
                      <a:pt x="19399" y="7059"/>
                      <a:pt x="19457" y="4553"/>
                    </a:cubicBezTo>
                    <a:cubicBezTo>
                      <a:pt x="19500" y="3127"/>
                      <a:pt x="19399" y="2191"/>
                      <a:pt x="19154" y="1874"/>
                    </a:cubicBezTo>
                    <a:cubicBezTo>
                      <a:pt x="18722" y="1313"/>
                      <a:pt x="18016" y="938"/>
                      <a:pt x="16922" y="636"/>
                    </a:cubicBezTo>
                    <a:cubicBezTo>
                      <a:pt x="16692" y="564"/>
                      <a:pt x="16461" y="506"/>
                      <a:pt x="16216" y="449"/>
                    </a:cubicBezTo>
                    <a:cubicBezTo>
                      <a:pt x="16015" y="405"/>
                      <a:pt x="15799" y="362"/>
                      <a:pt x="15568" y="319"/>
                    </a:cubicBezTo>
                    <a:cubicBezTo>
                      <a:pt x="15280" y="276"/>
                      <a:pt x="14963" y="218"/>
                      <a:pt x="14618" y="161"/>
                    </a:cubicBezTo>
                    <a:cubicBezTo>
                      <a:pt x="13867" y="57"/>
                      <a:pt x="13116" y="0"/>
                      <a:pt x="12355" y="0"/>
                    </a:cubicBezTo>
                    <a:close/>
                  </a:path>
                </a:pathLst>
              </a:custGeom>
              <a:solidFill>
                <a:srgbClr val="62C090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321" name="Google Shape;306;p35">
                <a:extLst>
                  <a:ext uri="{FF2B5EF4-FFF2-40B4-BE49-F238E27FC236}">
                    <a16:creationId xmlns:a16="http://schemas.microsoft.com/office/drawing/2014/main" id="{A5877FF6-44BC-4A81-8038-7523B9F61DF9}"/>
                  </a:ext>
                </a:extLst>
              </p:cNvPr>
              <p:cNvSpPr/>
              <p:nvPr/>
            </p:nvSpPr>
            <p:spPr>
              <a:xfrm flipH="1">
                <a:off x="1633694" y="2050361"/>
                <a:ext cx="345379" cy="254926"/>
              </a:xfrm>
              <a:custGeom>
                <a:avLst/>
                <a:gdLst/>
                <a:ahLst/>
                <a:cxnLst/>
                <a:rect l="l" t="t" r="r" b="b"/>
                <a:pathLst>
                  <a:path w="9290" h="6857" extrusionOk="0">
                    <a:moveTo>
                      <a:pt x="5571" y="0"/>
                    </a:moveTo>
                    <a:cubicBezTo>
                      <a:pt x="3350" y="0"/>
                      <a:pt x="1052" y="246"/>
                      <a:pt x="1052" y="246"/>
                    </a:cubicBezTo>
                    <a:cubicBezTo>
                      <a:pt x="764" y="275"/>
                      <a:pt x="476" y="318"/>
                      <a:pt x="188" y="390"/>
                    </a:cubicBezTo>
                    <a:cubicBezTo>
                      <a:pt x="1" y="448"/>
                      <a:pt x="1513" y="5315"/>
                      <a:pt x="2809" y="6856"/>
                    </a:cubicBezTo>
                    <a:cubicBezTo>
                      <a:pt x="5805" y="3414"/>
                      <a:pt x="9290" y="361"/>
                      <a:pt x="9059" y="318"/>
                    </a:cubicBezTo>
                    <a:cubicBezTo>
                      <a:pt x="8771" y="275"/>
                      <a:pt x="8454" y="217"/>
                      <a:pt x="8109" y="160"/>
                    </a:cubicBezTo>
                    <a:cubicBezTo>
                      <a:pt x="7386" y="42"/>
                      <a:pt x="6485" y="0"/>
                      <a:pt x="5571" y="0"/>
                    </a:cubicBezTo>
                    <a:close/>
                  </a:path>
                </a:pathLst>
              </a:custGeom>
              <a:solidFill>
                <a:srgbClr val="4AA276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322" name="Google Shape;307;p35">
                <a:extLst>
                  <a:ext uri="{FF2B5EF4-FFF2-40B4-BE49-F238E27FC236}">
                    <a16:creationId xmlns:a16="http://schemas.microsoft.com/office/drawing/2014/main" id="{E152692D-2D90-44BD-AEDA-4AEBB970DB5B}"/>
                  </a:ext>
                </a:extLst>
              </p:cNvPr>
              <p:cNvSpPr/>
              <p:nvPr/>
            </p:nvSpPr>
            <p:spPr>
              <a:xfrm flipH="1">
                <a:off x="1658306" y="2319154"/>
                <a:ext cx="152093" cy="174139"/>
              </a:xfrm>
              <a:custGeom>
                <a:avLst/>
                <a:gdLst/>
                <a:ahLst/>
                <a:cxnLst/>
                <a:rect l="l" t="t" r="r" b="b"/>
                <a:pathLst>
                  <a:path w="4091" h="4684" extrusionOk="0">
                    <a:moveTo>
                      <a:pt x="0" y="1"/>
                    </a:moveTo>
                    <a:lnTo>
                      <a:pt x="0" y="3270"/>
                    </a:lnTo>
                    <a:cubicBezTo>
                      <a:pt x="0" y="3270"/>
                      <a:pt x="87" y="4220"/>
                      <a:pt x="1368" y="4580"/>
                    </a:cubicBezTo>
                    <a:cubicBezTo>
                      <a:pt x="1620" y="4652"/>
                      <a:pt x="1870" y="4684"/>
                      <a:pt x="2108" y="4684"/>
                    </a:cubicBezTo>
                    <a:cubicBezTo>
                      <a:pt x="3069" y="4684"/>
                      <a:pt x="3857" y="4169"/>
                      <a:pt x="3961" y="3673"/>
                    </a:cubicBezTo>
                    <a:cubicBezTo>
                      <a:pt x="4090" y="2996"/>
                      <a:pt x="4004" y="145"/>
                      <a:pt x="4004" y="87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4AA276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323" name="Google Shape;308;p35">
                <a:extLst>
                  <a:ext uri="{FF2B5EF4-FFF2-40B4-BE49-F238E27FC236}">
                    <a16:creationId xmlns:a16="http://schemas.microsoft.com/office/drawing/2014/main" id="{E43D7660-564E-485F-8EC2-D82AD34001E1}"/>
                  </a:ext>
                </a:extLst>
              </p:cNvPr>
              <p:cNvSpPr/>
              <p:nvPr/>
            </p:nvSpPr>
            <p:spPr>
              <a:xfrm flipH="1">
                <a:off x="1677601" y="1683084"/>
                <a:ext cx="335713" cy="560079"/>
              </a:xfrm>
              <a:custGeom>
                <a:avLst/>
                <a:gdLst/>
                <a:ahLst/>
                <a:cxnLst/>
                <a:rect l="l" t="t" r="r" b="b"/>
                <a:pathLst>
                  <a:path w="9030" h="15065" extrusionOk="0">
                    <a:moveTo>
                      <a:pt x="1066" y="1"/>
                    </a:moveTo>
                    <a:cubicBezTo>
                      <a:pt x="778" y="318"/>
                      <a:pt x="591" y="865"/>
                      <a:pt x="562" y="1931"/>
                    </a:cubicBezTo>
                    <a:cubicBezTo>
                      <a:pt x="648" y="3616"/>
                      <a:pt x="792" y="3961"/>
                      <a:pt x="591" y="4408"/>
                    </a:cubicBezTo>
                    <a:cubicBezTo>
                      <a:pt x="389" y="4825"/>
                      <a:pt x="0" y="4797"/>
                      <a:pt x="29" y="4998"/>
                    </a:cubicBezTo>
                    <a:cubicBezTo>
                      <a:pt x="43" y="5200"/>
                      <a:pt x="691" y="5272"/>
                      <a:pt x="691" y="5848"/>
                    </a:cubicBezTo>
                    <a:cubicBezTo>
                      <a:pt x="706" y="6453"/>
                      <a:pt x="691" y="7360"/>
                      <a:pt x="907" y="7533"/>
                    </a:cubicBezTo>
                    <a:cubicBezTo>
                      <a:pt x="1113" y="7710"/>
                      <a:pt x="1470" y="7803"/>
                      <a:pt x="1931" y="7803"/>
                    </a:cubicBezTo>
                    <a:cubicBezTo>
                      <a:pt x="2181" y="7803"/>
                      <a:pt x="2461" y="7776"/>
                      <a:pt x="2765" y="7720"/>
                    </a:cubicBezTo>
                    <a:cubicBezTo>
                      <a:pt x="2866" y="7706"/>
                      <a:pt x="2952" y="7691"/>
                      <a:pt x="3024" y="7691"/>
                    </a:cubicBezTo>
                    <a:cubicBezTo>
                      <a:pt x="3077" y="7686"/>
                      <a:pt x="3125" y="7684"/>
                      <a:pt x="3170" y="7684"/>
                    </a:cubicBezTo>
                    <a:cubicBezTo>
                      <a:pt x="3653" y="7684"/>
                      <a:pt x="3702" y="7954"/>
                      <a:pt x="3716" y="8152"/>
                    </a:cubicBezTo>
                    <a:cubicBezTo>
                      <a:pt x="3759" y="8671"/>
                      <a:pt x="3586" y="9189"/>
                      <a:pt x="3240" y="9578"/>
                    </a:cubicBezTo>
                    <a:cubicBezTo>
                      <a:pt x="2924" y="9938"/>
                      <a:pt x="2016" y="10082"/>
                      <a:pt x="2016" y="10082"/>
                    </a:cubicBezTo>
                    <a:cubicBezTo>
                      <a:pt x="2016" y="10082"/>
                      <a:pt x="3039" y="14834"/>
                      <a:pt x="3989" y="15065"/>
                    </a:cubicBezTo>
                    <a:cubicBezTo>
                      <a:pt x="4781" y="14474"/>
                      <a:pt x="7518" y="11508"/>
                      <a:pt x="9030" y="10039"/>
                    </a:cubicBezTo>
                    <a:cubicBezTo>
                      <a:pt x="8065" y="9722"/>
                      <a:pt x="7100" y="9203"/>
                      <a:pt x="6783" y="8267"/>
                    </a:cubicBezTo>
                    <a:cubicBezTo>
                      <a:pt x="6466" y="7331"/>
                      <a:pt x="6740" y="4998"/>
                      <a:pt x="6740" y="4998"/>
                    </a:cubicBezTo>
                    <a:lnTo>
                      <a:pt x="6740" y="4998"/>
                    </a:lnTo>
                    <a:cubicBezTo>
                      <a:pt x="6740" y="4998"/>
                      <a:pt x="6817" y="5037"/>
                      <a:pt x="6955" y="5037"/>
                    </a:cubicBezTo>
                    <a:cubicBezTo>
                      <a:pt x="7070" y="5037"/>
                      <a:pt x="7227" y="5010"/>
                      <a:pt x="7417" y="4912"/>
                    </a:cubicBezTo>
                    <a:cubicBezTo>
                      <a:pt x="7849" y="4681"/>
                      <a:pt x="8223" y="2651"/>
                      <a:pt x="7518" y="2478"/>
                    </a:cubicBezTo>
                    <a:cubicBezTo>
                      <a:pt x="7436" y="2459"/>
                      <a:pt x="7359" y="2449"/>
                      <a:pt x="7284" y="2449"/>
                    </a:cubicBezTo>
                    <a:cubicBezTo>
                      <a:pt x="6752" y="2449"/>
                      <a:pt x="6395" y="2935"/>
                      <a:pt x="6193" y="3731"/>
                    </a:cubicBezTo>
                    <a:cubicBezTo>
                      <a:pt x="5530" y="3155"/>
                      <a:pt x="5401" y="2478"/>
                      <a:pt x="4652" y="2363"/>
                    </a:cubicBezTo>
                    <a:cubicBezTo>
                      <a:pt x="3903" y="2248"/>
                      <a:pt x="2204" y="2046"/>
                      <a:pt x="1512" y="1095"/>
                    </a:cubicBezTo>
                    <a:cubicBezTo>
                      <a:pt x="1282" y="764"/>
                      <a:pt x="1138" y="390"/>
                      <a:pt x="1066" y="1"/>
                    </a:cubicBezTo>
                    <a:close/>
                  </a:path>
                </a:pathLst>
              </a:custGeom>
              <a:solidFill>
                <a:srgbClr val="F7A68E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324" name="Google Shape;309;p35">
                <a:extLst>
                  <a:ext uri="{FF2B5EF4-FFF2-40B4-BE49-F238E27FC236}">
                    <a16:creationId xmlns:a16="http://schemas.microsoft.com/office/drawing/2014/main" id="{87B8E27E-3BF9-45A8-A27E-410565561399}"/>
                  </a:ext>
                </a:extLst>
              </p:cNvPr>
              <p:cNvSpPr/>
              <p:nvPr/>
            </p:nvSpPr>
            <p:spPr>
              <a:xfrm flipH="1">
                <a:off x="1677601" y="1846405"/>
                <a:ext cx="260763" cy="396758"/>
              </a:xfrm>
              <a:custGeom>
                <a:avLst/>
                <a:gdLst/>
                <a:ahLst/>
                <a:cxnLst/>
                <a:rect l="l" t="t" r="r" b="b"/>
                <a:pathLst>
                  <a:path w="7014" h="10672" extrusionOk="0">
                    <a:moveTo>
                      <a:pt x="4292" y="0"/>
                    </a:moveTo>
                    <a:cubicBezTo>
                      <a:pt x="4234" y="303"/>
                      <a:pt x="4177" y="490"/>
                      <a:pt x="4148" y="634"/>
                    </a:cubicBezTo>
                    <a:cubicBezTo>
                      <a:pt x="3500" y="2665"/>
                      <a:pt x="1685" y="3169"/>
                      <a:pt x="1008" y="3298"/>
                    </a:cubicBezTo>
                    <a:cubicBezTo>
                      <a:pt x="1061" y="3293"/>
                      <a:pt x="1109" y="3291"/>
                      <a:pt x="1154" y="3291"/>
                    </a:cubicBezTo>
                    <a:cubicBezTo>
                      <a:pt x="1637" y="3291"/>
                      <a:pt x="1686" y="3561"/>
                      <a:pt x="1700" y="3759"/>
                    </a:cubicBezTo>
                    <a:cubicBezTo>
                      <a:pt x="1743" y="4278"/>
                      <a:pt x="1570" y="4796"/>
                      <a:pt x="1224" y="5185"/>
                    </a:cubicBezTo>
                    <a:cubicBezTo>
                      <a:pt x="908" y="5545"/>
                      <a:pt x="0" y="5689"/>
                      <a:pt x="0" y="5689"/>
                    </a:cubicBezTo>
                    <a:cubicBezTo>
                      <a:pt x="0" y="5689"/>
                      <a:pt x="1023" y="10441"/>
                      <a:pt x="1973" y="10672"/>
                    </a:cubicBezTo>
                    <a:cubicBezTo>
                      <a:pt x="2765" y="10081"/>
                      <a:pt x="5502" y="7115"/>
                      <a:pt x="7014" y="5646"/>
                    </a:cubicBezTo>
                    <a:cubicBezTo>
                      <a:pt x="6049" y="5329"/>
                      <a:pt x="5084" y="4810"/>
                      <a:pt x="4767" y="3874"/>
                    </a:cubicBezTo>
                    <a:cubicBezTo>
                      <a:pt x="4450" y="2938"/>
                      <a:pt x="4724" y="605"/>
                      <a:pt x="4724" y="605"/>
                    </a:cubicBezTo>
                    <a:cubicBezTo>
                      <a:pt x="4724" y="605"/>
                      <a:pt x="4378" y="519"/>
                      <a:pt x="4292" y="0"/>
                    </a:cubicBezTo>
                    <a:close/>
                  </a:path>
                </a:pathLst>
              </a:custGeom>
              <a:solidFill>
                <a:srgbClr val="F37B59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325" name="Google Shape;310;p35">
                <a:extLst>
                  <a:ext uri="{FF2B5EF4-FFF2-40B4-BE49-F238E27FC236}">
                    <a16:creationId xmlns:a16="http://schemas.microsoft.com/office/drawing/2014/main" id="{F8721068-EB74-4ED6-9C83-8AA1F56F09F4}"/>
                  </a:ext>
                </a:extLst>
              </p:cNvPr>
              <p:cNvSpPr/>
              <p:nvPr/>
            </p:nvSpPr>
            <p:spPr>
              <a:xfrm flipH="1">
                <a:off x="1734334" y="1790490"/>
                <a:ext cx="36471" cy="59707"/>
              </a:xfrm>
              <a:custGeom>
                <a:avLst/>
                <a:gdLst/>
                <a:ahLst/>
                <a:cxnLst/>
                <a:rect l="l" t="t" r="r" b="b"/>
                <a:pathLst>
                  <a:path w="981" h="1606" extrusionOk="0">
                    <a:moveTo>
                      <a:pt x="786" y="1"/>
                    </a:moveTo>
                    <a:cubicBezTo>
                      <a:pt x="709" y="1"/>
                      <a:pt x="610" y="29"/>
                      <a:pt x="491" y="122"/>
                    </a:cubicBezTo>
                    <a:cubicBezTo>
                      <a:pt x="59" y="424"/>
                      <a:pt x="1" y="1605"/>
                      <a:pt x="447" y="1605"/>
                    </a:cubicBezTo>
                    <a:cubicBezTo>
                      <a:pt x="879" y="1605"/>
                      <a:pt x="908" y="871"/>
                      <a:pt x="606" y="799"/>
                    </a:cubicBezTo>
                    <a:cubicBezTo>
                      <a:pt x="548" y="784"/>
                      <a:pt x="476" y="770"/>
                      <a:pt x="404" y="755"/>
                    </a:cubicBezTo>
                    <a:cubicBezTo>
                      <a:pt x="404" y="755"/>
                      <a:pt x="476" y="79"/>
                      <a:pt x="980" y="79"/>
                    </a:cubicBezTo>
                    <a:cubicBezTo>
                      <a:pt x="980" y="79"/>
                      <a:pt x="913" y="1"/>
                      <a:pt x="786" y="1"/>
                    </a:cubicBezTo>
                    <a:close/>
                  </a:path>
                </a:pathLst>
              </a:custGeom>
              <a:solidFill>
                <a:srgbClr val="F37B59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326" name="Google Shape;311;p35">
                <a:extLst>
                  <a:ext uri="{FF2B5EF4-FFF2-40B4-BE49-F238E27FC236}">
                    <a16:creationId xmlns:a16="http://schemas.microsoft.com/office/drawing/2014/main" id="{3F1D026C-3BC6-44C8-A2B4-0E2F32878619}"/>
                  </a:ext>
                </a:extLst>
              </p:cNvPr>
              <p:cNvSpPr/>
              <p:nvPr/>
            </p:nvSpPr>
            <p:spPr>
              <a:xfrm flipH="1">
                <a:off x="2416466" y="1943290"/>
                <a:ext cx="492044" cy="734627"/>
              </a:xfrm>
              <a:custGeom>
                <a:avLst/>
                <a:gdLst/>
                <a:ahLst/>
                <a:cxnLst/>
                <a:rect l="l" t="t" r="r" b="b"/>
                <a:pathLst>
                  <a:path w="13235" h="19760" extrusionOk="0">
                    <a:moveTo>
                      <a:pt x="0" y="1"/>
                    </a:moveTo>
                    <a:lnTo>
                      <a:pt x="576" y="1988"/>
                    </a:lnTo>
                    <a:cubicBezTo>
                      <a:pt x="2088" y="7101"/>
                      <a:pt x="2751" y="12444"/>
                      <a:pt x="2535" y="17772"/>
                    </a:cubicBezTo>
                    <a:lnTo>
                      <a:pt x="13235" y="19760"/>
                    </a:lnTo>
                    <a:lnTo>
                      <a:pt x="12904" y="33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327" name="Google Shape;312;p35">
                <a:extLst>
                  <a:ext uri="{FF2B5EF4-FFF2-40B4-BE49-F238E27FC236}">
                    <a16:creationId xmlns:a16="http://schemas.microsoft.com/office/drawing/2014/main" id="{369AAE20-3BB7-4F07-8E91-276489B9E8D4}"/>
                  </a:ext>
                </a:extLst>
              </p:cNvPr>
              <p:cNvSpPr/>
              <p:nvPr/>
            </p:nvSpPr>
            <p:spPr>
              <a:xfrm flipH="1">
                <a:off x="2465689" y="2009168"/>
                <a:ext cx="368950" cy="574504"/>
              </a:xfrm>
              <a:custGeom>
                <a:avLst/>
                <a:gdLst/>
                <a:ahLst/>
                <a:cxnLst/>
                <a:rect l="l" t="t" r="r" b="b"/>
                <a:pathLst>
                  <a:path w="9924" h="15453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089" y="4076"/>
                      <a:pt x="2204" y="14560"/>
                      <a:pt x="2204" y="14560"/>
                    </a:cubicBezTo>
                    <a:lnTo>
                      <a:pt x="9923" y="15453"/>
                    </a:lnTo>
                    <a:lnTo>
                      <a:pt x="9592" y="33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A2E4E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328" name="Google Shape;313;p35">
                <a:extLst>
                  <a:ext uri="{FF2B5EF4-FFF2-40B4-BE49-F238E27FC236}">
                    <a16:creationId xmlns:a16="http://schemas.microsoft.com/office/drawing/2014/main" id="{511A91CD-D374-4FF8-A14C-F37613934CBD}"/>
                  </a:ext>
                </a:extLst>
              </p:cNvPr>
              <p:cNvSpPr/>
              <p:nvPr/>
            </p:nvSpPr>
            <p:spPr>
              <a:xfrm flipH="1">
                <a:off x="2758574" y="2220113"/>
                <a:ext cx="124768" cy="152614"/>
              </a:xfrm>
              <a:custGeom>
                <a:avLst/>
                <a:gdLst/>
                <a:ahLst/>
                <a:cxnLst/>
                <a:rect l="l" t="t" r="r" b="b"/>
                <a:pathLst>
                  <a:path w="3356" h="4105" extrusionOk="0">
                    <a:moveTo>
                      <a:pt x="302" y="0"/>
                    </a:moveTo>
                    <a:cubicBezTo>
                      <a:pt x="259" y="0"/>
                      <a:pt x="245" y="0"/>
                      <a:pt x="245" y="15"/>
                    </a:cubicBezTo>
                    <a:cubicBezTo>
                      <a:pt x="0" y="346"/>
                      <a:pt x="418" y="1210"/>
                      <a:pt x="418" y="1210"/>
                    </a:cubicBezTo>
                    <a:cubicBezTo>
                      <a:pt x="418" y="1210"/>
                      <a:pt x="259" y="1700"/>
                      <a:pt x="202" y="1930"/>
                    </a:cubicBezTo>
                    <a:cubicBezTo>
                      <a:pt x="158" y="2161"/>
                      <a:pt x="547" y="2362"/>
                      <a:pt x="547" y="2362"/>
                    </a:cubicBezTo>
                    <a:cubicBezTo>
                      <a:pt x="533" y="2578"/>
                      <a:pt x="533" y="2794"/>
                      <a:pt x="576" y="3010"/>
                    </a:cubicBezTo>
                    <a:cubicBezTo>
                      <a:pt x="619" y="3126"/>
                      <a:pt x="1008" y="3212"/>
                      <a:pt x="1008" y="3212"/>
                    </a:cubicBezTo>
                    <a:lnTo>
                      <a:pt x="1023" y="3514"/>
                    </a:lnTo>
                    <a:lnTo>
                      <a:pt x="1066" y="3975"/>
                    </a:lnTo>
                    <a:cubicBezTo>
                      <a:pt x="1282" y="4047"/>
                      <a:pt x="1527" y="4090"/>
                      <a:pt x="1757" y="4105"/>
                    </a:cubicBezTo>
                    <a:cubicBezTo>
                      <a:pt x="2016" y="4090"/>
                      <a:pt x="3125" y="3975"/>
                      <a:pt x="3269" y="3817"/>
                    </a:cubicBezTo>
                    <a:cubicBezTo>
                      <a:pt x="3341" y="3702"/>
                      <a:pt x="3356" y="3572"/>
                      <a:pt x="3312" y="3457"/>
                    </a:cubicBezTo>
                    <a:cubicBezTo>
                      <a:pt x="3284" y="3327"/>
                      <a:pt x="3226" y="3212"/>
                      <a:pt x="3140" y="3111"/>
                    </a:cubicBezTo>
                    <a:cubicBezTo>
                      <a:pt x="3124" y="3102"/>
                      <a:pt x="3096" y="3099"/>
                      <a:pt x="3060" y="3099"/>
                    </a:cubicBezTo>
                    <a:cubicBezTo>
                      <a:pt x="2859" y="3099"/>
                      <a:pt x="2396" y="3214"/>
                      <a:pt x="2347" y="3226"/>
                    </a:cubicBezTo>
                    <a:lnTo>
                      <a:pt x="2333" y="3226"/>
                    </a:lnTo>
                    <a:cubicBezTo>
                      <a:pt x="2333" y="3226"/>
                      <a:pt x="2506" y="3068"/>
                      <a:pt x="2650" y="2938"/>
                    </a:cubicBezTo>
                    <a:cubicBezTo>
                      <a:pt x="2751" y="2809"/>
                      <a:pt x="2780" y="2636"/>
                      <a:pt x="2751" y="2477"/>
                    </a:cubicBezTo>
                    <a:cubicBezTo>
                      <a:pt x="2751" y="2405"/>
                      <a:pt x="2736" y="2333"/>
                      <a:pt x="2736" y="2261"/>
                    </a:cubicBezTo>
                    <a:cubicBezTo>
                      <a:pt x="2852" y="2161"/>
                      <a:pt x="2650" y="1340"/>
                      <a:pt x="2650" y="1340"/>
                    </a:cubicBezTo>
                    <a:cubicBezTo>
                      <a:pt x="2794" y="1311"/>
                      <a:pt x="2952" y="1253"/>
                      <a:pt x="3068" y="1167"/>
                    </a:cubicBezTo>
                    <a:cubicBezTo>
                      <a:pt x="3096" y="1138"/>
                      <a:pt x="3111" y="1124"/>
                      <a:pt x="3140" y="1095"/>
                    </a:cubicBezTo>
                    <a:cubicBezTo>
                      <a:pt x="3240" y="850"/>
                      <a:pt x="3183" y="562"/>
                      <a:pt x="2981" y="389"/>
                    </a:cubicBezTo>
                    <a:cubicBezTo>
                      <a:pt x="2794" y="274"/>
                      <a:pt x="677" y="0"/>
                      <a:pt x="302" y="0"/>
                    </a:cubicBezTo>
                    <a:close/>
                  </a:path>
                </a:pathLst>
              </a:custGeom>
              <a:solidFill>
                <a:srgbClr val="F7A68E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329" name="Google Shape;314;p35">
                <a:extLst>
                  <a:ext uri="{FF2B5EF4-FFF2-40B4-BE49-F238E27FC236}">
                    <a16:creationId xmlns:a16="http://schemas.microsoft.com/office/drawing/2014/main" id="{04DC636D-2857-4445-B54F-3F4E9D33C59B}"/>
                  </a:ext>
                </a:extLst>
              </p:cNvPr>
              <p:cNvSpPr/>
              <p:nvPr/>
            </p:nvSpPr>
            <p:spPr>
              <a:xfrm flipH="1">
                <a:off x="2769281" y="2258183"/>
                <a:ext cx="72868" cy="11748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316" extrusionOk="0">
                    <a:moveTo>
                      <a:pt x="863" y="1"/>
                    </a:moveTo>
                    <a:cubicBezTo>
                      <a:pt x="563" y="1"/>
                      <a:pt x="268" y="70"/>
                      <a:pt x="1" y="186"/>
                    </a:cubicBezTo>
                    <a:lnTo>
                      <a:pt x="1542" y="316"/>
                    </a:lnTo>
                    <a:cubicBezTo>
                      <a:pt x="1686" y="287"/>
                      <a:pt x="1830" y="229"/>
                      <a:pt x="1960" y="143"/>
                    </a:cubicBezTo>
                    <a:cubicBezTo>
                      <a:pt x="1758" y="129"/>
                      <a:pt x="1470" y="28"/>
                      <a:pt x="1081" y="13"/>
                    </a:cubicBezTo>
                    <a:cubicBezTo>
                      <a:pt x="1008" y="5"/>
                      <a:pt x="935" y="1"/>
                      <a:pt x="863" y="1"/>
                    </a:cubicBezTo>
                    <a:close/>
                  </a:path>
                </a:pathLst>
              </a:custGeom>
              <a:solidFill>
                <a:srgbClr val="F37B59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330" name="Google Shape;315;p35">
                <a:extLst>
                  <a:ext uri="{FF2B5EF4-FFF2-40B4-BE49-F238E27FC236}">
                    <a16:creationId xmlns:a16="http://schemas.microsoft.com/office/drawing/2014/main" id="{086412E7-5C15-45DB-80B5-81120DA51B35}"/>
                  </a:ext>
                </a:extLst>
              </p:cNvPr>
              <p:cNvSpPr/>
              <p:nvPr/>
            </p:nvSpPr>
            <p:spPr>
              <a:xfrm flipH="1">
                <a:off x="2781066" y="2304172"/>
                <a:ext cx="61603" cy="14016"/>
              </a:xfrm>
              <a:custGeom>
                <a:avLst/>
                <a:gdLst/>
                <a:ahLst/>
                <a:cxnLst/>
                <a:rect l="l" t="t" r="r" b="b"/>
                <a:pathLst>
                  <a:path w="1657" h="377" extrusionOk="0">
                    <a:moveTo>
                      <a:pt x="1642" y="0"/>
                    </a:moveTo>
                    <a:cubicBezTo>
                      <a:pt x="1642" y="0"/>
                      <a:pt x="762" y="60"/>
                      <a:pt x="169" y="60"/>
                    </a:cubicBezTo>
                    <a:cubicBezTo>
                      <a:pt x="109" y="60"/>
                      <a:pt x="53" y="59"/>
                      <a:pt x="1" y="58"/>
                    </a:cubicBezTo>
                    <a:lnTo>
                      <a:pt x="1" y="58"/>
                    </a:lnTo>
                    <a:cubicBezTo>
                      <a:pt x="355" y="202"/>
                      <a:pt x="626" y="377"/>
                      <a:pt x="997" y="377"/>
                    </a:cubicBezTo>
                    <a:cubicBezTo>
                      <a:pt x="1184" y="377"/>
                      <a:pt x="1396" y="332"/>
                      <a:pt x="1657" y="216"/>
                    </a:cubicBezTo>
                    <a:cubicBezTo>
                      <a:pt x="1657" y="144"/>
                      <a:pt x="1642" y="72"/>
                      <a:pt x="1642" y="0"/>
                    </a:cubicBezTo>
                    <a:close/>
                  </a:path>
                </a:pathLst>
              </a:custGeom>
              <a:solidFill>
                <a:srgbClr val="F37B59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331" name="Google Shape;316;p35">
                <a:extLst>
                  <a:ext uri="{FF2B5EF4-FFF2-40B4-BE49-F238E27FC236}">
                    <a16:creationId xmlns:a16="http://schemas.microsoft.com/office/drawing/2014/main" id="{2F1B0007-DFC7-4371-8C6B-5B6BC090BD79}"/>
                  </a:ext>
                </a:extLst>
              </p:cNvPr>
              <p:cNvSpPr/>
              <p:nvPr/>
            </p:nvSpPr>
            <p:spPr>
              <a:xfrm flipH="1">
                <a:off x="2765005" y="2335289"/>
                <a:ext cx="80861" cy="23533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633" extrusionOk="0">
                    <a:moveTo>
                      <a:pt x="2052" y="1"/>
                    </a:moveTo>
                    <a:cubicBezTo>
                      <a:pt x="1851" y="1"/>
                      <a:pt x="1388" y="116"/>
                      <a:pt x="1339" y="128"/>
                    </a:cubicBezTo>
                    <a:lnTo>
                      <a:pt x="1325" y="128"/>
                    </a:lnTo>
                    <a:cubicBezTo>
                      <a:pt x="1181" y="200"/>
                      <a:pt x="1037" y="258"/>
                      <a:pt x="879" y="301"/>
                    </a:cubicBezTo>
                    <a:cubicBezTo>
                      <a:pt x="856" y="305"/>
                      <a:pt x="832" y="307"/>
                      <a:pt x="805" y="307"/>
                    </a:cubicBezTo>
                    <a:cubicBezTo>
                      <a:pt x="518" y="307"/>
                      <a:pt x="0" y="114"/>
                      <a:pt x="0" y="114"/>
                    </a:cubicBezTo>
                    <a:lnTo>
                      <a:pt x="0" y="114"/>
                    </a:lnTo>
                    <a:lnTo>
                      <a:pt x="15" y="416"/>
                    </a:lnTo>
                    <a:cubicBezTo>
                      <a:pt x="245" y="503"/>
                      <a:pt x="490" y="575"/>
                      <a:pt x="720" y="632"/>
                    </a:cubicBezTo>
                    <a:cubicBezTo>
                      <a:pt x="722" y="633"/>
                      <a:pt x="724" y="633"/>
                      <a:pt x="726" y="633"/>
                    </a:cubicBezTo>
                    <a:cubicBezTo>
                      <a:pt x="909" y="633"/>
                      <a:pt x="2174" y="42"/>
                      <a:pt x="2132" y="13"/>
                    </a:cubicBezTo>
                    <a:cubicBezTo>
                      <a:pt x="2116" y="4"/>
                      <a:pt x="2088" y="1"/>
                      <a:pt x="2052" y="1"/>
                    </a:cubicBezTo>
                    <a:close/>
                  </a:path>
                </a:pathLst>
              </a:custGeom>
              <a:solidFill>
                <a:srgbClr val="F37B59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332" name="Google Shape;317;p35">
                <a:extLst>
                  <a:ext uri="{FF2B5EF4-FFF2-40B4-BE49-F238E27FC236}">
                    <a16:creationId xmlns:a16="http://schemas.microsoft.com/office/drawing/2014/main" id="{0632E569-C341-4A35-862C-43406DFCF31F}"/>
                  </a:ext>
                </a:extLst>
              </p:cNvPr>
              <p:cNvSpPr/>
              <p:nvPr/>
            </p:nvSpPr>
            <p:spPr>
              <a:xfrm flipH="1">
                <a:off x="1628861" y="2189591"/>
                <a:ext cx="871143" cy="609897"/>
              </a:xfrm>
              <a:custGeom>
                <a:avLst/>
                <a:gdLst/>
                <a:ahLst/>
                <a:cxnLst/>
                <a:rect l="l" t="t" r="r" b="b"/>
                <a:pathLst>
                  <a:path w="23432" h="16405" extrusionOk="0">
                    <a:moveTo>
                      <a:pt x="2161" y="1"/>
                    </a:moveTo>
                    <a:cubicBezTo>
                      <a:pt x="2132" y="1"/>
                      <a:pt x="2089" y="1"/>
                      <a:pt x="2060" y="15"/>
                    </a:cubicBezTo>
                    <a:cubicBezTo>
                      <a:pt x="1642" y="217"/>
                      <a:pt x="1873" y="994"/>
                      <a:pt x="1873" y="994"/>
                    </a:cubicBezTo>
                    <a:cubicBezTo>
                      <a:pt x="1845" y="994"/>
                      <a:pt x="943" y="660"/>
                      <a:pt x="698" y="660"/>
                    </a:cubicBezTo>
                    <a:cubicBezTo>
                      <a:pt x="684" y="660"/>
                      <a:pt x="672" y="661"/>
                      <a:pt x="663" y="663"/>
                    </a:cubicBezTo>
                    <a:cubicBezTo>
                      <a:pt x="490" y="692"/>
                      <a:pt x="735" y="1786"/>
                      <a:pt x="735" y="1786"/>
                    </a:cubicBezTo>
                    <a:cubicBezTo>
                      <a:pt x="735" y="1786"/>
                      <a:pt x="0" y="4321"/>
                      <a:pt x="447" y="4695"/>
                    </a:cubicBezTo>
                    <a:cubicBezTo>
                      <a:pt x="908" y="5070"/>
                      <a:pt x="3269" y="5646"/>
                      <a:pt x="3269" y="5646"/>
                    </a:cubicBezTo>
                    <a:lnTo>
                      <a:pt x="3284" y="5617"/>
                    </a:lnTo>
                    <a:cubicBezTo>
                      <a:pt x="4990" y="8026"/>
                      <a:pt x="11152" y="16404"/>
                      <a:pt x="14475" y="16404"/>
                    </a:cubicBezTo>
                    <a:cubicBezTo>
                      <a:pt x="14489" y="16404"/>
                      <a:pt x="14503" y="16404"/>
                      <a:pt x="14517" y="16404"/>
                    </a:cubicBezTo>
                    <a:cubicBezTo>
                      <a:pt x="18391" y="16317"/>
                      <a:pt x="23431" y="9765"/>
                      <a:pt x="23431" y="9765"/>
                    </a:cubicBezTo>
                    <a:lnTo>
                      <a:pt x="19053" y="5401"/>
                    </a:lnTo>
                    <a:lnTo>
                      <a:pt x="15021" y="9765"/>
                    </a:lnTo>
                    <a:lnTo>
                      <a:pt x="4479" y="3068"/>
                    </a:lnTo>
                    <a:cubicBezTo>
                      <a:pt x="4537" y="2838"/>
                      <a:pt x="4594" y="2578"/>
                      <a:pt x="4638" y="2334"/>
                    </a:cubicBezTo>
                    <a:cubicBezTo>
                      <a:pt x="4724" y="1873"/>
                      <a:pt x="4767" y="1455"/>
                      <a:pt x="4666" y="1383"/>
                    </a:cubicBezTo>
                    <a:cubicBezTo>
                      <a:pt x="4422" y="1210"/>
                      <a:pt x="2823" y="649"/>
                      <a:pt x="2823" y="649"/>
                    </a:cubicBezTo>
                    <a:cubicBezTo>
                      <a:pt x="2823" y="649"/>
                      <a:pt x="2477" y="1"/>
                      <a:pt x="2161" y="1"/>
                    </a:cubicBezTo>
                    <a:close/>
                  </a:path>
                </a:pathLst>
              </a:custGeom>
              <a:solidFill>
                <a:srgbClr val="F7A68E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333" name="Google Shape;318;p35">
                <a:extLst>
                  <a:ext uri="{FF2B5EF4-FFF2-40B4-BE49-F238E27FC236}">
                    <a16:creationId xmlns:a16="http://schemas.microsoft.com/office/drawing/2014/main" id="{DCD70E94-8AFD-4DCB-8C89-D395C620BAE9}"/>
                  </a:ext>
                </a:extLst>
              </p:cNvPr>
              <p:cNvSpPr/>
              <p:nvPr/>
            </p:nvSpPr>
            <p:spPr>
              <a:xfrm flipH="1">
                <a:off x="1407209" y="2121593"/>
                <a:ext cx="493680" cy="593799"/>
              </a:xfrm>
              <a:custGeom>
                <a:avLst/>
                <a:gdLst/>
                <a:ahLst/>
                <a:cxnLst/>
                <a:rect l="l" t="t" r="r" b="b"/>
                <a:pathLst>
                  <a:path w="13279" h="15972" extrusionOk="0">
                    <a:moveTo>
                      <a:pt x="10729" y="1"/>
                    </a:moveTo>
                    <a:cubicBezTo>
                      <a:pt x="10629" y="1"/>
                      <a:pt x="10542" y="15"/>
                      <a:pt x="10456" y="44"/>
                    </a:cubicBezTo>
                    <a:cubicBezTo>
                      <a:pt x="7143" y="1009"/>
                      <a:pt x="0" y="9419"/>
                      <a:pt x="0" y="9419"/>
                    </a:cubicBezTo>
                    <a:lnTo>
                      <a:pt x="6639" y="15972"/>
                    </a:lnTo>
                    <a:cubicBezTo>
                      <a:pt x="6639" y="15972"/>
                      <a:pt x="13278" y="6308"/>
                      <a:pt x="12947" y="3356"/>
                    </a:cubicBezTo>
                    <a:cubicBezTo>
                      <a:pt x="12645" y="764"/>
                      <a:pt x="11464" y="1"/>
                      <a:pt x="10729" y="1"/>
                    </a:cubicBezTo>
                    <a:close/>
                  </a:path>
                </a:pathLst>
              </a:custGeom>
              <a:solidFill>
                <a:srgbClr val="4AA276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334" name="Google Shape;319;p35">
                <a:extLst>
                  <a:ext uri="{FF2B5EF4-FFF2-40B4-BE49-F238E27FC236}">
                    <a16:creationId xmlns:a16="http://schemas.microsoft.com/office/drawing/2014/main" id="{F303B005-6204-4166-8781-932316CBE9B9}"/>
                  </a:ext>
                </a:extLst>
              </p:cNvPr>
              <p:cNvSpPr/>
              <p:nvPr/>
            </p:nvSpPr>
            <p:spPr>
              <a:xfrm flipH="1">
                <a:off x="555398" y="2114083"/>
                <a:ext cx="724441" cy="1034984"/>
              </a:xfrm>
              <a:custGeom>
                <a:avLst/>
                <a:gdLst/>
                <a:ahLst/>
                <a:cxnLst/>
                <a:rect l="l" t="t" r="r" b="b"/>
                <a:pathLst>
                  <a:path w="19486" h="27839" extrusionOk="0">
                    <a:moveTo>
                      <a:pt x="17902" y="1"/>
                    </a:moveTo>
                    <a:cubicBezTo>
                      <a:pt x="16260" y="188"/>
                      <a:pt x="15137" y="1571"/>
                      <a:pt x="14834" y="3428"/>
                    </a:cubicBezTo>
                    <a:cubicBezTo>
                      <a:pt x="14517" y="5272"/>
                      <a:pt x="9592" y="14921"/>
                      <a:pt x="9592" y="14921"/>
                    </a:cubicBezTo>
                    <a:lnTo>
                      <a:pt x="1" y="26110"/>
                    </a:lnTo>
                    <a:lnTo>
                      <a:pt x="3284" y="27839"/>
                    </a:lnTo>
                    <a:cubicBezTo>
                      <a:pt x="3284" y="27839"/>
                      <a:pt x="12775" y="21588"/>
                      <a:pt x="14719" y="18204"/>
                    </a:cubicBezTo>
                    <a:cubicBezTo>
                      <a:pt x="16663" y="14834"/>
                      <a:pt x="19486" y="1"/>
                      <a:pt x="17930" y="1"/>
                    </a:cubicBezTo>
                    <a:close/>
                  </a:path>
                </a:pathLst>
              </a:custGeom>
              <a:solidFill>
                <a:srgbClr val="4AA276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335" name="Google Shape;320;p35">
                <a:extLst>
                  <a:ext uri="{FF2B5EF4-FFF2-40B4-BE49-F238E27FC236}">
                    <a16:creationId xmlns:a16="http://schemas.microsoft.com/office/drawing/2014/main" id="{04E99A49-C1FD-4881-830A-7DF49B42E451}"/>
                  </a:ext>
                </a:extLst>
              </p:cNvPr>
              <p:cNvSpPr/>
              <p:nvPr/>
            </p:nvSpPr>
            <p:spPr>
              <a:xfrm flipH="1">
                <a:off x="1147003" y="3031996"/>
                <a:ext cx="186891" cy="144397"/>
              </a:xfrm>
              <a:custGeom>
                <a:avLst/>
                <a:gdLst/>
                <a:ahLst/>
                <a:cxnLst/>
                <a:rect l="l" t="t" r="r" b="b"/>
                <a:pathLst>
                  <a:path w="5027" h="3884" extrusionOk="0">
                    <a:moveTo>
                      <a:pt x="2337" y="0"/>
                    </a:moveTo>
                    <a:cubicBezTo>
                      <a:pt x="1762" y="0"/>
                      <a:pt x="1241" y="120"/>
                      <a:pt x="1066" y="470"/>
                    </a:cubicBezTo>
                    <a:cubicBezTo>
                      <a:pt x="879" y="844"/>
                      <a:pt x="936" y="2025"/>
                      <a:pt x="504" y="2213"/>
                    </a:cubicBezTo>
                    <a:cubicBezTo>
                      <a:pt x="245" y="2328"/>
                      <a:pt x="0" y="2472"/>
                      <a:pt x="15" y="2573"/>
                    </a:cubicBezTo>
                    <a:cubicBezTo>
                      <a:pt x="29" y="2774"/>
                      <a:pt x="389" y="2904"/>
                      <a:pt x="591" y="2947"/>
                    </a:cubicBezTo>
                    <a:cubicBezTo>
                      <a:pt x="618" y="2952"/>
                      <a:pt x="649" y="2955"/>
                      <a:pt x="683" y="2955"/>
                    </a:cubicBezTo>
                    <a:cubicBezTo>
                      <a:pt x="1021" y="2955"/>
                      <a:pt x="1628" y="2717"/>
                      <a:pt x="1628" y="2717"/>
                    </a:cubicBezTo>
                    <a:cubicBezTo>
                      <a:pt x="1628" y="2717"/>
                      <a:pt x="2161" y="3710"/>
                      <a:pt x="2348" y="3725"/>
                    </a:cubicBezTo>
                    <a:cubicBezTo>
                      <a:pt x="2477" y="3725"/>
                      <a:pt x="2621" y="3696"/>
                      <a:pt x="2751" y="3653"/>
                    </a:cubicBezTo>
                    <a:lnTo>
                      <a:pt x="3457" y="3523"/>
                    </a:lnTo>
                    <a:lnTo>
                      <a:pt x="3730" y="3883"/>
                    </a:lnTo>
                    <a:cubicBezTo>
                      <a:pt x="3730" y="3883"/>
                      <a:pt x="4364" y="2861"/>
                      <a:pt x="4580" y="2501"/>
                    </a:cubicBezTo>
                    <a:cubicBezTo>
                      <a:pt x="4609" y="2443"/>
                      <a:pt x="4638" y="2385"/>
                      <a:pt x="4666" y="2328"/>
                    </a:cubicBezTo>
                    <a:cubicBezTo>
                      <a:pt x="5026" y="1665"/>
                      <a:pt x="4839" y="844"/>
                      <a:pt x="4249" y="398"/>
                    </a:cubicBezTo>
                    <a:cubicBezTo>
                      <a:pt x="4031" y="231"/>
                      <a:pt x="3133" y="0"/>
                      <a:pt x="2337" y="0"/>
                    </a:cubicBezTo>
                    <a:close/>
                  </a:path>
                </a:pathLst>
              </a:custGeom>
              <a:solidFill>
                <a:srgbClr val="F37B59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336" name="Google Shape;321;p35">
                <a:extLst>
                  <a:ext uri="{FF2B5EF4-FFF2-40B4-BE49-F238E27FC236}">
                    <a16:creationId xmlns:a16="http://schemas.microsoft.com/office/drawing/2014/main" id="{91B8EA1B-46A4-41F5-B8CD-1DCEB5187B1E}"/>
                  </a:ext>
                </a:extLst>
              </p:cNvPr>
              <p:cNvSpPr/>
              <p:nvPr/>
            </p:nvSpPr>
            <p:spPr>
              <a:xfrm flipH="1">
                <a:off x="500226" y="4761679"/>
                <a:ext cx="530634" cy="205629"/>
              </a:xfrm>
              <a:custGeom>
                <a:avLst/>
                <a:gdLst/>
                <a:ahLst/>
                <a:cxnLst/>
                <a:rect l="l" t="t" r="r" b="b"/>
                <a:pathLst>
                  <a:path w="14273" h="5531" extrusionOk="0">
                    <a:moveTo>
                      <a:pt x="8540" y="0"/>
                    </a:moveTo>
                    <a:lnTo>
                      <a:pt x="8540" y="0"/>
                    </a:lnTo>
                    <a:cubicBezTo>
                      <a:pt x="8540" y="0"/>
                      <a:pt x="8656" y="1397"/>
                      <a:pt x="5919" y="2564"/>
                    </a:cubicBezTo>
                    <a:cubicBezTo>
                      <a:pt x="4998" y="2938"/>
                      <a:pt x="4033" y="3226"/>
                      <a:pt x="3054" y="3413"/>
                    </a:cubicBezTo>
                    <a:cubicBezTo>
                      <a:pt x="764" y="3889"/>
                      <a:pt x="0" y="5530"/>
                      <a:pt x="0" y="5530"/>
                    </a:cubicBezTo>
                    <a:lnTo>
                      <a:pt x="14243" y="5530"/>
                    </a:lnTo>
                    <a:lnTo>
                      <a:pt x="14258" y="3039"/>
                    </a:lnTo>
                    <a:lnTo>
                      <a:pt x="14272" y="418"/>
                    </a:lnTo>
                    <a:lnTo>
                      <a:pt x="8540" y="0"/>
                    </a:lnTo>
                    <a:close/>
                  </a:path>
                </a:pathLst>
              </a:custGeom>
              <a:solidFill>
                <a:srgbClr val="F37B59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337" name="Google Shape;322;p35">
                <a:extLst>
                  <a:ext uri="{FF2B5EF4-FFF2-40B4-BE49-F238E27FC236}">
                    <a16:creationId xmlns:a16="http://schemas.microsoft.com/office/drawing/2014/main" id="{088C584B-FFCF-4188-9895-CD0374634474}"/>
                  </a:ext>
                </a:extLst>
              </p:cNvPr>
              <p:cNvSpPr/>
              <p:nvPr/>
            </p:nvSpPr>
            <p:spPr>
              <a:xfrm flipH="1">
                <a:off x="500784" y="4856444"/>
                <a:ext cx="530077" cy="110863"/>
              </a:xfrm>
              <a:custGeom>
                <a:avLst/>
                <a:gdLst/>
                <a:ahLst/>
                <a:cxnLst/>
                <a:rect l="l" t="t" r="r" b="b"/>
                <a:pathLst>
                  <a:path w="14258" h="2982" extrusionOk="0">
                    <a:moveTo>
                      <a:pt x="5919" y="0"/>
                    </a:moveTo>
                    <a:cubicBezTo>
                      <a:pt x="4998" y="389"/>
                      <a:pt x="4033" y="677"/>
                      <a:pt x="3054" y="864"/>
                    </a:cubicBezTo>
                    <a:cubicBezTo>
                      <a:pt x="764" y="1340"/>
                      <a:pt x="0" y="2981"/>
                      <a:pt x="0" y="2981"/>
                    </a:cubicBezTo>
                    <a:lnTo>
                      <a:pt x="14243" y="2981"/>
                    </a:lnTo>
                    <a:lnTo>
                      <a:pt x="14258" y="490"/>
                    </a:lnTo>
                    <a:lnTo>
                      <a:pt x="14258" y="490"/>
                    </a:lnTo>
                    <a:cubicBezTo>
                      <a:pt x="12962" y="850"/>
                      <a:pt x="10989" y="1685"/>
                      <a:pt x="7604" y="1959"/>
                    </a:cubicBezTo>
                    <a:cubicBezTo>
                      <a:pt x="7230" y="1268"/>
                      <a:pt x="6567" y="576"/>
                      <a:pt x="5919" y="0"/>
                    </a:cubicBezTo>
                    <a:close/>
                  </a:path>
                </a:pathLst>
              </a:custGeom>
              <a:solidFill>
                <a:srgbClr val="0A2E4E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338" name="Google Shape;323;p35">
                <a:extLst>
                  <a:ext uri="{FF2B5EF4-FFF2-40B4-BE49-F238E27FC236}">
                    <a16:creationId xmlns:a16="http://schemas.microsoft.com/office/drawing/2014/main" id="{1CC010AB-0C8C-4B76-8103-6861CEFC34FB}"/>
                  </a:ext>
                </a:extLst>
              </p:cNvPr>
              <p:cNvSpPr/>
              <p:nvPr/>
            </p:nvSpPr>
            <p:spPr>
              <a:xfrm flipH="1">
                <a:off x="392635" y="2912396"/>
                <a:ext cx="413897" cy="1923192"/>
              </a:xfrm>
              <a:custGeom>
                <a:avLst/>
                <a:gdLst/>
                <a:ahLst/>
                <a:cxnLst/>
                <a:rect l="l" t="t" r="r" b="b"/>
                <a:pathLst>
                  <a:path w="11133" h="51730" extrusionOk="0">
                    <a:moveTo>
                      <a:pt x="4494" y="0"/>
                    </a:moveTo>
                    <a:cubicBezTo>
                      <a:pt x="2679" y="0"/>
                      <a:pt x="994" y="764"/>
                      <a:pt x="447" y="2578"/>
                    </a:cubicBezTo>
                    <a:cubicBezTo>
                      <a:pt x="231" y="3284"/>
                      <a:pt x="101" y="4983"/>
                      <a:pt x="44" y="7345"/>
                    </a:cubicBezTo>
                    <a:cubicBezTo>
                      <a:pt x="44" y="7719"/>
                      <a:pt x="29" y="8108"/>
                      <a:pt x="29" y="8511"/>
                    </a:cubicBezTo>
                    <a:cubicBezTo>
                      <a:pt x="15" y="9332"/>
                      <a:pt x="15" y="10211"/>
                      <a:pt x="15" y="11132"/>
                    </a:cubicBezTo>
                    <a:cubicBezTo>
                      <a:pt x="1" y="24986"/>
                      <a:pt x="1253" y="50102"/>
                      <a:pt x="1253" y="50102"/>
                    </a:cubicBezTo>
                    <a:lnTo>
                      <a:pt x="8829" y="51730"/>
                    </a:lnTo>
                    <a:cubicBezTo>
                      <a:pt x="8829" y="51730"/>
                      <a:pt x="10182" y="22077"/>
                      <a:pt x="10730" y="11132"/>
                    </a:cubicBezTo>
                    <a:cubicBezTo>
                      <a:pt x="10787" y="10067"/>
                      <a:pt x="10830" y="9188"/>
                      <a:pt x="10859" y="8511"/>
                    </a:cubicBezTo>
                    <a:cubicBezTo>
                      <a:pt x="10888" y="7964"/>
                      <a:pt x="10917" y="7561"/>
                      <a:pt x="10931" y="7345"/>
                    </a:cubicBezTo>
                    <a:cubicBezTo>
                      <a:pt x="10931" y="7331"/>
                      <a:pt x="10931" y="7316"/>
                      <a:pt x="10931" y="7302"/>
                    </a:cubicBezTo>
                    <a:cubicBezTo>
                      <a:pt x="11133" y="4349"/>
                      <a:pt x="10355" y="3313"/>
                      <a:pt x="9433" y="2132"/>
                    </a:cubicBezTo>
                    <a:cubicBezTo>
                      <a:pt x="8411" y="821"/>
                      <a:pt x="6380" y="0"/>
                      <a:pt x="4494" y="0"/>
                    </a:cubicBezTo>
                    <a:close/>
                  </a:path>
                </a:pathLst>
              </a:custGeom>
              <a:solidFill>
                <a:srgbClr val="4AA276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339" name="Google Shape;324;p35">
                <a:extLst>
                  <a:ext uri="{FF2B5EF4-FFF2-40B4-BE49-F238E27FC236}">
                    <a16:creationId xmlns:a16="http://schemas.microsoft.com/office/drawing/2014/main" id="{6F8E0A45-075A-487D-9A3B-281EF655144C}"/>
                  </a:ext>
                </a:extLst>
              </p:cNvPr>
              <p:cNvSpPr/>
              <p:nvPr/>
            </p:nvSpPr>
            <p:spPr>
              <a:xfrm flipH="1">
                <a:off x="392635" y="2912359"/>
                <a:ext cx="413377" cy="413934"/>
              </a:xfrm>
              <a:custGeom>
                <a:avLst/>
                <a:gdLst/>
                <a:ahLst/>
                <a:cxnLst/>
                <a:rect l="l" t="t" r="r" b="b"/>
                <a:pathLst>
                  <a:path w="11119" h="11134" extrusionOk="0">
                    <a:moveTo>
                      <a:pt x="4484" y="0"/>
                    </a:moveTo>
                    <a:cubicBezTo>
                      <a:pt x="2667" y="0"/>
                      <a:pt x="977" y="762"/>
                      <a:pt x="433" y="2579"/>
                    </a:cubicBezTo>
                    <a:cubicBezTo>
                      <a:pt x="217" y="3285"/>
                      <a:pt x="102" y="4984"/>
                      <a:pt x="30" y="7332"/>
                    </a:cubicBezTo>
                    <a:cubicBezTo>
                      <a:pt x="30" y="7720"/>
                      <a:pt x="15" y="8109"/>
                      <a:pt x="15" y="8512"/>
                    </a:cubicBezTo>
                    <a:cubicBezTo>
                      <a:pt x="1" y="9333"/>
                      <a:pt x="1" y="10212"/>
                      <a:pt x="1" y="11133"/>
                    </a:cubicBezTo>
                    <a:lnTo>
                      <a:pt x="10716" y="11133"/>
                    </a:lnTo>
                    <a:cubicBezTo>
                      <a:pt x="10773" y="10068"/>
                      <a:pt x="10816" y="9175"/>
                      <a:pt x="10845" y="8512"/>
                    </a:cubicBezTo>
                    <a:cubicBezTo>
                      <a:pt x="10874" y="7965"/>
                      <a:pt x="10903" y="7562"/>
                      <a:pt x="10917" y="7332"/>
                    </a:cubicBezTo>
                    <a:cubicBezTo>
                      <a:pt x="10917" y="7332"/>
                      <a:pt x="10917" y="7317"/>
                      <a:pt x="10917" y="7303"/>
                    </a:cubicBezTo>
                    <a:cubicBezTo>
                      <a:pt x="11119" y="4350"/>
                      <a:pt x="10341" y="3314"/>
                      <a:pt x="9419" y="2133"/>
                    </a:cubicBezTo>
                    <a:cubicBezTo>
                      <a:pt x="8393" y="820"/>
                      <a:pt x="6370" y="0"/>
                      <a:pt x="4484" y="0"/>
                    </a:cubicBezTo>
                    <a:close/>
                  </a:path>
                </a:pathLst>
              </a:custGeom>
              <a:solidFill>
                <a:srgbClr val="4AA276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340" name="Google Shape;325;p35">
                <a:extLst>
                  <a:ext uri="{FF2B5EF4-FFF2-40B4-BE49-F238E27FC236}">
                    <a16:creationId xmlns:a16="http://schemas.microsoft.com/office/drawing/2014/main" id="{F3BA5D56-D2FC-45AA-876C-C62881D24550}"/>
                  </a:ext>
                </a:extLst>
              </p:cNvPr>
              <p:cNvSpPr/>
              <p:nvPr/>
            </p:nvSpPr>
            <p:spPr>
              <a:xfrm flipH="1">
                <a:off x="-132051" y="4578580"/>
                <a:ext cx="445684" cy="424939"/>
              </a:xfrm>
              <a:custGeom>
                <a:avLst/>
                <a:gdLst/>
                <a:ahLst/>
                <a:cxnLst/>
                <a:rect l="l" t="t" r="r" b="b"/>
                <a:pathLst>
                  <a:path w="11988" h="11430" extrusionOk="0">
                    <a:moveTo>
                      <a:pt x="9439" y="0"/>
                    </a:moveTo>
                    <a:lnTo>
                      <a:pt x="4370" y="2707"/>
                    </a:lnTo>
                    <a:cubicBezTo>
                      <a:pt x="4370" y="2707"/>
                      <a:pt x="5176" y="3845"/>
                      <a:pt x="3448" y="6308"/>
                    </a:cubicBezTo>
                    <a:cubicBezTo>
                      <a:pt x="2858" y="7114"/>
                      <a:pt x="2195" y="7878"/>
                      <a:pt x="1461" y="8569"/>
                    </a:cubicBezTo>
                    <a:cubicBezTo>
                      <a:pt x="856" y="9130"/>
                      <a:pt x="395" y="9850"/>
                      <a:pt x="136" y="10643"/>
                    </a:cubicBezTo>
                    <a:cubicBezTo>
                      <a:pt x="1" y="11058"/>
                      <a:pt x="331" y="11430"/>
                      <a:pt x="708" y="11430"/>
                    </a:cubicBezTo>
                    <a:cubicBezTo>
                      <a:pt x="814" y="11430"/>
                      <a:pt x="924" y="11400"/>
                      <a:pt x="1029" y="11334"/>
                    </a:cubicBezTo>
                    <a:lnTo>
                      <a:pt x="11988" y="4436"/>
                    </a:lnTo>
                    <a:lnTo>
                      <a:pt x="10750" y="2275"/>
                    </a:lnTo>
                    <a:lnTo>
                      <a:pt x="9439" y="0"/>
                    </a:lnTo>
                    <a:close/>
                  </a:path>
                </a:pathLst>
              </a:custGeom>
              <a:solidFill>
                <a:srgbClr val="F7A68E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341" name="Google Shape;326;p35">
                <a:extLst>
                  <a:ext uri="{FF2B5EF4-FFF2-40B4-BE49-F238E27FC236}">
                    <a16:creationId xmlns:a16="http://schemas.microsoft.com/office/drawing/2014/main" id="{B2177E1D-F1F8-43DD-A083-23CCAC5A4996}"/>
                  </a:ext>
                </a:extLst>
              </p:cNvPr>
              <p:cNvSpPr/>
              <p:nvPr/>
            </p:nvSpPr>
            <p:spPr>
              <a:xfrm flipH="1">
                <a:off x="-132051" y="4663159"/>
                <a:ext cx="445684" cy="340360"/>
              </a:xfrm>
              <a:custGeom>
                <a:avLst/>
                <a:gdLst/>
                <a:ahLst/>
                <a:cxnLst/>
                <a:rect l="l" t="t" r="r" b="b"/>
                <a:pathLst>
                  <a:path w="11988" h="9155" extrusionOk="0">
                    <a:moveTo>
                      <a:pt x="10750" y="0"/>
                    </a:moveTo>
                    <a:cubicBezTo>
                      <a:pt x="9828" y="1009"/>
                      <a:pt x="8575" y="2780"/>
                      <a:pt x="5867" y="4825"/>
                    </a:cubicBezTo>
                    <a:cubicBezTo>
                      <a:pt x="5205" y="4422"/>
                      <a:pt x="4283" y="4177"/>
                      <a:pt x="3448" y="4033"/>
                    </a:cubicBezTo>
                    <a:cubicBezTo>
                      <a:pt x="2858" y="4839"/>
                      <a:pt x="2195" y="5603"/>
                      <a:pt x="1461" y="6294"/>
                    </a:cubicBezTo>
                    <a:cubicBezTo>
                      <a:pt x="856" y="6855"/>
                      <a:pt x="395" y="7575"/>
                      <a:pt x="136" y="8368"/>
                    </a:cubicBezTo>
                    <a:cubicBezTo>
                      <a:pt x="1" y="8783"/>
                      <a:pt x="331" y="9155"/>
                      <a:pt x="708" y="9155"/>
                    </a:cubicBezTo>
                    <a:cubicBezTo>
                      <a:pt x="814" y="9155"/>
                      <a:pt x="924" y="9125"/>
                      <a:pt x="1029" y="9059"/>
                    </a:cubicBezTo>
                    <a:lnTo>
                      <a:pt x="11988" y="2161"/>
                    </a:lnTo>
                    <a:lnTo>
                      <a:pt x="10750" y="0"/>
                    </a:lnTo>
                    <a:close/>
                  </a:path>
                </a:pathLst>
              </a:custGeom>
              <a:solidFill>
                <a:srgbClr val="0A2E4E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342" name="Google Shape;327;p35">
                <a:extLst>
                  <a:ext uri="{FF2B5EF4-FFF2-40B4-BE49-F238E27FC236}">
                    <a16:creationId xmlns:a16="http://schemas.microsoft.com/office/drawing/2014/main" id="{26CF8159-D2A7-4DFA-B32B-2C1792F4F8A7}"/>
                  </a:ext>
                </a:extLst>
              </p:cNvPr>
              <p:cNvSpPr/>
              <p:nvPr/>
            </p:nvSpPr>
            <p:spPr>
              <a:xfrm flipH="1">
                <a:off x="-86026" y="3008760"/>
                <a:ext cx="691241" cy="1695108"/>
              </a:xfrm>
              <a:custGeom>
                <a:avLst/>
                <a:gdLst/>
                <a:ahLst/>
                <a:cxnLst/>
                <a:rect l="l" t="t" r="r" b="b"/>
                <a:pathLst>
                  <a:path w="18593" h="45595" extrusionOk="0">
                    <a:moveTo>
                      <a:pt x="2766" y="1"/>
                    </a:moveTo>
                    <a:cubicBezTo>
                      <a:pt x="2766" y="1"/>
                      <a:pt x="2463" y="1988"/>
                      <a:pt x="2074" y="4825"/>
                    </a:cubicBezTo>
                    <a:cubicBezTo>
                      <a:pt x="1988" y="5516"/>
                      <a:pt x="1887" y="6251"/>
                      <a:pt x="1772" y="7028"/>
                    </a:cubicBezTo>
                    <a:cubicBezTo>
                      <a:pt x="1714" y="7518"/>
                      <a:pt x="1642" y="8022"/>
                      <a:pt x="1585" y="8540"/>
                    </a:cubicBezTo>
                    <a:cubicBezTo>
                      <a:pt x="807" y="14503"/>
                      <a:pt x="0" y="21718"/>
                      <a:pt x="360" y="23518"/>
                    </a:cubicBezTo>
                    <a:cubicBezTo>
                      <a:pt x="879" y="26124"/>
                      <a:pt x="11262" y="45595"/>
                      <a:pt x="11262" y="45595"/>
                    </a:cubicBezTo>
                    <a:lnTo>
                      <a:pt x="18593" y="44500"/>
                    </a:lnTo>
                    <a:lnTo>
                      <a:pt x="10139" y="23331"/>
                    </a:lnTo>
                    <a:lnTo>
                      <a:pt x="11968" y="8540"/>
                    </a:lnTo>
                    <a:lnTo>
                      <a:pt x="12141" y="7158"/>
                    </a:lnTo>
                    <a:lnTo>
                      <a:pt x="12746" y="2305"/>
                    </a:lnTo>
                    <a:lnTo>
                      <a:pt x="2766" y="1"/>
                    </a:lnTo>
                    <a:close/>
                  </a:path>
                </a:pathLst>
              </a:custGeom>
              <a:solidFill>
                <a:srgbClr val="62C090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343" name="Google Shape;328;p35">
                <a:extLst>
                  <a:ext uri="{FF2B5EF4-FFF2-40B4-BE49-F238E27FC236}">
                    <a16:creationId xmlns:a16="http://schemas.microsoft.com/office/drawing/2014/main" id="{62C0C93B-557D-4C7C-8947-BD63427BD464}"/>
                  </a:ext>
                </a:extLst>
              </p:cNvPr>
              <p:cNvSpPr/>
              <p:nvPr/>
            </p:nvSpPr>
            <p:spPr>
              <a:xfrm flipH="1">
                <a:off x="131351" y="3008760"/>
                <a:ext cx="414975" cy="317533"/>
              </a:xfrm>
              <a:custGeom>
                <a:avLst/>
                <a:gdLst/>
                <a:ahLst/>
                <a:cxnLst/>
                <a:rect l="l" t="t" r="r" b="b"/>
                <a:pathLst>
                  <a:path w="11162" h="8541" extrusionOk="0">
                    <a:moveTo>
                      <a:pt x="1182" y="1"/>
                    </a:moveTo>
                    <a:cubicBezTo>
                      <a:pt x="1182" y="1"/>
                      <a:pt x="879" y="1988"/>
                      <a:pt x="490" y="4825"/>
                    </a:cubicBezTo>
                    <a:cubicBezTo>
                      <a:pt x="404" y="5516"/>
                      <a:pt x="303" y="6251"/>
                      <a:pt x="188" y="7028"/>
                    </a:cubicBezTo>
                    <a:cubicBezTo>
                      <a:pt x="130" y="7518"/>
                      <a:pt x="58" y="8022"/>
                      <a:pt x="1" y="8540"/>
                    </a:cubicBezTo>
                    <a:lnTo>
                      <a:pt x="10384" y="8540"/>
                    </a:lnTo>
                    <a:lnTo>
                      <a:pt x="10557" y="7158"/>
                    </a:lnTo>
                    <a:lnTo>
                      <a:pt x="11162" y="2305"/>
                    </a:lnTo>
                    <a:lnTo>
                      <a:pt x="1182" y="1"/>
                    </a:lnTo>
                    <a:close/>
                  </a:path>
                </a:pathLst>
              </a:custGeom>
              <a:solidFill>
                <a:srgbClr val="4AA276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344" name="Google Shape;329;p35">
                <a:extLst>
                  <a:ext uri="{FF2B5EF4-FFF2-40B4-BE49-F238E27FC236}">
                    <a16:creationId xmlns:a16="http://schemas.microsoft.com/office/drawing/2014/main" id="{DCE88236-FD63-44BC-AFA2-39DD669A5F1B}"/>
                  </a:ext>
                </a:extLst>
              </p:cNvPr>
              <p:cNvSpPr/>
              <p:nvPr/>
            </p:nvSpPr>
            <p:spPr>
              <a:xfrm flipH="1">
                <a:off x="236303" y="1648286"/>
                <a:ext cx="488326" cy="442933"/>
              </a:xfrm>
              <a:custGeom>
                <a:avLst/>
                <a:gdLst/>
                <a:ahLst/>
                <a:cxnLst/>
                <a:rect l="l" t="t" r="r" b="b"/>
                <a:pathLst>
                  <a:path w="13135" h="11914" extrusionOk="0">
                    <a:moveTo>
                      <a:pt x="6784" y="1"/>
                    </a:moveTo>
                    <a:cubicBezTo>
                      <a:pt x="6366" y="1"/>
                      <a:pt x="5978" y="203"/>
                      <a:pt x="5718" y="534"/>
                    </a:cubicBezTo>
                    <a:cubicBezTo>
                      <a:pt x="5417" y="198"/>
                      <a:pt x="4994" y="11"/>
                      <a:pt x="4555" y="11"/>
                    </a:cubicBezTo>
                    <a:cubicBezTo>
                      <a:pt x="4449" y="11"/>
                      <a:pt x="4342" y="22"/>
                      <a:pt x="4235" y="44"/>
                    </a:cubicBezTo>
                    <a:cubicBezTo>
                      <a:pt x="3688" y="159"/>
                      <a:pt x="3256" y="548"/>
                      <a:pt x="3083" y="1067"/>
                    </a:cubicBezTo>
                    <a:cubicBezTo>
                      <a:pt x="2881" y="943"/>
                      <a:pt x="2652" y="881"/>
                      <a:pt x="2424" y="881"/>
                    </a:cubicBezTo>
                    <a:cubicBezTo>
                      <a:pt x="2148" y="881"/>
                      <a:pt x="1871" y="972"/>
                      <a:pt x="1643" y="1153"/>
                    </a:cubicBezTo>
                    <a:cubicBezTo>
                      <a:pt x="1254" y="1499"/>
                      <a:pt x="1139" y="2060"/>
                      <a:pt x="1355" y="2536"/>
                    </a:cubicBezTo>
                    <a:cubicBezTo>
                      <a:pt x="1293" y="2501"/>
                      <a:pt x="1229" y="2487"/>
                      <a:pt x="1164" y="2487"/>
                    </a:cubicBezTo>
                    <a:cubicBezTo>
                      <a:pt x="956" y="2487"/>
                      <a:pt x="738" y="2638"/>
                      <a:pt x="563" y="2780"/>
                    </a:cubicBezTo>
                    <a:cubicBezTo>
                      <a:pt x="332" y="2968"/>
                      <a:pt x="188" y="3241"/>
                      <a:pt x="159" y="3529"/>
                    </a:cubicBezTo>
                    <a:cubicBezTo>
                      <a:pt x="73" y="3947"/>
                      <a:pt x="203" y="4451"/>
                      <a:pt x="577" y="4667"/>
                    </a:cubicBezTo>
                    <a:cubicBezTo>
                      <a:pt x="203" y="4753"/>
                      <a:pt x="1" y="5185"/>
                      <a:pt x="15" y="5560"/>
                    </a:cubicBezTo>
                    <a:cubicBezTo>
                      <a:pt x="30" y="5949"/>
                      <a:pt x="303" y="6265"/>
                      <a:pt x="678" y="6352"/>
                    </a:cubicBezTo>
                    <a:cubicBezTo>
                      <a:pt x="664" y="6349"/>
                      <a:pt x="651" y="6348"/>
                      <a:pt x="638" y="6348"/>
                    </a:cubicBezTo>
                    <a:cubicBezTo>
                      <a:pt x="437" y="6348"/>
                      <a:pt x="258" y="6640"/>
                      <a:pt x="231" y="6856"/>
                    </a:cubicBezTo>
                    <a:cubicBezTo>
                      <a:pt x="217" y="7086"/>
                      <a:pt x="318" y="7317"/>
                      <a:pt x="505" y="7461"/>
                    </a:cubicBezTo>
                    <a:cubicBezTo>
                      <a:pt x="692" y="7605"/>
                      <a:pt x="908" y="7706"/>
                      <a:pt x="1124" y="7778"/>
                    </a:cubicBezTo>
                    <a:cubicBezTo>
                      <a:pt x="865" y="8224"/>
                      <a:pt x="1139" y="8843"/>
                      <a:pt x="1571" y="9131"/>
                    </a:cubicBezTo>
                    <a:cubicBezTo>
                      <a:pt x="1756" y="9244"/>
                      <a:pt x="1962" y="9306"/>
                      <a:pt x="2175" y="9306"/>
                    </a:cubicBezTo>
                    <a:cubicBezTo>
                      <a:pt x="2261" y="9306"/>
                      <a:pt x="2348" y="9296"/>
                      <a:pt x="2435" y="9275"/>
                    </a:cubicBezTo>
                    <a:lnTo>
                      <a:pt x="2435" y="9275"/>
                    </a:lnTo>
                    <a:cubicBezTo>
                      <a:pt x="2262" y="9563"/>
                      <a:pt x="2262" y="9923"/>
                      <a:pt x="2435" y="10226"/>
                    </a:cubicBezTo>
                    <a:cubicBezTo>
                      <a:pt x="2590" y="10441"/>
                      <a:pt x="2835" y="10557"/>
                      <a:pt x="3087" y="10557"/>
                    </a:cubicBezTo>
                    <a:cubicBezTo>
                      <a:pt x="3139" y="10557"/>
                      <a:pt x="3190" y="10552"/>
                      <a:pt x="3241" y="10543"/>
                    </a:cubicBezTo>
                    <a:cubicBezTo>
                      <a:pt x="3256" y="10931"/>
                      <a:pt x="3702" y="11335"/>
                      <a:pt x="4077" y="11435"/>
                    </a:cubicBezTo>
                    <a:cubicBezTo>
                      <a:pt x="4147" y="11451"/>
                      <a:pt x="4218" y="11459"/>
                      <a:pt x="4287" y="11459"/>
                    </a:cubicBezTo>
                    <a:cubicBezTo>
                      <a:pt x="4601" y="11459"/>
                      <a:pt x="4893" y="11303"/>
                      <a:pt x="5070" y="11032"/>
                    </a:cubicBezTo>
                    <a:cubicBezTo>
                      <a:pt x="5257" y="11234"/>
                      <a:pt x="5445" y="11421"/>
                      <a:pt x="5675" y="11594"/>
                    </a:cubicBezTo>
                    <a:cubicBezTo>
                      <a:pt x="5820" y="11683"/>
                      <a:pt x="5991" y="11738"/>
                      <a:pt x="6161" y="11738"/>
                    </a:cubicBezTo>
                    <a:cubicBezTo>
                      <a:pt x="6211" y="11738"/>
                      <a:pt x="6260" y="11733"/>
                      <a:pt x="6309" y="11724"/>
                    </a:cubicBezTo>
                    <a:cubicBezTo>
                      <a:pt x="6539" y="11680"/>
                      <a:pt x="6712" y="11507"/>
                      <a:pt x="6755" y="11277"/>
                    </a:cubicBezTo>
                    <a:cubicBezTo>
                      <a:pt x="6928" y="11580"/>
                      <a:pt x="7216" y="11810"/>
                      <a:pt x="7562" y="11896"/>
                    </a:cubicBezTo>
                    <a:cubicBezTo>
                      <a:pt x="7626" y="11908"/>
                      <a:pt x="7690" y="11914"/>
                      <a:pt x="7755" y="11914"/>
                    </a:cubicBezTo>
                    <a:cubicBezTo>
                      <a:pt x="8009" y="11914"/>
                      <a:pt x="8262" y="11824"/>
                      <a:pt x="8469" y="11652"/>
                    </a:cubicBezTo>
                    <a:cubicBezTo>
                      <a:pt x="8587" y="11769"/>
                      <a:pt x="8766" y="11823"/>
                      <a:pt x="8953" y="11823"/>
                    </a:cubicBezTo>
                    <a:cubicBezTo>
                      <a:pt x="9199" y="11823"/>
                      <a:pt x="9459" y="11729"/>
                      <a:pt x="9607" y="11565"/>
                    </a:cubicBezTo>
                    <a:cubicBezTo>
                      <a:pt x="9851" y="11277"/>
                      <a:pt x="9837" y="10744"/>
                      <a:pt x="9535" y="10514"/>
                    </a:cubicBezTo>
                    <a:lnTo>
                      <a:pt x="9535" y="10514"/>
                    </a:lnTo>
                    <a:cubicBezTo>
                      <a:pt x="9751" y="10629"/>
                      <a:pt x="9981" y="10701"/>
                      <a:pt x="10226" y="10701"/>
                    </a:cubicBezTo>
                    <a:cubicBezTo>
                      <a:pt x="10238" y="10702"/>
                      <a:pt x="10251" y="10702"/>
                      <a:pt x="10263" y="10702"/>
                    </a:cubicBezTo>
                    <a:cubicBezTo>
                      <a:pt x="10494" y="10702"/>
                      <a:pt x="10708" y="10575"/>
                      <a:pt x="10831" y="10370"/>
                    </a:cubicBezTo>
                    <a:cubicBezTo>
                      <a:pt x="10946" y="10154"/>
                      <a:pt x="10874" y="9880"/>
                      <a:pt x="10672" y="9751"/>
                    </a:cubicBezTo>
                    <a:cubicBezTo>
                      <a:pt x="10845" y="9751"/>
                      <a:pt x="11107" y="9799"/>
                      <a:pt x="11318" y="9799"/>
                    </a:cubicBezTo>
                    <a:cubicBezTo>
                      <a:pt x="11389" y="9799"/>
                      <a:pt x="11454" y="9794"/>
                      <a:pt x="11508" y="9779"/>
                    </a:cubicBezTo>
                    <a:cubicBezTo>
                      <a:pt x="11738" y="9736"/>
                      <a:pt x="11940" y="9592"/>
                      <a:pt x="12069" y="9391"/>
                    </a:cubicBezTo>
                    <a:cubicBezTo>
                      <a:pt x="12170" y="9189"/>
                      <a:pt x="12170" y="8930"/>
                      <a:pt x="12040" y="8742"/>
                    </a:cubicBezTo>
                    <a:lnTo>
                      <a:pt x="12040" y="8742"/>
                    </a:lnTo>
                    <a:cubicBezTo>
                      <a:pt x="12047" y="8743"/>
                      <a:pt x="12054" y="8743"/>
                      <a:pt x="12061" y="8743"/>
                    </a:cubicBezTo>
                    <a:cubicBezTo>
                      <a:pt x="12385" y="8743"/>
                      <a:pt x="12704" y="8405"/>
                      <a:pt x="12775" y="8080"/>
                    </a:cubicBezTo>
                    <a:cubicBezTo>
                      <a:pt x="12818" y="7734"/>
                      <a:pt x="12616" y="7403"/>
                      <a:pt x="12285" y="7288"/>
                    </a:cubicBezTo>
                    <a:cubicBezTo>
                      <a:pt x="12688" y="7245"/>
                      <a:pt x="13020" y="6942"/>
                      <a:pt x="13092" y="6539"/>
                    </a:cubicBezTo>
                    <a:cubicBezTo>
                      <a:pt x="13135" y="6150"/>
                      <a:pt x="12890" y="5776"/>
                      <a:pt x="12516" y="5646"/>
                    </a:cubicBezTo>
                    <a:cubicBezTo>
                      <a:pt x="12833" y="5416"/>
                      <a:pt x="12890" y="4883"/>
                      <a:pt x="12761" y="4508"/>
                    </a:cubicBezTo>
                    <a:cubicBezTo>
                      <a:pt x="12624" y="4154"/>
                      <a:pt x="12294" y="3916"/>
                      <a:pt x="11917" y="3916"/>
                    </a:cubicBezTo>
                    <a:cubicBezTo>
                      <a:pt x="11896" y="3916"/>
                      <a:pt x="11875" y="3916"/>
                      <a:pt x="11853" y="3918"/>
                    </a:cubicBezTo>
                    <a:cubicBezTo>
                      <a:pt x="12040" y="3472"/>
                      <a:pt x="11796" y="2766"/>
                      <a:pt x="11436" y="2464"/>
                    </a:cubicBezTo>
                    <a:cubicBezTo>
                      <a:pt x="11222" y="2289"/>
                      <a:pt x="10964" y="2202"/>
                      <a:pt x="10706" y="2202"/>
                    </a:cubicBezTo>
                    <a:cubicBezTo>
                      <a:pt x="10495" y="2202"/>
                      <a:pt x="10284" y="2260"/>
                      <a:pt x="10096" y="2377"/>
                    </a:cubicBezTo>
                    <a:cubicBezTo>
                      <a:pt x="10211" y="1830"/>
                      <a:pt x="9995" y="1254"/>
                      <a:pt x="9563" y="894"/>
                    </a:cubicBezTo>
                    <a:cubicBezTo>
                      <a:pt x="9310" y="720"/>
                      <a:pt x="9017" y="632"/>
                      <a:pt x="8724" y="632"/>
                    </a:cubicBezTo>
                    <a:cubicBezTo>
                      <a:pt x="8484" y="632"/>
                      <a:pt x="8243" y="691"/>
                      <a:pt x="8022" y="807"/>
                    </a:cubicBezTo>
                    <a:cubicBezTo>
                      <a:pt x="7806" y="375"/>
                      <a:pt x="7389" y="73"/>
                      <a:pt x="6914" y="1"/>
                    </a:cubicBezTo>
                    <a:close/>
                  </a:path>
                </a:pathLst>
              </a:custGeom>
              <a:solidFill>
                <a:srgbClr val="0A2E4E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345" name="Google Shape;330;p35">
                <a:extLst>
                  <a:ext uri="{FF2B5EF4-FFF2-40B4-BE49-F238E27FC236}">
                    <a16:creationId xmlns:a16="http://schemas.microsoft.com/office/drawing/2014/main" id="{4D5B1268-DE1B-4A19-88F7-4F49DD35A8BC}"/>
                  </a:ext>
                </a:extLst>
              </p:cNvPr>
              <p:cNvSpPr/>
              <p:nvPr/>
            </p:nvSpPr>
            <p:spPr>
              <a:xfrm flipH="1">
                <a:off x="86924" y="2097948"/>
                <a:ext cx="767269" cy="1113764"/>
              </a:xfrm>
              <a:custGeom>
                <a:avLst/>
                <a:gdLst/>
                <a:ahLst/>
                <a:cxnLst/>
                <a:rect l="l" t="t" r="r" b="b"/>
                <a:pathLst>
                  <a:path w="20638" h="29958" extrusionOk="0">
                    <a:moveTo>
                      <a:pt x="12225" y="1"/>
                    </a:moveTo>
                    <a:cubicBezTo>
                      <a:pt x="12140" y="1"/>
                      <a:pt x="12054" y="1"/>
                      <a:pt x="11968" y="3"/>
                    </a:cubicBezTo>
                    <a:cubicBezTo>
                      <a:pt x="9736" y="3"/>
                      <a:pt x="7432" y="248"/>
                      <a:pt x="7432" y="248"/>
                    </a:cubicBezTo>
                    <a:cubicBezTo>
                      <a:pt x="7144" y="277"/>
                      <a:pt x="6856" y="320"/>
                      <a:pt x="6568" y="406"/>
                    </a:cubicBezTo>
                    <a:cubicBezTo>
                      <a:pt x="6525" y="406"/>
                      <a:pt x="6496" y="421"/>
                      <a:pt x="6453" y="435"/>
                    </a:cubicBezTo>
                    <a:cubicBezTo>
                      <a:pt x="5833" y="608"/>
                      <a:pt x="5085" y="953"/>
                      <a:pt x="4710" y="1601"/>
                    </a:cubicBezTo>
                    <a:cubicBezTo>
                      <a:pt x="4422" y="2120"/>
                      <a:pt x="4235" y="4266"/>
                      <a:pt x="4120" y="6685"/>
                    </a:cubicBezTo>
                    <a:cubicBezTo>
                      <a:pt x="4048" y="7837"/>
                      <a:pt x="4552" y="13915"/>
                      <a:pt x="4552" y="14447"/>
                    </a:cubicBezTo>
                    <a:cubicBezTo>
                      <a:pt x="4364" y="15340"/>
                      <a:pt x="663" y="26343"/>
                      <a:pt x="1" y="29958"/>
                    </a:cubicBezTo>
                    <a:lnTo>
                      <a:pt x="20638" y="29958"/>
                    </a:lnTo>
                    <a:cubicBezTo>
                      <a:pt x="20638" y="29958"/>
                      <a:pt x="18146" y="19099"/>
                      <a:pt x="17671" y="16176"/>
                    </a:cubicBezTo>
                    <a:cubicBezTo>
                      <a:pt x="18420" y="11337"/>
                      <a:pt x="19270" y="7060"/>
                      <a:pt x="19327" y="4554"/>
                    </a:cubicBezTo>
                    <a:cubicBezTo>
                      <a:pt x="19371" y="3128"/>
                      <a:pt x="19270" y="2192"/>
                      <a:pt x="19025" y="1875"/>
                    </a:cubicBezTo>
                    <a:cubicBezTo>
                      <a:pt x="18449" y="1126"/>
                      <a:pt x="17383" y="694"/>
                      <a:pt x="15540" y="349"/>
                    </a:cubicBezTo>
                    <a:cubicBezTo>
                      <a:pt x="15511" y="334"/>
                      <a:pt x="15482" y="334"/>
                      <a:pt x="15439" y="320"/>
                    </a:cubicBezTo>
                    <a:cubicBezTo>
                      <a:pt x="15151" y="277"/>
                      <a:pt x="14834" y="219"/>
                      <a:pt x="14489" y="161"/>
                    </a:cubicBezTo>
                    <a:cubicBezTo>
                      <a:pt x="13738" y="58"/>
                      <a:pt x="12987" y="1"/>
                      <a:pt x="12225" y="1"/>
                    </a:cubicBezTo>
                    <a:close/>
                  </a:path>
                </a:pathLst>
              </a:custGeom>
              <a:solidFill>
                <a:srgbClr val="62C090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346" name="Google Shape;331;p35">
                <a:extLst>
                  <a:ext uri="{FF2B5EF4-FFF2-40B4-BE49-F238E27FC236}">
                    <a16:creationId xmlns:a16="http://schemas.microsoft.com/office/drawing/2014/main" id="{267BFE57-821C-4B88-9528-A2FEC5F387EE}"/>
                  </a:ext>
                </a:extLst>
              </p:cNvPr>
              <p:cNvSpPr/>
              <p:nvPr/>
            </p:nvSpPr>
            <p:spPr>
              <a:xfrm flipH="1">
                <a:off x="276455" y="2098023"/>
                <a:ext cx="337869" cy="227080"/>
              </a:xfrm>
              <a:custGeom>
                <a:avLst/>
                <a:gdLst/>
                <a:ahLst/>
                <a:cxnLst/>
                <a:rect l="l" t="t" r="r" b="b"/>
                <a:pathLst>
                  <a:path w="9088" h="6108" extrusionOk="0">
                    <a:moveTo>
                      <a:pt x="5498" y="0"/>
                    </a:moveTo>
                    <a:cubicBezTo>
                      <a:pt x="3278" y="0"/>
                      <a:pt x="980" y="246"/>
                      <a:pt x="980" y="246"/>
                    </a:cubicBezTo>
                    <a:cubicBezTo>
                      <a:pt x="692" y="275"/>
                      <a:pt x="404" y="318"/>
                      <a:pt x="116" y="404"/>
                    </a:cubicBezTo>
                    <a:cubicBezTo>
                      <a:pt x="73" y="404"/>
                      <a:pt x="44" y="419"/>
                      <a:pt x="1" y="433"/>
                    </a:cubicBezTo>
                    <a:cubicBezTo>
                      <a:pt x="505" y="2219"/>
                      <a:pt x="1902" y="5877"/>
                      <a:pt x="2751" y="6107"/>
                    </a:cubicBezTo>
                    <a:cubicBezTo>
                      <a:pt x="4566" y="5445"/>
                      <a:pt x="7475" y="2320"/>
                      <a:pt x="9088" y="347"/>
                    </a:cubicBezTo>
                    <a:cubicBezTo>
                      <a:pt x="9059" y="332"/>
                      <a:pt x="9016" y="332"/>
                      <a:pt x="8987" y="318"/>
                    </a:cubicBezTo>
                    <a:cubicBezTo>
                      <a:pt x="8699" y="275"/>
                      <a:pt x="8382" y="217"/>
                      <a:pt x="8037" y="159"/>
                    </a:cubicBezTo>
                    <a:cubicBezTo>
                      <a:pt x="7314" y="42"/>
                      <a:pt x="6413" y="0"/>
                      <a:pt x="5498" y="0"/>
                    </a:cubicBezTo>
                    <a:close/>
                  </a:path>
                </a:pathLst>
              </a:custGeom>
              <a:solidFill>
                <a:srgbClr val="4AA276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347" name="Google Shape;332;p35">
                <a:extLst>
                  <a:ext uri="{FF2B5EF4-FFF2-40B4-BE49-F238E27FC236}">
                    <a16:creationId xmlns:a16="http://schemas.microsoft.com/office/drawing/2014/main" id="{AF6D76EF-05FE-4989-AF6A-6594928F2637}"/>
                  </a:ext>
                </a:extLst>
              </p:cNvPr>
              <p:cNvSpPr/>
              <p:nvPr/>
            </p:nvSpPr>
            <p:spPr>
              <a:xfrm flipH="1">
                <a:off x="296271" y="2386631"/>
                <a:ext cx="152056" cy="174660"/>
              </a:xfrm>
              <a:custGeom>
                <a:avLst/>
                <a:gdLst/>
                <a:ahLst/>
                <a:cxnLst/>
                <a:rect l="l" t="t" r="r" b="b"/>
                <a:pathLst>
                  <a:path w="4090" h="4698" extrusionOk="0">
                    <a:moveTo>
                      <a:pt x="0" y="0"/>
                    </a:moveTo>
                    <a:lnTo>
                      <a:pt x="0" y="3269"/>
                    </a:lnTo>
                    <a:cubicBezTo>
                      <a:pt x="0" y="3269"/>
                      <a:pt x="86" y="4234"/>
                      <a:pt x="1368" y="4594"/>
                    </a:cubicBezTo>
                    <a:cubicBezTo>
                      <a:pt x="1620" y="4666"/>
                      <a:pt x="1869" y="4698"/>
                      <a:pt x="2108" y="4698"/>
                    </a:cubicBezTo>
                    <a:cubicBezTo>
                      <a:pt x="3069" y="4698"/>
                      <a:pt x="3857" y="4183"/>
                      <a:pt x="3960" y="3687"/>
                    </a:cubicBezTo>
                    <a:cubicBezTo>
                      <a:pt x="4090" y="2996"/>
                      <a:pt x="4004" y="159"/>
                      <a:pt x="4004" y="8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AA276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348" name="Google Shape;333;p35">
                <a:extLst>
                  <a:ext uri="{FF2B5EF4-FFF2-40B4-BE49-F238E27FC236}">
                    <a16:creationId xmlns:a16="http://schemas.microsoft.com/office/drawing/2014/main" id="{E4C1C5EF-E7D0-4621-96A6-C51C0091FCE5}"/>
                  </a:ext>
                </a:extLst>
              </p:cNvPr>
              <p:cNvSpPr/>
              <p:nvPr/>
            </p:nvSpPr>
            <p:spPr>
              <a:xfrm flipH="1">
                <a:off x="315529" y="1776809"/>
                <a:ext cx="335750" cy="514016"/>
              </a:xfrm>
              <a:custGeom>
                <a:avLst/>
                <a:gdLst/>
                <a:ahLst/>
                <a:cxnLst/>
                <a:rect l="l" t="t" r="r" b="b"/>
                <a:pathLst>
                  <a:path w="9031" h="13826" extrusionOk="0">
                    <a:moveTo>
                      <a:pt x="1038" y="0"/>
                    </a:moveTo>
                    <a:lnTo>
                      <a:pt x="1038" y="0"/>
                    </a:lnTo>
                    <a:cubicBezTo>
                      <a:pt x="692" y="418"/>
                      <a:pt x="519" y="951"/>
                      <a:pt x="563" y="1498"/>
                    </a:cubicBezTo>
                    <a:cubicBezTo>
                      <a:pt x="649" y="2290"/>
                      <a:pt x="793" y="2722"/>
                      <a:pt x="591" y="3168"/>
                    </a:cubicBezTo>
                    <a:cubicBezTo>
                      <a:pt x="390" y="3586"/>
                      <a:pt x="1" y="3557"/>
                      <a:pt x="30" y="3759"/>
                    </a:cubicBezTo>
                    <a:cubicBezTo>
                      <a:pt x="44" y="3961"/>
                      <a:pt x="692" y="4033"/>
                      <a:pt x="692" y="4609"/>
                    </a:cubicBezTo>
                    <a:cubicBezTo>
                      <a:pt x="707" y="5213"/>
                      <a:pt x="692" y="6121"/>
                      <a:pt x="908" y="6308"/>
                    </a:cubicBezTo>
                    <a:cubicBezTo>
                      <a:pt x="1112" y="6475"/>
                      <a:pt x="1466" y="6564"/>
                      <a:pt x="1923" y="6564"/>
                    </a:cubicBezTo>
                    <a:cubicBezTo>
                      <a:pt x="2175" y="6564"/>
                      <a:pt x="2459" y="6537"/>
                      <a:pt x="2766" y="6481"/>
                    </a:cubicBezTo>
                    <a:cubicBezTo>
                      <a:pt x="2867" y="6466"/>
                      <a:pt x="2939" y="6452"/>
                      <a:pt x="3025" y="6452"/>
                    </a:cubicBezTo>
                    <a:cubicBezTo>
                      <a:pt x="3077" y="6447"/>
                      <a:pt x="3126" y="6445"/>
                      <a:pt x="3170" y="6445"/>
                    </a:cubicBezTo>
                    <a:cubicBezTo>
                      <a:pt x="3654" y="6445"/>
                      <a:pt x="3703" y="6715"/>
                      <a:pt x="3716" y="6913"/>
                    </a:cubicBezTo>
                    <a:cubicBezTo>
                      <a:pt x="3760" y="7431"/>
                      <a:pt x="3587" y="7950"/>
                      <a:pt x="3241" y="8353"/>
                    </a:cubicBezTo>
                    <a:cubicBezTo>
                      <a:pt x="2924" y="8699"/>
                      <a:pt x="1974" y="8886"/>
                      <a:pt x="1974" y="8886"/>
                    </a:cubicBezTo>
                    <a:cubicBezTo>
                      <a:pt x="1974" y="8886"/>
                      <a:pt x="3040" y="13595"/>
                      <a:pt x="3990" y="13825"/>
                    </a:cubicBezTo>
                    <a:cubicBezTo>
                      <a:pt x="4782" y="13235"/>
                      <a:pt x="7518" y="10268"/>
                      <a:pt x="9031" y="8799"/>
                    </a:cubicBezTo>
                    <a:cubicBezTo>
                      <a:pt x="8066" y="8483"/>
                      <a:pt x="7101" y="7964"/>
                      <a:pt x="6784" y="7028"/>
                    </a:cubicBezTo>
                    <a:cubicBezTo>
                      <a:pt x="6467" y="6092"/>
                      <a:pt x="6741" y="3759"/>
                      <a:pt x="6741" y="3759"/>
                    </a:cubicBezTo>
                    <a:lnTo>
                      <a:pt x="6741" y="3759"/>
                    </a:lnTo>
                    <a:cubicBezTo>
                      <a:pt x="6741" y="3759"/>
                      <a:pt x="6814" y="3797"/>
                      <a:pt x="6950" y="3797"/>
                    </a:cubicBezTo>
                    <a:cubicBezTo>
                      <a:pt x="7064" y="3797"/>
                      <a:pt x="7221" y="3771"/>
                      <a:pt x="7418" y="3673"/>
                    </a:cubicBezTo>
                    <a:cubicBezTo>
                      <a:pt x="7850" y="3442"/>
                      <a:pt x="8224" y="1412"/>
                      <a:pt x="7518" y="1239"/>
                    </a:cubicBezTo>
                    <a:cubicBezTo>
                      <a:pt x="7444" y="1221"/>
                      <a:pt x="7373" y="1213"/>
                      <a:pt x="7305" y="1213"/>
                    </a:cubicBezTo>
                    <a:cubicBezTo>
                      <a:pt x="6923" y="1213"/>
                      <a:pt x="6634" y="1472"/>
                      <a:pt x="6438" y="1815"/>
                    </a:cubicBezTo>
                    <a:cubicBezTo>
                      <a:pt x="6352" y="1988"/>
                      <a:pt x="6294" y="2448"/>
                      <a:pt x="6093" y="2506"/>
                    </a:cubicBezTo>
                    <a:cubicBezTo>
                      <a:pt x="6076" y="2510"/>
                      <a:pt x="6060" y="2512"/>
                      <a:pt x="6044" y="2512"/>
                    </a:cubicBezTo>
                    <a:cubicBezTo>
                      <a:pt x="5831" y="2512"/>
                      <a:pt x="5629" y="2177"/>
                      <a:pt x="5589" y="2016"/>
                    </a:cubicBezTo>
                    <a:cubicBezTo>
                      <a:pt x="5531" y="1743"/>
                      <a:pt x="5661" y="1469"/>
                      <a:pt x="5905" y="1325"/>
                    </a:cubicBezTo>
                    <a:lnTo>
                      <a:pt x="5905" y="1325"/>
                    </a:lnTo>
                    <a:cubicBezTo>
                      <a:pt x="5823" y="1359"/>
                      <a:pt x="5739" y="1374"/>
                      <a:pt x="5658" y="1374"/>
                    </a:cubicBezTo>
                    <a:cubicBezTo>
                      <a:pt x="5287" y="1374"/>
                      <a:pt x="4968" y="1050"/>
                      <a:pt x="5027" y="648"/>
                    </a:cubicBezTo>
                    <a:lnTo>
                      <a:pt x="5027" y="648"/>
                    </a:lnTo>
                    <a:cubicBezTo>
                      <a:pt x="4943" y="1070"/>
                      <a:pt x="4587" y="1304"/>
                      <a:pt x="4228" y="1304"/>
                    </a:cubicBezTo>
                    <a:cubicBezTo>
                      <a:pt x="3974" y="1304"/>
                      <a:pt x="3719" y="1187"/>
                      <a:pt x="3558" y="936"/>
                    </a:cubicBezTo>
                    <a:cubicBezTo>
                      <a:pt x="3531" y="1313"/>
                      <a:pt x="3216" y="1589"/>
                      <a:pt x="2846" y="1589"/>
                    </a:cubicBezTo>
                    <a:cubicBezTo>
                      <a:pt x="2820" y="1589"/>
                      <a:pt x="2793" y="1587"/>
                      <a:pt x="2766" y="1584"/>
                    </a:cubicBezTo>
                    <a:cubicBezTo>
                      <a:pt x="2377" y="1527"/>
                      <a:pt x="2104" y="1138"/>
                      <a:pt x="2190" y="749"/>
                    </a:cubicBezTo>
                    <a:lnTo>
                      <a:pt x="2190" y="749"/>
                    </a:lnTo>
                    <a:cubicBezTo>
                      <a:pt x="2059" y="896"/>
                      <a:pt x="1877" y="974"/>
                      <a:pt x="1694" y="974"/>
                    </a:cubicBezTo>
                    <a:cubicBezTo>
                      <a:pt x="1555" y="974"/>
                      <a:pt x="1415" y="929"/>
                      <a:pt x="1297" y="835"/>
                    </a:cubicBezTo>
                    <a:cubicBezTo>
                      <a:pt x="1009" y="591"/>
                      <a:pt x="1225" y="187"/>
                      <a:pt x="1038" y="0"/>
                    </a:cubicBezTo>
                    <a:close/>
                  </a:path>
                </a:pathLst>
              </a:custGeom>
              <a:solidFill>
                <a:srgbClr val="F7A68E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349" name="Google Shape;334;p35">
                <a:extLst>
                  <a:ext uri="{FF2B5EF4-FFF2-40B4-BE49-F238E27FC236}">
                    <a16:creationId xmlns:a16="http://schemas.microsoft.com/office/drawing/2014/main" id="{57785AB8-738E-4601-B79F-42AA0099DFF2}"/>
                  </a:ext>
                </a:extLst>
              </p:cNvPr>
              <p:cNvSpPr/>
              <p:nvPr/>
            </p:nvSpPr>
            <p:spPr>
              <a:xfrm flipH="1">
                <a:off x="315529" y="1894067"/>
                <a:ext cx="262399" cy="396758"/>
              </a:xfrm>
              <a:custGeom>
                <a:avLst/>
                <a:gdLst/>
                <a:ahLst/>
                <a:cxnLst/>
                <a:rect l="l" t="t" r="r" b="b"/>
                <a:pathLst>
                  <a:path w="7058" h="10672" extrusionOk="0">
                    <a:moveTo>
                      <a:pt x="4336" y="0"/>
                    </a:moveTo>
                    <a:cubicBezTo>
                      <a:pt x="4278" y="302"/>
                      <a:pt x="4220" y="490"/>
                      <a:pt x="4192" y="634"/>
                    </a:cubicBezTo>
                    <a:cubicBezTo>
                      <a:pt x="3544" y="2664"/>
                      <a:pt x="1729" y="3168"/>
                      <a:pt x="1052" y="3298"/>
                    </a:cubicBezTo>
                    <a:cubicBezTo>
                      <a:pt x="1104" y="3293"/>
                      <a:pt x="1153" y="3291"/>
                      <a:pt x="1197" y="3291"/>
                    </a:cubicBezTo>
                    <a:cubicBezTo>
                      <a:pt x="1681" y="3291"/>
                      <a:pt x="1730" y="3561"/>
                      <a:pt x="1743" y="3759"/>
                    </a:cubicBezTo>
                    <a:cubicBezTo>
                      <a:pt x="1787" y="4277"/>
                      <a:pt x="1614" y="4796"/>
                      <a:pt x="1268" y="5185"/>
                    </a:cubicBezTo>
                    <a:cubicBezTo>
                      <a:pt x="951" y="5545"/>
                      <a:pt x="1" y="5732"/>
                      <a:pt x="1" y="5732"/>
                    </a:cubicBezTo>
                    <a:cubicBezTo>
                      <a:pt x="1" y="5732"/>
                      <a:pt x="1067" y="10441"/>
                      <a:pt x="2017" y="10671"/>
                    </a:cubicBezTo>
                    <a:cubicBezTo>
                      <a:pt x="2809" y="10081"/>
                      <a:pt x="5545" y="7114"/>
                      <a:pt x="7058" y="5645"/>
                    </a:cubicBezTo>
                    <a:cubicBezTo>
                      <a:pt x="6093" y="5329"/>
                      <a:pt x="5128" y="4810"/>
                      <a:pt x="4811" y="3874"/>
                    </a:cubicBezTo>
                    <a:cubicBezTo>
                      <a:pt x="4494" y="2938"/>
                      <a:pt x="4768" y="605"/>
                      <a:pt x="4768" y="605"/>
                    </a:cubicBezTo>
                    <a:cubicBezTo>
                      <a:pt x="4768" y="605"/>
                      <a:pt x="4422" y="519"/>
                      <a:pt x="4336" y="0"/>
                    </a:cubicBezTo>
                    <a:close/>
                  </a:path>
                </a:pathLst>
              </a:custGeom>
              <a:solidFill>
                <a:srgbClr val="F37B59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350" name="Google Shape;335;p35">
                <a:extLst>
                  <a:ext uri="{FF2B5EF4-FFF2-40B4-BE49-F238E27FC236}">
                    <a16:creationId xmlns:a16="http://schemas.microsoft.com/office/drawing/2014/main" id="{E6D5977B-0CDF-4F2E-B949-34EAFB0DEBEC}"/>
                  </a:ext>
                </a:extLst>
              </p:cNvPr>
              <p:cNvSpPr/>
              <p:nvPr/>
            </p:nvSpPr>
            <p:spPr>
              <a:xfrm flipH="1">
                <a:off x="372299" y="1838301"/>
                <a:ext cx="36434" cy="59521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601" extrusionOk="0">
                    <a:moveTo>
                      <a:pt x="773" y="1"/>
                    </a:moveTo>
                    <a:cubicBezTo>
                      <a:pt x="695" y="1"/>
                      <a:pt x="596" y="29"/>
                      <a:pt x="476" y="118"/>
                    </a:cubicBezTo>
                    <a:cubicBezTo>
                      <a:pt x="58" y="420"/>
                      <a:pt x="1" y="1601"/>
                      <a:pt x="447" y="1601"/>
                    </a:cubicBezTo>
                    <a:cubicBezTo>
                      <a:pt x="879" y="1601"/>
                      <a:pt x="908" y="866"/>
                      <a:pt x="606" y="794"/>
                    </a:cubicBezTo>
                    <a:cubicBezTo>
                      <a:pt x="534" y="780"/>
                      <a:pt x="476" y="766"/>
                      <a:pt x="404" y="751"/>
                    </a:cubicBezTo>
                    <a:cubicBezTo>
                      <a:pt x="404" y="751"/>
                      <a:pt x="474" y="89"/>
                      <a:pt x="964" y="89"/>
                    </a:cubicBezTo>
                    <a:cubicBezTo>
                      <a:pt x="969" y="89"/>
                      <a:pt x="975" y="89"/>
                      <a:pt x="980" y="89"/>
                    </a:cubicBezTo>
                    <a:cubicBezTo>
                      <a:pt x="980" y="89"/>
                      <a:pt x="910" y="1"/>
                      <a:pt x="773" y="1"/>
                    </a:cubicBezTo>
                    <a:close/>
                  </a:path>
                </a:pathLst>
              </a:custGeom>
              <a:solidFill>
                <a:srgbClr val="F37B59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351" name="Google Shape;336;p35">
                <a:extLst>
                  <a:ext uri="{FF2B5EF4-FFF2-40B4-BE49-F238E27FC236}">
                    <a16:creationId xmlns:a16="http://schemas.microsoft.com/office/drawing/2014/main" id="{F7E7AFC5-333C-4AE0-9490-2062B2F4B048}"/>
                  </a:ext>
                </a:extLst>
              </p:cNvPr>
              <p:cNvSpPr/>
              <p:nvPr/>
            </p:nvSpPr>
            <p:spPr>
              <a:xfrm flipH="1">
                <a:off x="276455" y="2098580"/>
                <a:ext cx="341066" cy="53866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14489" extrusionOk="0">
                    <a:moveTo>
                      <a:pt x="864" y="0"/>
                    </a:moveTo>
                    <a:lnTo>
                      <a:pt x="0" y="202"/>
                    </a:lnTo>
                    <a:lnTo>
                      <a:pt x="2549" y="14488"/>
                    </a:lnTo>
                    <a:lnTo>
                      <a:pt x="9174" y="332"/>
                    </a:lnTo>
                    <a:lnTo>
                      <a:pt x="8425" y="72"/>
                    </a:lnTo>
                    <a:lnTo>
                      <a:pt x="2780" y="12544"/>
                    </a:lnTo>
                    <a:lnTo>
                      <a:pt x="864" y="0"/>
                    </a:lnTo>
                    <a:close/>
                  </a:path>
                </a:pathLst>
              </a:custGeom>
              <a:solidFill>
                <a:srgbClr val="0A2E4E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352" name="Google Shape;337;p35">
                <a:extLst>
                  <a:ext uri="{FF2B5EF4-FFF2-40B4-BE49-F238E27FC236}">
                    <a16:creationId xmlns:a16="http://schemas.microsoft.com/office/drawing/2014/main" id="{582D4ACB-FC6E-4742-B202-3145A654ACFE}"/>
                  </a:ext>
                </a:extLst>
              </p:cNvPr>
              <p:cNvSpPr/>
              <p:nvPr/>
            </p:nvSpPr>
            <p:spPr>
              <a:xfrm flipH="1">
                <a:off x="466506" y="2600774"/>
                <a:ext cx="104432" cy="125883"/>
              </a:xfrm>
              <a:custGeom>
                <a:avLst/>
                <a:gdLst/>
                <a:ahLst/>
                <a:cxnLst/>
                <a:rect l="l" t="t" r="r" b="b"/>
                <a:pathLst>
                  <a:path w="2809" h="3386" extrusionOk="0">
                    <a:moveTo>
                      <a:pt x="245" y="1"/>
                    </a:moveTo>
                    <a:lnTo>
                      <a:pt x="0" y="3385"/>
                    </a:lnTo>
                    <a:lnTo>
                      <a:pt x="2808" y="3385"/>
                    </a:lnTo>
                    <a:lnTo>
                      <a:pt x="2808" y="1"/>
                    </a:lnTo>
                    <a:close/>
                  </a:path>
                </a:pathLst>
              </a:custGeom>
              <a:solidFill>
                <a:srgbClr val="0A2E4E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353" name="Google Shape;338;p35">
                <a:extLst>
                  <a:ext uri="{FF2B5EF4-FFF2-40B4-BE49-F238E27FC236}">
                    <a16:creationId xmlns:a16="http://schemas.microsoft.com/office/drawing/2014/main" id="{0CFAD795-7F6F-42E7-8C7B-D693FB2AE8E1}"/>
                  </a:ext>
                </a:extLst>
              </p:cNvPr>
              <p:cNvSpPr/>
              <p:nvPr/>
            </p:nvSpPr>
            <p:spPr>
              <a:xfrm flipH="1">
                <a:off x="487400" y="2625423"/>
                <a:ext cx="63202" cy="76065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2046" extrusionOk="0">
                    <a:moveTo>
                      <a:pt x="159" y="0"/>
                    </a:moveTo>
                    <a:lnTo>
                      <a:pt x="0" y="2045"/>
                    </a:lnTo>
                    <a:lnTo>
                      <a:pt x="1700" y="2045"/>
                    </a:lnTo>
                    <a:lnTo>
                      <a:pt x="170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354" name="Google Shape;339;p35">
                <a:extLst>
                  <a:ext uri="{FF2B5EF4-FFF2-40B4-BE49-F238E27FC236}">
                    <a16:creationId xmlns:a16="http://schemas.microsoft.com/office/drawing/2014/main" id="{E452FCD4-3938-4FB2-B7B2-D1E2B4F9C1B5}"/>
                  </a:ext>
                </a:extLst>
              </p:cNvPr>
              <p:cNvSpPr/>
              <p:nvPr/>
            </p:nvSpPr>
            <p:spPr>
              <a:xfrm flipH="1">
                <a:off x="2323299" y="3069248"/>
                <a:ext cx="234516" cy="337349"/>
              </a:xfrm>
              <a:custGeom>
                <a:avLst/>
                <a:gdLst/>
                <a:ahLst/>
                <a:cxnLst/>
                <a:rect l="l" t="t" r="r" b="b"/>
                <a:pathLst>
                  <a:path w="6308" h="9074" extrusionOk="0">
                    <a:moveTo>
                      <a:pt x="1411" y="1"/>
                    </a:moveTo>
                    <a:lnTo>
                      <a:pt x="1411" y="1182"/>
                    </a:lnTo>
                    <a:cubicBezTo>
                      <a:pt x="605" y="1283"/>
                      <a:pt x="0" y="1974"/>
                      <a:pt x="0" y="2795"/>
                    </a:cubicBezTo>
                    <a:lnTo>
                      <a:pt x="0" y="7432"/>
                    </a:lnTo>
                    <a:cubicBezTo>
                      <a:pt x="0" y="8339"/>
                      <a:pt x="720" y="9074"/>
                      <a:pt x="1627" y="9074"/>
                    </a:cubicBezTo>
                    <a:lnTo>
                      <a:pt x="4666" y="9074"/>
                    </a:lnTo>
                    <a:cubicBezTo>
                      <a:pt x="5573" y="9074"/>
                      <a:pt x="6308" y="8339"/>
                      <a:pt x="6308" y="7432"/>
                    </a:cubicBezTo>
                    <a:lnTo>
                      <a:pt x="6308" y="2795"/>
                    </a:lnTo>
                    <a:cubicBezTo>
                      <a:pt x="6308" y="1974"/>
                      <a:pt x="5703" y="1283"/>
                      <a:pt x="4882" y="1182"/>
                    </a:cubicBezTo>
                    <a:lnTo>
                      <a:pt x="488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355" name="Google Shape;340;p35">
                <a:extLst>
                  <a:ext uri="{FF2B5EF4-FFF2-40B4-BE49-F238E27FC236}">
                    <a16:creationId xmlns:a16="http://schemas.microsoft.com/office/drawing/2014/main" id="{51D777BD-67CE-473C-92EB-E43781C23E26}"/>
                  </a:ext>
                </a:extLst>
              </p:cNvPr>
              <p:cNvSpPr/>
              <p:nvPr/>
            </p:nvSpPr>
            <p:spPr>
              <a:xfrm flipH="1">
                <a:off x="2376277" y="3069248"/>
                <a:ext cx="129080" cy="43944"/>
              </a:xfrm>
              <a:custGeom>
                <a:avLst/>
                <a:gdLst/>
                <a:ahLst/>
                <a:cxnLst/>
                <a:rect l="l" t="t" r="r" b="b"/>
                <a:pathLst>
                  <a:path w="3472" h="1182" extrusionOk="0">
                    <a:moveTo>
                      <a:pt x="0" y="1"/>
                    </a:moveTo>
                    <a:lnTo>
                      <a:pt x="0" y="1182"/>
                    </a:lnTo>
                    <a:lnTo>
                      <a:pt x="3471" y="1182"/>
                    </a:lnTo>
                    <a:lnTo>
                      <a:pt x="347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356" name="Google Shape;341;p35">
                <a:extLst>
                  <a:ext uri="{FF2B5EF4-FFF2-40B4-BE49-F238E27FC236}">
                    <a16:creationId xmlns:a16="http://schemas.microsoft.com/office/drawing/2014/main" id="{81E42203-D3BB-4EFD-B7D7-24C8165405A5}"/>
                  </a:ext>
                </a:extLst>
              </p:cNvPr>
              <p:cNvSpPr/>
              <p:nvPr/>
            </p:nvSpPr>
            <p:spPr>
              <a:xfrm flipH="1">
                <a:off x="2354343" y="3049990"/>
                <a:ext cx="172429" cy="39668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1067" extrusionOk="0">
                    <a:moveTo>
                      <a:pt x="404" y="0"/>
                    </a:moveTo>
                    <a:cubicBezTo>
                      <a:pt x="173" y="0"/>
                      <a:pt x="0" y="173"/>
                      <a:pt x="0" y="404"/>
                    </a:cubicBezTo>
                    <a:lnTo>
                      <a:pt x="0" y="663"/>
                    </a:lnTo>
                    <a:cubicBezTo>
                      <a:pt x="0" y="879"/>
                      <a:pt x="173" y="1066"/>
                      <a:pt x="404" y="1066"/>
                    </a:cubicBezTo>
                    <a:lnTo>
                      <a:pt x="4234" y="1066"/>
                    </a:lnTo>
                    <a:cubicBezTo>
                      <a:pt x="4450" y="1066"/>
                      <a:pt x="4638" y="879"/>
                      <a:pt x="4638" y="663"/>
                    </a:cubicBezTo>
                    <a:lnTo>
                      <a:pt x="4638" y="404"/>
                    </a:lnTo>
                    <a:cubicBezTo>
                      <a:pt x="4638" y="173"/>
                      <a:pt x="4450" y="0"/>
                      <a:pt x="4234" y="0"/>
                    </a:cubicBezTo>
                    <a:close/>
                  </a:path>
                </a:pathLst>
              </a:custGeom>
              <a:solidFill>
                <a:srgbClr val="0A2E4E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357" name="Google Shape;342;p35">
                <a:extLst>
                  <a:ext uri="{FF2B5EF4-FFF2-40B4-BE49-F238E27FC236}">
                    <a16:creationId xmlns:a16="http://schemas.microsoft.com/office/drawing/2014/main" id="{BEBF98FD-2556-46E3-85DD-8C4F1FA7381D}"/>
                  </a:ext>
                </a:extLst>
              </p:cNvPr>
              <p:cNvSpPr/>
              <p:nvPr/>
            </p:nvSpPr>
            <p:spPr>
              <a:xfrm flipH="1">
                <a:off x="2378954" y="3179553"/>
                <a:ext cx="123206" cy="156369"/>
              </a:xfrm>
              <a:custGeom>
                <a:avLst/>
                <a:gdLst/>
                <a:ahLst/>
                <a:cxnLst/>
                <a:rect l="l" t="t" r="r" b="b"/>
                <a:pathLst>
                  <a:path w="3314" h="4206" extrusionOk="0">
                    <a:moveTo>
                      <a:pt x="793" y="1"/>
                    </a:moveTo>
                    <a:cubicBezTo>
                      <a:pt x="361" y="1"/>
                      <a:pt x="1" y="361"/>
                      <a:pt x="1" y="793"/>
                    </a:cubicBezTo>
                    <a:lnTo>
                      <a:pt x="1" y="3414"/>
                    </a:lnTo>
                    <a:cubicBezTo>
                      <a:pt x="1" y="3860"/>
                      <a:pt x="361" y="4206"/>
                      <a:pt x="793" y="4206"/>
                    </a:cubicBezTo>
                    <a:lnTo>
                      <a:pt x="2521" y="4206"/>
                    </a:lnTo>
                    <a:cubicBezTo>
                      <a:pt x="2953" y="4206"/>
                      <a:pt x="3313" y="3860"/>
                      <a:pt x="3313" y="3414"/>
                    </a:cubicBezTo>
                    <a:lnTo>
                      <a:pt x="3313" y="793"/>
                    </a:lnTo>
                    <a:cubicBezTo>
                      <a:pt x="3313" y="361"/>
                      <a:pt x="2953" y="1"/>
                      <a:pt x="2521" y="1"/>
                    </a:cubicBezTo>
                    <a:close/>
                  </a:path>
                </a:pathLst>
              </a:custGeom>
              <a:solidFill>
                <a:srgbClr val="0A2E4E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358" name="Google Shape;343;p35">
                <a:extLst>
                  <a:ext uri="{FF2B5EF4-FFF2-40B4-BE49-F238E27FC236}">
                    <a16:creationId xmlns:a16="http://schemas.microsoft.com/office/drawing/2014/main" id="{2BE22336-4C86-4C1A-AAAD-EEB70C42788D}"/>
                  </a:ext>
                </a:extLst>
              </p:cNvPr>
              <p:cNvSpPr/>
              <p:nvPr/>
            </p:nvSpPr>
            <p:spPr>
              <a:xfrm flipH="1">
                <a:off x="2065213" y="3069248"/>
                <a:ext cx="235073" cy="337349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9074" extrusionOk="0">
                    <a:moveTo>
                      <a:pt x="1426" y="1"/>
                    </a:moveTo>
                    <a:lnTo>
                      <a:pt x="1426" y="1182"/>
                    </a:lnTo>
                    <a:cubicBezTo>
                      <a:pt x="605" y="1283"/>
                      <a:pt x="0" y="1974"/>
                      <a:pt x="0" y="2795"/>
                    </a:cubicBezTo>
                    <a:lnTo>
                      <a:pt x="0" y="7432"/>
                    </a:lnTo>
                    <a:cubicBezTo>
                      <a:pt x="0" y="8339"/>
                      <a:pt x="735" y="9074"/>
                      <a:pt x="1642" y="9074"/>
                    </a:cubicBezTo>
                    <a:lnTo>
                      <a:pt x="4680" y="9074"/>
                    </a:lnTo>
                    <a:cubicBezTo>
                      <a:pt x="5588" y="9074"/>
                      <a:pt x="6322" y="8339"/>
                      <a:pt x="6322" y="7432"/>
                    </a:cubicBezTo>
                    <a:lnTo>
                      <a:pt x="6322" y="2795"/>
                    </a:lnTo>
                    <a:cubicBezTo>
                      <a:pt x="6322" y="1974"/>
                      <a:pt x="5703" y="1283"/>
                      <a:pt x="4896" y="1182"/>
                    </a:cubicBezTo>
                    <a:lnTo>
                      <a:pt x="489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359" name="Google Shape;344;p35">
                <a:extLst>
                  <a:ext uri="{FF2B5EF4-FFF2-40B4-BE49-F238E27FC236}">
                    <a16:creationId xmlns:a16="http://schemas.microsoft.com/office/drawing/2014/main" id="{69159453-2E22-4396-848C-B0AF0297CA56}"/>
                  </a:ext>
                </a:extLst>
              </p:cNvPr>
              <p:cNvSpPr/>
              <p:nvPr/>
            </p:nvSpPr>
            <p:spPr>
              <a:xfrm flipH="1">
                <a:off x="2118228" y="3069248"/>
                <a:ext cx="129080" cy="43944"/>
              </a:xfrm>
              <a:custGeom>
                <a:avLst/>
                <a:gdLst/>
                <a:ahLst/>
                <a:cxnLst/>
                <a:rect l="l" t="t" r="r" b="b"/>
                <a:pathLst>
                  <a:path w="3472" h="1182" extrusionOk="0">
                    <a:moveTo>
                      <a:pt x="1" y="1"/>
                    </a:moveTo>
                    <a:lnTo>
                      <a:pt x="1" y="1182"/>
                    </a:lnTo>
                    <a:lnTo>
                      <a:pt x="3471" y="1182"/>
                    </a:lnTo>
                    <a:lnTo>
                      <a:pt x="347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360" name="Google Shape;345;p35">
                <a:extLst>
                  <a:ext uri="{FF2B5EF4-FFF2-40B4-BE49-F238E27FC236}">
                    <a16:creationId xmlns:a16="http://schemas.microsoft.com/office/drawing/2014/main" id="{F38E37C6-F49B-4C77-A8FE-983C109808E7}"/>
                  </a:ext>
                </a:extLst>
              </p:cNvPr>
              <p:cNvSpPr/>
              <p:nvPr/>
            </p:nvSpPr>
            <p:spPr>
              <a:xfrm flipH="1">
                <a:off x="2096814" y="3049990"/>
                <a:ext cx="172429" cy="39668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1067" extrusionOk="0">
                    <a:moveTo>
                      <a:pt x="404" y="0"/>
                    </a:moveTo>
                    <a:cubicBezTo>
                      <a:pt x="188" y="0"/>
                      <a:pt x="0" y="173"/>
                      <a:pt x="0" y="404"/>
                    </a:cubicBezTo>
                    <a:lnTo>
                      <a:pt x="0" y="663"/>
                    </a:lnTo>
                    <a:cubicBezTo>
                      <a:pt x="0" y="879"/>
                      <a:pt x="188" y="1066"/>
                      <a:pt x="404" y="1066"/>
                    </a:cubicBezTo>
                    <a:lnTo>
                      <a:pt x="4234" y="1066"/>
                    </a:lnTo>
                    <a:cubicBezTo>
                      <a:pt x="4465" y="1066"/>
                      <a:pt x="4638" y="879"/>
                      <a:pt x="4638" y="663"/>
                    </a:cubicBezTo>
                    <a:lnTo>
                      <a:pt x="4638" y="404"/>
                    </a:lnTo>
                    <a:cubicBezTo>
                      <a:pt x="4638" y="173"/>
                      <a:pt x="4465" y="0"/>
                      <a:pt x="4234" y="0"/>
                    </a:cubicBezTo>
                    <a:close/>
                  </a:path>
                </a:pathLst>
              </a:custGeom>
              <a:solidFill>
                <a:srgbClr val="0A2E4E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361" name="Google Shape;346;p35">
                <a:extLst>
                  <a:ext uri="{FF2B5EF4-FFF2-40B4-BE49-F238E27FC236}">
                    <a16:creationId xmlns:a16="http://schemas.microsoft.com/office/drawing/2014/main" id="{E996E937-EE19-4B13-9BEB-A64DFEC85A90}"/>
                  </a:ext>
                </a:extLst>
              </p:cNvPr>
              <p:cNvSpPr/>
              <p:nvPr/>
            </p:nvSpPr>
            <p:spPr>
              <a:xfrm flipH="1">
                <a:off x="2121426" y="3179553"/>
                <a:ext cx="123206" cy="156369"/>
              </a:xfrm>
              <a:custGeom>
                <a:avLst/>
                <a:gdLst/>
                <a:ahLst/>
                <a:cxnLst/>
                <a:rect l="l" t="t" r="r" b="b"/>
                <a:pathLst>
                  <a:path w="3314" h="4206" extrusionOk="0">
                    <a:moveTo>
                      <a:pt x="793" y="1"/>
                    </a:moveTo>
                    <a:cubicBezTo>
                      <a:pt x="361" y="1"/>
                      <a:pt x="1" y="361"/>
                      <a:pt x="1" y="793"/>
                    </a:cubicBezTo>
                    <a:lnTo>
                      <a:pt x="1" y="3414"/>
                    </a:lnTo>
                    <a:cubicBezTo>
                      <a:pt x="1" y="3860"/>
                      <a:pt x="361" y="4206"/>
                      <a:pt x="793" y="4206"/>
                    </a:cubicBezTo>
                    <a:lnTo>
                      <a:pt x="2521" y="4206"/>
                    </a:lnTo>
                    <a:cubicBezTo>
                      <a:pt x="2953" y="4206"/>
                      <a:pt x="3313" y="3860"/>
                      <a:pt x="3313" y="3414"/>
                    </a:cubicBezTo>
                    <a:lnTo>
                      <a:pt x="3313" y="793"/>
                    </a:lnTo>
                    <a:cubicBezTo>
                      <a:pt x="3313" y="361"/>
                      <a:pt x="2953" y="1"/>
                      <a:pt x="2521" y="1"/>
                    </a:cubicBezTo>
                    <a:close/>
                  </a:path>
                </a:pathLst>
              </a:custGeom>
              <a:solidFill>
                <a:srgbClr val="0A2E4E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362" name="Google Shape;347;p35">
                <a:extLst>
                  <a:ext uri="{FF2B5EF4-FFF2-40B4-BE49-F238E27FC236}">
                    <a16:creationId xmlns:a16="http://schemas.microsoft.com/office/drawing/2014/main" id="{3AE92962-CB21-462D-B57D-1D278D185F43}"/>
                  </a:ext>
                </a:extLst>
              </p:cNvPr>
              <p:cNvSpPr/>
              <p:nvPr/>
            </p:nvSpPr>
            <p:spPr>
              <a:xfrm flipH="1">
                <a:off x="1807685" y="3069248"/>
                <a:ext cx="235073" cy="337349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9074" extrusionOk="0">
                    <a:moveTo>
                      <a:pt x="1426" y="1"/>
                    </a:moveTo>
                    <a:lnTo>
                      <a:pt x="1426" y="1182"/>
                    </a:lnTo>
                    <a:cubicBezTo>
                      <a:pt x="619" y="1283"/>
                      <a:pt x="0" y="1974"/>
                      <a:pt x="0" y="2795"/>
                    </a:cubicBezTo>
                    <a:lnTo>
                      <a:pt x="0" y="7432"/>
                    </a:lnTo>
                    <a:cubicBezTo>
                      <a:pt x="0" y="8339"/>
                      <a:pt x="735" y="9074"/>
                      <a:pt x="1642" y="9074"/>
                    </a:cubicBezTo>
                    <a:lnTo>
                      <a:pt x="4680" y="9074"/>
                    </a:lnTo>
                    <a:cubicBezTo>
                      <a:pt x="5588" y="9074"/>
                      <a:pt x="6322" y="8339"/>
                      <a:pt x="6322" y="7432"/>
                    </a:cubicBezTo>
                    <a:lnTo>
                      <a:pt x="6322" y="2795"/>
                    </a:lnTo>
                    <a:cubicBezTo>
                      <a:pt x="6322" y="1974"/>
                      <a:pt x="5717" y="1283"/>
                      <a:pt x="4896" y="1182"/>
                    </a:cubicBezTo>
                    <a:lnTo>
                      <a:pt x="489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363" name="Google Shape;348;p35">
                <a:extLst>
                  <a:ext uri="{FF2B5EF4-FFF2-40B4-BE49-F238E27FC236}">
                    <a16:creationId xmlns:a16="http://schemas.microsoft.com/office/drawing/2014/main" id="{E9726C57-CC31-4054-97A5-65386B91BD37}"/>
                  </a:ext>
                </a:extLst>
              </p:cNvPr>
              <p:cNvSpPr/>
              <p:nvPr/>
            </p:nvSpPr>
            <p:spPr>
              <a:xfrm flipH="1">
                <a:off x="1860700" y="3069248"/>
                <a:ext cx="129080" cy="43944"/>
              </a:xfrm>
              <a:custGeom>
                <a:avLst/>
                <a:gdLst/>
                <a:ahLst/>
                <a:cxnLst/>
                <a:rect l="l" t="t" r="r" b="b"/>
                <a:pathLst>
                  <a:path w="3472" h="1182" extrusionOk="0">
                    <a:moveTo>
                      <a:pt x="1" y="1"/>
                    </a:moveTo>
                    <a:lnTo>
                      <a:pt x="1" y="1182"/>
                    </a:lnTo>
                    <a:lnTo>
                      <a:pt x="3471" y="1182"/>
                    </a:lnTo>
                    <a:lnTo>
                      <a:pt x="347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364" name="Google Shape;349;p35">
                <a:extLst>
                  <a:ext uri="{FF2B5EF4-FFF2-40B4-BE49-F238E27FC236}">
                    <a16:creationId xmlns:a16="http://schemas.microsoft.com/office/drawing/2014/main" id="{DE9F36F0-85E8-4EC0-84F5-E19341235DDF}"/>
                  </a:ext>
                </a:extLst>
              </p:cNvPr>
              <p:cNvSpPr/>
              <p:nvPr/>
            </p:nvSpPr>
            <p:spPr>
              <a:xfrm flipH="1">
                <a:off x="1838765" y="3049990"/>
                <a:ext cx="172950" cy="39668"/>
              </a:xfrm>
              <a:custGeom>
                <a:avLst/>
                <a:gdLst/>
                <a:ahLst/>
                <a:cxnLst/>
                <a:rect l="l" t="t" r="r" b="b"/>
                <a:pathLst>
                  <a:path w="4652" h="1067" extrusionOk="0">
                    <a:moveTo>
                      <a:pt x="418" y="0"/>
                    </a:moveTo>
                    <a:cubicBezTo>
                      <a:pt x="188" y="0"/>
                      <a:pt x="0" y="173"/>
                      <a:pt x="0" y="404"/>
                    </a:cubicBezTo>
                    <a:lnTo>
                      <a:pt x="0" y="663"/>
                    </a:lnTo>
                    <a:cubicBezTo>
                      <a:pt x="0" y="879"/>
                      <a:pt x="188" y="1066"/>
                      <a:pt x="418" y="1066"/>
                    </a:cubicBezTo>
                    <a:lnTo>
                      <a:pt x="4249" y="1066"/>
                    </a:lnTo>
                    <a:cubicBezTo>
                      <a:pt x="4465" y="1066"/>
                      <a:pt x="4652" y="879"/>
                      <a:pt x="4652" y="663"/>
                    </a:cubicBezTo>
                    <a:lnTo>
                      <a:pt x="4652" y="404"/>
                    </a:lnTo>
                    <a:cubicBezTo>
                      <a:pt x="4652" y="173"/>
                      <a:pt x="4465" y="0"/>
                      <a:pt x="4249" y="0"/>
                    </a:cubicBezTo>
                    <a:close/>
                  </a:path>
                </a:pathLst>
              </a:custGeom>
              <a:solidFill>
                <a:srgbClr val="0A2E4E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365" name="Google Shape;350;p35">
                <a:extLst>
                  <a:ext uri="{FF2B5EF4-FFF2-40B4-BE49-F238E27FC236}">
                    <a16:creationId xmlns:a16="http://schemas.microsoft.com/office/drawing/2014/main" id="{621EFB15-F071-4722-847C-F486E6283198}"/>
                  </a:ext>
                </a:extLst>
              </p:cNvPr>
              <p:cNvSpPr/>
              <p:nvPr/>
            </p:nvSpPr>
            <p:spPr>
              <a:xfrm flipH="1">
                <a:off x="1863897" y="3179553"/>
                <a:ext cx="122649" cy="156369"/>
              </a:xfrm>
              <a:custGeom>
                <a:avLst/>
                <a:gdLst/>
                <a:ahLst/>
                <a:cxnLst/>
                <a:rect l="l" t="t" r="r" b="b"/>
                <a:pathLst>
                  <a:path w="3299" h="4206" extrusionOk="0">
                    <a:moveTo>
                      <a:pt x="792" y="1"/>
                    </a:moveTo>
                    <a:cubicBezTo>
                      <a:pt x="346" y="1"/>
                      <a:pt x="0" y="361"/>
                      <a:pt x="0" y="793"/>
                    </a:cubicBezTo>
                    <a:lnTo>
                      <a:pt x="0" y="3414"/>
                    </a:lnTo>
                    <a:cubicBezTo>
                      <a:pt x="0" y="3860"/>
                      <a:pt x="346" y="4206"/>
                      <a:pt x="792" y="4206"/>
                    </a:cubicBezTo>
                    <a:lnTo>
                      <a:pt x="2520" y="4206"/>
                    </a:lnTo>
                    <a:cubicBezTo>
                      <a:pt x="2952" y="4206"/>
                      <a:pt x="3298" y="3860"/>
                      <a:pt x="3298" y="3414"/>
                    </a:cubicBezTo>
                    <a:lnTo>
                      <a:pt x="3298" y="793"/>
                    </a:lnTo>
                    <a:cubicBezTo>
                      <a:pt x="3298" y="361"/>
                      <a:pt x="2952" y="1"/>
                      <a:pt x="2520" y="1"/>
                    </a:cubicBezTo>
                    <a:close/>
                  </a:path>
                </a:pathLst>
              </a:custGeom>
              <a:solidFill>
                <a:srgbClr val="0A2E4E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366" name="Google Shape;351;p35">
                <a:extLst>
                  <a:ext uri="{FF2B5EF4-FFF2-40B4-BE49-F238E27FC236}">
                    <a16:creationId xmlns:a16="http://schemas.microsoft.com/office/drawing/2014/main" id="{A9FB1EC0-3091-4EDB-A4BE-A92A53A2F44E}"/>
                  </a:ext>
                </a:extLst>
              </p:cNvPr>
              <p:cNvSpPr/>
              <p:nvPr/>
            </p:nvSpPr>
            <p:spPr>
              <a:xfrm flipH="1">
                <a:off x="2238163" y="4405109"/>
                <a:ext cx="26805" cy="551491"/>
              </a:xfrm>
              <a:custGeom>
                <a:avLst/>
                <a:gdLst/>
                <a:ahLst/>
                <a:cxnLst/>
                <a:rect l="l" t="t" r="r" b="b"/>
                <a:pathLst>
                  <a:path w="721" h="14834" extrusionOk="0">
                    <a:moveTo>
                      <a:pt x="332" y="0"/>
                    </a:moveTo>
                    <a:cubicBezTo>
                      <a:pt x="145" y="0"/>
                      <a:pt x="1" y="144"/>
                      <a:pt x="1" y="331"/>
                    </a:cubicBezTo>
                    <a:lnTo>
                      <a:pt x="58" y="14488"/>
                    </a:lnTo>
                    <a:cubicBezTo>
                      <a:pt x="58" y="14675"/>
                      <a:pt x="202" y="14833"/>
                      <a:pt x="389" y="14833"/>
                    </a:cubicBezTo>
                    <a:cubicBezTo>
                      <a:pt x="577" y="14833"/>
                      <a:pt x="721" y="14675"/>
                      <a:pt x="721" y="14488"/>
                    </a:cubicBezTo>
                    <a:lnTo>
                      <a:pt x="663" y="331"/>
                    </a:lnTo>
                    <a:cubicBezTo>
                      <a:pt x="663" y="144"/>
                      <a:pt x="519" y="0"/>
                      <a:pt x="332" y="0"/>
                    </a:cubicBezTo>
                    <a:close/>
                  </a:path>
                </a:pathLst>
              </a:custGeom>
              <a:solidFill>
                <a:srgbClr val="0A2E4E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367" name="Google Shape;352;p35">
                <a:extLst>
                  <a:ext uri="{FF2B5EF4-FFF2-40B4-BE49-F238E27FC236}">
                    <a16:creationId xmlns:a16="http://schemas.microsoft.com/office/drawing/2014/main" id="{AB5F30B6-2A56-4528-A75A-B1AD12B5D5AB}"/>
                  </a:ext>
                </a:extLst>
              </p:cNvPr>
              <p:cNvSpPr/>
              <p:nvPr/>
            </p:nvSpPr>
            <p:spPr>
              <a:xfrm flipH="1">
                <a:off x="2048521" y="4481212"/>
                <a:ext cx="405458" cy="398803"/>
              </a:xfrm>
              <a:custGeom>
                <a:avLst/>
                <a:gdLst/>
                <a:ahLst/>
                <a:cxnLst/>
                <a:rect l="l" t="t" r="r" b="b"/>
                <a:pathLst>
                  <a:path w="10906" h="10727" extrusionOk="0">
                    <a:moveTo>
                      <a:pt x="10427" y="0"/>
                    </a:moveTo>
                    <a:cubicBezTo>
                      <a:pt x="10350" y="0"/>
                      <a:pt x="10270" y="29"/>
                      <a:pt x="10197" y="99"/>
                    </a:cubicBezTo>
                    <a:lnTo>
                      <a:pt x="217" y="10151"/>
                    </a:lnTo>
                    <a:cubicBezTo>
                      <a:pt x="1" y="10367"/>
                      <a:pt x="159" y="10727"/>
                      <a:pt x="462" y="10727"/>
                    </a:cubicBezTo>
                    <a:cubicBezTo>
                      <a:pt x="548" y="10727"/>
                      <a:pt x="635" y="10684"/>
                      <a:pt x="692" y="10626"/>
                    </a:cubicBezTo>
                    <a:lnTo>
                      <a:pt x="10672" y="574"/>
                    </a:lnTo>
                    <a:cubicBezTo>
                      <a:pt x="10905" y="330"/>
                      <a:pt x="10685" y="0"/>
                      <a:pt x="10427" y="0"/>
                    </a:cubicBezTo>
                    <a:close/>
                  </a:path>
                </a:pathLst>
              </a:custGeom>
              <a:solidFill>
                <a:srgbClr val="0A2E4E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368" name="Google Shape;353;p35">
                <a:extLst>
                  <a:ext uri="{FF2B5EF4-FFF2-40B4-BE49-F238E27FC236}">
                    <a16:creationId xmlns:a16="http://schemas.microsoft.com/office/drawing/2014/main" id="{40B8EF10-E417-4E68-8E5D-AA165CE92340}"/>
                  </a:ext>
                </a:extLst>
              </p:cNvPr>
              <p:cNvSpPr/>
              <p:nvPr/>
            </p:nvSpPr>
            <p:spPr>
              <a:xfrm flipH="1">
                <a:off x="1971526" y="4666913"/>
                <a:ext cx="560079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15065" h="735" extrusionOk="0">
                    <a:moveTo>
                      <a:pt x="14618" y="0"/>
                    </a:moveTo>
                    <a:lnTo>
                      <a:pt x="447" y="58"/>
                    </a:lnTo>
                    <a:cubicBezTo>
                      <a:pt x="1" y="58"/>
                      <a:pt x="1" y="735"/>
                      <a:pt x="447" y="735"/>
                    </a:cubicBezTo>
                    <a:lnTo>
                      <a:pt x="14618" y="677"/>
                    </a:lnTo>
                    <a:cubicBezTo>
                      <a:pt x="15064" y="677"/>
                      <a:pt x="15064" y="0"/>
                      <a:pt x="14618" y="0"/>
                    </a:cubicBezTo>
                    <a:close/>
                  </a:path>
                </a:pathLst>
              </a:custGeom>
              <a:solidFill>
                <a:srgbClr val="C0D5EE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369" name="Google Shape;354;p35">
                <a:extLst>
                  <a:ext uri="{FF2B5EF4-FFF2-40B4-BE49-F238E27FC236}">
                    <a16:creationId xmlns:a16="http://schemas.microsoft.com/office/drawing/2014/main" id="{C6C1E619-1111-4B08-B716-B7595BCA2584}"/>
                  </a:ext>
                </a:extLst>
              </p:cNvPr>
              <p:cNvSpPr/>
              <p:nvPr/>
            </p:nvSpPr>
            <p:spPr>
              <a:xfrm flipH="1">
                <a:off x="2048074" y="4482587"/>
                <a:ext cx="407986" cy="395829"/>
              </a:xfrm>
              <a:custGeom>
                <a:avLst/>
                <a:gdLst/>
                <a:ahLst/>
                <a:cxnLst/>
                <a:rect l="l" t="t" r="r" b="b"/>
                <a:pathLst>
                  <a:path w="10974" h="10647" extrusionOk="0">
                    <a:moveTo>
                      <a:pt x="472" y="1"/>
                    </a:moveTo>
                    <a:cubicBezTo>
                      <a:pt x="216" y="1"/>
                      <a:pt x="1" y="337"/>
                      <a:pt x="244" y="580"/>
                    </a:cubicBezTo>
                    <a:lnTo>
                      <a:pt x="10296" y="10560"/>
                    </a:lnTo>
                    <a:cubicBezTo>
                      <a:pt x="10354" y="10618"/>
                      <a:pt x="10440" y="10647"/>
                      <a:pt x="10527" y="10647"/>
                    </a:cubicBezTo>
                    <a:cubicBezTo>
                      <a:pt x="10829" y="10647"/>
                      <a:pt x="10973" y="10287"/>
                      <a:pt x="10757" y="10071"/>
                    </a:cubicBezTo>
                    <a:lnTo>
                      <a:pt x="705" y="105"/>
                    </a:lnTo>
                    <a:cubicBezTo>
                      <a:pt x="631" y="31"/>
                      <a:pt x="550" y="1"/>
                      <a:pt x="472" y="1"/>
                    </a:cubicBezTo>
                    <a:close/>
                  </a:path>
                </a:pathLst>
              </a:custGeom>
              <a:solidFill>
                <a:srgbClr val="0A2E4E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370" name="Google Shape;355;p35">
                <a:extLst>
                  <a:ext uri="{FF2B5EF4-FFF2-40B4-BE49-F238E27FC236}">
                    <a16:creationId xmlns:a16="http://schemas.microsoft.com/office/drawing/2014/main" id="{5C96D87C-2C98-42F1-9027-3CB4133112F4}"/>
                  </a:ext>
                </a:extLst>
              </p:cNvPr>
              <p:cNvSpPr/>
              <p:nvPr/>
            </p:nvSpPr>
            <p:spPr>
              <a:xfrm flipH="1">
                <a:off x="1988144" y="4417415"/>
                <a:ext cx="547216" cy="526545"/>
              </a:xfrm>
              <a:custGeom>
                <a:avLst/>
                <a:gdLst/>
                <a:ahLst/>
                <a:cxnLst/>
                <a:rect l="l" t="t" r="r" b="b"/>
                <a:pathLst>
                  <a:path w="14719" h="14163" extrusionOk="0">
                    <a:moveTo>
                      <a:pt x="7597" y="2174"/>
                    </a:moveTo>
                    <a:cubicBezTo>
                      <a:pt x="10114" y="2174"/>
                      <a:pt x="12530" y="4131"/>
                      <a:pt x="12530" y="7086"/>
                    </a:cubicBezTo>
                    <a:cubicBezTo>
                      <a:pt x="12530" y="9779"/>
                      <a:pt x="10341" y="11982"/>
                      <a:pt x="7634" y="11982"/>
                    </a:cubicBezTo>
                    <a:cubicBezTo>
                      <a:pt x="3270" y="11982"/>
                      <a:pt x="1095" y="6697"/>
                      <a:pt x="4177" y="3615"/>
                    </a:cubicBezTo>
                    <a:cubicBezTo>
                      <a:pt x="5173" y="2620"/>
                      <a:pt x="6396" y="2174"/>
                      <a:pt x="7597" y="2174"/>
                    </a:cubicBezTo>
                    <a:close/>
                    <a:moveTo>
                      <a:pt x="7634" y="0"/>
                    </a:moveTo>
                    <a:cubicBezTo>
                      <a:pt x="4768" y="0"/>
                      <a:pt x="2190" y="1728"/>
                      <a:pt x="1095" y="4378"/>
                    </a:cubicBezTo>
                    <a:cubicBezTo>
                      <a:pt x="1" y="7014"/>
                      <a:pt x="606" y="10067"/>
                      <a:pt x="2622" y="12083"/>
                    </a:cubicBezTo>
                    <a:cubicBezTo>
                      <a:pt x="3981" y="13442"/>
                      <a:pt x="5791" y="14162"/>
                      <a:pt x="7634" y="14162"/>
                    </a:cubicBezTo>
                    <a:cubicBezTo>
                      <a:pt x="8545" y="14162"/>
                      <a:pt x="9464" y="13986"/>
                      <a:pt x="10341" y="13624"/>
                    </a:cubicBezTo>
                    <a:cubicBezTo>
                      <a:pt x="12991" y="12529"/>
                      <a:pt x="14719" y="9952"/>
                      <a:pt x="14719" y="7086"/>
                    </a:cubicBezTo>
                    <a:cubicBezTo>
                      <a:pt x="14719" y="3169"/>
                      <a:pt x="11551" y="0"/>
                      <a:pt x="7634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371" name="Google Shape;356;p35">
                <a:extLst>
                  <a:ext uri="{FF2B5EF4-FFF2-40B4-BE49-F238E27FC236}">
                    <a16:creationId xmlns:a16="http://schemas.microsoft.com/office/drawing/2014/main" id="{8DF0E1E5-E244-44D6-BE95-271A65FB4488}"/>
                  </a:ext>
                </a:extLst>
              </p:cNvPr>
              <p:cNvSpPr/>
              <p:nvPr/>
            </p:nvSpPr>
            <p:spPr>
              <a:xfrm flipH="1">
                <a:off x="1937248" y="4398306"/>
                <a:ext cx="610417" cy="566845"/>
              </a:xfrm>
              <a:custGeom>
                <a:avLst/>
                <a:gdLst/>
                <a:ahLst/>
                <a:cxnLst/>
                <a:rect l="l" t="t" r="r" b="b"/>
                <a:pathLst>
                  <a:path w="16419" h="15247" extrusionOk="0">
                    <a:moveTo>
                      <a:pt x="7965" y="1090"/>
                    </a:moveTo>
                    <a:cubicBezTo>
                      <a:pt x="8829" y="1090"/>
                      <a:pt x="9693" y="1263"/>
                      <a:pt x="10499" y="1594"/>
                    </a:cubicBezTo>
                    <a:cubicBezTo>
                      <a:pt x="13567" y="2890"/>
                      <a:pt x="15151" y="6304"/>
                      <a:pt x="14172" y="9486"/>
                    </a:cubicBezTo>
                    <a:cubicBezTo>
                      <a:pt x="13322" y="12246"/>
                      <a:pt x="10774" y="14052"/>
                      <a:pt x="7990" y="14052"/>
                    </a:cubicBezTo>
                    <a:cubicBezTo>
                      <a:pt x="7563" y="14052"/>
                      <a:pt x="7130" y="14010"/>
                      <a:pt x="6697" y="13922"/>
                    </a:cubicBezTo>
                    <a:cubicBezTo>
                      <a:pt x="3428" y="13259"/>
                      <a:pt x="1196" y="10249"/>
                      <a:pt x="1527" y="6937"/>
                    </a:cubicBezTo>
                    <a:cubicBezTo>
                      <a:pt x="1844" y="3625"/>
                      <a:pt x="4638" y="1090"/>
                      <a:pt x="7965" y="1090"/>
                    </a:cubicBezTo>
                    <a:close/>
                    <a:moveTo>
                      <a:pt x="7993" y="1"/>
                    </a:moveTo>
                    <a:cubicBezTo>
                      <a:pt x="7489" y="1"/>
                      <a:pt x="6978" y="51"/>
                      <a:pt x="6467" y="154"/>
                    </a:cubicBezTo>
                    <a:cubicBezTo>
                      <a:pt x="2622" y="917"/>
                      <a:pt x="1" y="4475"/>
                      <a:pt x="389" y="8377"/>
                    </a:cubicBezTo>
                    <a:cubicBezTo>
                      <a:pt x="764" y="12266"/>
                      <a:pt x="4047" y="15247"/>
                      <a:pt x="7965" y="15247"/>
                    </a:cubicBezTo>
                    <a:cubicBezTo>
                      <a:pt x="8987" y="15247"/>
                      <a:pt x="9995" y="15045"/>
                      <a:pt x="10946" y="14642"/>
                    </a:cubicBezTo>
                    <a:cubicBezTo>
                      <a:pt x="14546" y="13130"/>
                      <a:pt x="16418" y="9112"/>
                      <a:pt x="15266" y="5367"/>
                    </a:cubicBezTo>
                    <a:cubicBezTo>
                      <a:pt x="14267" y="2121"/>
                      <a:pt x="11277" y="1"/>
                      <a:pt x="7993" y="1"/>
                    </a:cubicBezTo>
                    <a:close/>
                  </a:path>
                </a:pathLst>
              </a:custGeom>
              <a:solidFill>
                <a:srgbClr val="0A2E4E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372" name="Google Shape;357;p35">
                <a:extLst>
                  <a:ext uri="{FF2B5EF4-FFF2-40B4-BE49-F238E27FC236}">
                    <a16:creationId xmlns:a16="http://schemas.microsoft.com/office/drawing/2014/main" id="{9096368E-E59A-40BB-9C7B-2D486191B1EC}"/>
                  </a:ext>
                </a:extLst>
              </p:cNvPr>
              <p:cNvSpPr/>
              <p:nvPr/>
            </p:nvSpPr>
            <p:spPr>
              <a:xfrm flipH="1">
                <a:off x="2166410" y="4617096"/>
                <a:ext cx="148896" cy="127556"/>
              </a:xfrm>
              <a:custGeom>
                <a:avLst/>
                <a:gdLst/>
                <a:ahLst/>
                <a:cxnLst/>
                <a:rect l="l" t="t" r="r" b="b"/>
                <a:pathLst>
                  <a:path w="4005" h="3431" extrusionOk="0">
                    <a:moveTo>
                      <a:pt x="1715" y="1"/>
                    </a:moveTo>
                    <a:cubicBezTo>
                      <a:pt x="764" y="1"/>
                      <a:pt x="1" y="764"/>
                      <a:pt x="1" y="1715"/>
                    </a:cubicBezTo>
                    <a:cubicBezTo>
                      <a:pt x="1" y="2747"/>
                      <a:pt x="844" y="3430"/>
                      <a:pt x="1724" y="3430"/>
                    </a:cubicBezTo>
                    <a:cubicBezTo>
                      <a:pt x="2145" y="3430"/>
                      <a:pt x="2575" y="3274"/>
                      <a:pt x="2924" y="2924"/>
                    </a:cubicBezTo>
                    <a:cubicBezTo>
                      <a:pt x="4004" y="1844"/>
                      <a:pt x="3241" y="1"/>
                      <a:pt x="1715" y="1"/>
                    </a:cubicBezTo>
                    <a:close/>
                  </a:path>
                </a:pathLst>
              </a:custGeom>
              <a:solidFill>
                <a:srgbClr val="0A2E4E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373" name="Google Shape;358;p35">
                <a:extLst>
                  <a:ext uri="{FF2B5EF4-FFF2-40B4-BE49-F238E27FC236}">
                    <a16:creationId xmlns:a16="http://schemas.microsoft.com/office/drawing/2014/main" id="{D7EEC8C7-2ABA-4424-9B5C-3CDE97BBD2D6}"/>
                  </a:ext>
                </a:extLst>
              </p:cNvPr>
              <p:cNvSpPr/>
              <p:nvPr/>
            </p:nvSpPr>
            <p:spPr>
              <a:xfrm flipH="1">
                <a:off x="1038334" y="3061217"/>
                <a:ext cx="596996" cy="477099"/>
              </a:xfrm>
              <a:custGeom>
                <a:avLst/>
                <a:gdLst/>
                <a:ahLst/>
                <a:cxnLst/>
                <a:rect l="l" t="t" r="r" b="b"/>
                <a:pathLst>
                  <a:path w="16058" h="12833" extrusionOk="0">
                    <a:moveTo>
                      <a:pt x="3932" y="1"/>
                    </a:moveTo>
                    <a:cubicBezTo>
                      <a:pt x="1772" y="1"/>
                      <a:pt x="0" y="1758"/>
                      <a:pt x="0" y="3932"/>
                    </a:cubicBezTo>
                    <a:lnTo>
                      <a:pt x="0" y="12832"/>
                    </a:lnTo>
                    <a:lnTo>
                      <a:pt x="1685" y="12832"/>
                    </a:lnTo>
                    <a:lnTo>
                      <a:pt x="1685" y="3932"/>
                    </a:lnTo>
                    <a:cubicBezTo>
                      <a:pt x="1685" y="2694"/>
                      <a:pt x="2693" y="1686"/>
                      <a:pt x="3932" y="1686"/>
                    </a:cubicBezTo>
                    <a:lnTo>
                      <a:pt x="15208" y="1686"/>
                    </a:lnTo>
                    <a:cubicBezTo>
                      <a:pt x="15669" y="1686"/>
                      <a:pt x="16058" y="1311"/>
                      <a:pt x="16058" y="850"/>
                    </a:cubicBezTo>
                    <a:cubicBezTo>
                      <a:pt x="16058" y="375"/>
                      <a:pt x="15669" y="1"/>
                      <a:pt x="15208" y="1"/>
                    </a:cubicBez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374" name="Google Shape;359;p35">
                <a:extLst>
                  <a:ext uri="{FF2B5EF4-FFF2-40B4-BE49-F238E27FC236}">
                    <a16:creationId xmlns:a16="http://schemas.microsoft.com/office/drawing/2014/main" id="{D22E9153-7F3F-4CA4-926D-AA09806B9F8C}"/>
                  </a:ext>
                </a:extLst>
              </p:cNvPr>
              <p:cNvSpPr/>
              <p:nvPr/>
            </p:nvSpPr>
            <p:spPr>
              <a:xfrm flipH="1">
                <a:off x="1241769" y="3252384"/>
                <a:ext cx="651090" cy="140308"/>
              </a:xfrm>
              <a:custGeom>
                <a:avLst/>
                <a:gdLst/>
                <a:ahLst/>
                <a:cxnLst/>
                <a:rect l="l" t="t" r="r" b="b"/>
                <a:pathLst>
                  <a:path w="17513" h="3774" extrusionOk="0">
                    <a:moveTo>
                      <a:pt x="1037" y="0"/>
                    </a:moveTo>
                    <a:cubicBezTo>
                      <a:pt x="461" y="0"/>
                      <a:pt x="0" y="461"/>
                      <a:pt x="0" y="1051"/>
                    </a:cubicBezTo>
                    <a:lnTo>
                      <a:pt x="0" y="2736"/>
                    </a:lnTo>
                    <a:cubicBezTo>
                      <a:pt x="0" y="3312"/>
                      <a:pt x="461" y="3773"/>
                      <a:pt x="1037" y="3773"/>
                    </a:cubicBezTo>
                    <a:lnTo>
                      <a:pt x="16461" y="3773"/>
                    </a:lnTo>
                    <a:cubicBezTo>
                      <a:pt x="17052" y="3773"/>
                      <a:pt x="17512" y="3312"/>
                      <a:pt x="17512" y="2736"/>
                    </a:cubicBezTo>
                    <a:lnTo>
                      <a:pt x="17512" y="1051"/>
                    </a:lnTo>
                    <a:cubicBezTo>
                      <a:pt x="17512" y="461"/>
                      <a:pt x="17052" y="0"/>
                      <a:pt x="16461" y="0"/>
                    </a:cubicBezTo>
                    <a:close/>
                  </a:path>
                </a:pathLst>
              </a:custGeom>
              <a:solidFill>
                <a:srgbClr val="0A2E4E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375" name="Google Shape;360;p35">
                <a:extLst>
                  <a:ext uri="{FF2B5EF4-FFF2-40B4-BE49-F238E27FC236}">
                    <a16:creationId xmlns:a16="http://schemas.microsoft.com/office/drawing/2014/main" id="{1C7693F4-A321-4324-9148-CDABC45EE029}"/>
                  </a:ext>
                </a:extLst>
              </p:cNvPr>
              <p:cNvSpPr/>
              <p:nvPr/>
            </p:nvSpPr>
            <p:spPr>
              <a:xfrm flipH="1">
                <a:off x="1160387" y="3068727"/>
                <a:ext cx="171388" cy="119228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3207" extrusionOk="0">
                    <a:moveTo>
                      <a:pt x="1427" y="0"/>
                    </a:moveTo>
                    <a:cubicBezTo>
                      <a:pt x="1311" y="0"/>
                      <a:pt x="1182" y="29"/>
                      <a:pt x="1095" y="116"/>
                    </a:cubicBezTo>
                    <a:cubicBezTo>
                      <a:pt x="937" y="274"/>
                      <a:pt x="1" y="2621"/>
                      <a:pt x="44" y="2679"/>
                    </a:cubicBezTo>
                    <a:cubicBezTo>
                      <a:pt x="166" y="2814"/>
                      <a:pt x="421" y="2852"/>
                      <a:pt x="665" y="2852"/>
                    </a:cubicBezTo>
                    <a:cubicBezTo>
                      <a:pt x="967" y="2852"/>
                      <a:pt x="1254" y="2794"/>
                      <a:pt x="1254" y="2794"/>
                    </a:cubicBezTo>
                    <a:cubicBezTo>
                      <a:pt x="1254" y="2794"/>
                      <a:pt x="1686" y="3082"/>
                      <a:pt x="1888" y="3183"/>
                    </a:cubicBezTo>
                    <a:cubicBezTo>
                      <a:pt x="1918" y="3200"/>
                      <a:pt x="1951" y="3207"/>
                      <a:pt x="1983" y="3207"/>
                    </a:cubicBezTo>
                    <a:cubicBezTo>
                      <a:pt x="2180" y="3207"/>
                      <a:pt x="2392" y="2953"/>
                      <a:pt x="2392" y="2953"/>
                    </a:cubicBezTo>
                    <a:cubicBezTo>
                      <a:pt x="2608" y="3025"/>
                      <a:pt x="2824" y="3082"/>
                      <a:pt x="3040" y="3097"/>
                    </a:cubicBezTo>
                    <a:cubicBezTo>
                      <a:pt x="3155" y="3068"/>
                      <a:pt x="3342" y="2737"/>
                      <a:pt x="3342" y="2737"/>
                    </a:cubicBezTo>
                    <a:lnTo>
                      <a:pt x="3630" y="2780"/>
                    </a:lnTo>
                    <a:lnTo>
                      <a:pt x="4091" y="2866"/>
                    </a:lnTo>
                    <a:cubicBezTo>
                      <a:pt x="4221" y="2665"/>
                      <a:pt x="4321" y="2449"/>
                      <a:pt x="4393" y="2218"/>
                    </a:cubicBezTo>
                    <a:cubicBezTo>
                      <a:pt x="4437" y="1973"/>
                      <a:pt x="4609" y="879"/>
                      <a:pt x="4480" y="677"/>
                    </a:cubicBezTo>
                    <a:cubicBezTo>
                      <a:pt x="4404" y="602"/>
                      <a:pt x="4307" y="559"/>
                      <a:pt x="4197" y="559"/>
                    </a:cubicBezTo>
                    <a:cubicBezTo>
                      <a:pt x="4181" y="559"/>
                      <a:pt x="4165" y="560"/>
                      <a:pt x="4149" y="562"/>
                    </a:cubicBezTo>
                    <a:cubicBezTo>
                      <a:pt x="4127" y="560"/>
                      <a:pt x="4105" y="558"/>
                      <a:pt x="4084" y="558"/>
                    </a:cubicBezTo>
                    <a:cubicBezTo>
                      <a:pt x="3976" y="558"/>
                      <a:pt x="3870" y="588"/>
                      <a:pt x="3774" y="648"/>
                    </a:cubicBezTo>
                    <a:cubicBezTo>
                      <a:pt x="3688" y="721"/>
                      <a:pt x="3673" y="1383"/>
                      <a:pt x="3673" y="1441"/>
                    </a:cubicBezTo>
                    <a:cubicBezTo>
                      <a:pt x="3673" y="1441"/>
                      <a:pt x="3572" y="1239"/>
                      <a:pt x="3486" y="1081"/>
                    </a:cubicBezTo>
                    <a:cubicBezTo>
                      <a:pt x="3385" y="951"/>
                      <a:pt x="3227" y="865"/>
                      <a:pt x="3054" y="850"/>
                    </a:cubicBezTo>
                    <a:cubicBezTo>
                      <a:pt x="2996" y="836"/>
                      <a:pt x="2924" y="836"/>
                      <a:pt x="2852" y="821"/>
                    </a:cubicBezTo>
                    <a:cubicBezTo>
                      <a:pt x="2780" y="677"/>
                      <a:pt x="1931" y="677"/>
                      <a:pt x="1931" y="677"/>
                    </a:cubicBezTo>
                    <a:cubicBezTo>
                      <a:pt x="1945" y="519"/>
                      <a:pt x="1916" y="360"/>
                      <a:pt x="1873" y="216"/>
                    </a:cubicBezTo>
                    <a:cubicBezTo>
                      <a:pt x="1859" y="188"/>
                      <a:pt x="1844" y="159"/>
                      <a:pt x="1830" y="144"/>
                    </a:cubicBezTo>
                    <a:cubicBezTo>
                      <a:pt x="1715" y="44"/>
                      <a:pt x="1571" y="0"/>
                      <a:pt x="1427" y="0"/>
                    </a:cubicBezTo>
                    <a:close/>
                  </a:path>
                </a:pathLst>
              </a:custGeom>
              <a:solidFill>
                <a:srgbClr val="F7A68E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376" name="Google Shape;361;p35">
                <a:extLst>
                  <a:ext uri="{FF2B5EF4-FFF2-40B4-BE49-F238E27FC236}">
                    <a16:creationId xmlns:a16="http://schemas.microsoft.com/office/drawing/2014/main" id="{BE312B6A-B080-4037-B9BE-D5E4A67CAFD1}"/>
                  </a:ext>
                </a:extLst>
              </p:cNvPr>
              <p:cNvSpPr/>
              <p:nvPr/>
            </p:nvSpPr>
            <p:spPr>
              <a:xfrm flipH="1">
                <a:off x="1259428" y="3076757"/>
                <a:ext cx="21451" cy="71232"/>
              </a:xfrm>
              <a:custGeom>
                <a:avLst/>
                <a:gdLst/>
                <a:ahLst/>
                <a:cxnLst/>
                <a:rect l="l" t="t" r="r" b="b"/>
                <a:pathLst>
                  <a:path w="577" h="1916" extrusionOk="0">
                    <a:moveTo>
                      <a:pt x="504" y="0"/>
                    </a:moveTo>
                    <a:cubicBezTo>
                      <a:pt x="432" y="188"/>
                      <a:pt x="274" y="447"/>
                      <a:pt x="158" y="821"/>
                    </a:cubicBezTo>
                    <a:cubicBezTo>
                      <a:pt x="29" y="1181"/>
                      <a:pt x="0" y="1556"/>
                      <a:pt x="58" y="1916"/>
                    </a:cubicBezTo>
                    <a:lnTo>
                      <a:pt x="562" y="461"/>
                    </a:lnTo>
                    <a:cubicBezTo>
                      <a:pt x="576" y="303"/>
                      <a:pt x="547" y="144"/>
                      <a:pt x="504" y="0"/>
                    </a:cubicBezTo>
                    <a:close/>
                  </a:path>
                </a:pathLst>
              </a:custGeom>
              <a:solidFill>
                <a:srgbClr val="F37B59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377" name="Google Shape;362;p35">
                <a:extLst>
                  <a:ext uri="{FF2B5EF4-FFF2-40B4-BE49-F238E27FC236}">
                    <a16:creationId xmlns:a16="http://schemas.microsoft.com/office/drawing/2014/main" id="{CD63F82C-C86E-4F45-A968-EEA8A0D27E95}"/>
                  </a:ext>
                </a:extLst>
              </p:cNvPr>
              <p:cNvSpPr/>
              <p:nvPr/>
            </p:nvSpPr>
            <p:spPr>
              <a:xfrm flipH="1">
                <a:off x="1212324" y="3099250"/>
                <a:ext cx="26805" cy="58926"/>
              </a:xfrm>
              <a:custGeom>
                <a:avLst/>
                <a:gdLst/>
                <a:ahLst/>
                <a:cxnLst/>
                <a:rect l="l" t="t" r="r" b="b"/>
                <a:pathLst>
                  <a:path w="721" h="1585" extrusionOk="0">
                    <a:moveTo>
                      <a:pt x="360" y="0"/>
                    </a:moveTo>
                    <a:cubicBezTo>
                      <a:pt x="360" y="0"/>
                      <a:pt x="159" y="1037"/>
                      <a:pt x="0" y="1584"/>
                    </a:cubicBezTo>
                    <a:cubicBezTo>
                      <a:pt x="346" y="1138"/>
                      <a:pt x="720" y="879"/>
                      <a:pt x="562" y="29"/>
                    </a:cubicBezTo>
                    <a:cubicBezTo>
                      <a:pt x="504" y="15"/>
                      <a:pt x="432" y="15"/>
                      <a:pt x="360" y="0"/>
                    </a:cubicBezTo>
                    <a:close/>
                  </a:path>
                </a:pathLst>
              </a:custGeom>
              <a:solidFill>
                <a:srgbClr val="F37B59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378" name="Google Shape;363;p35">
                <a:extLst>
                  <a:ext uri="{FF2B5EF4-FFF2-40B4-BE49-F238E27FC236}">
                    <a16:creationId xmlns:a16="http://schemas.microsoft.com/office/drawing/2014/main" id="{A6C397F9-B256-405D-839E-B348B4E9D56F}"/>
                  </a:ext>
                </a:extLst>
              </p:cNvPr>
              <p:cNvSpPr/>
              <p:nvPr/>
            </p:nvSpPr>
            <p:spPr>
              <a:xfrm flipH="1">
                <a:off x="1180240" y="3092744"/>
                <a:ext cx="27288" cy="79337"/>
              </a:xfrm>
              <a:custGeom>
                <a:avLst/>
                <a:gdLst/>
                <a:ahLst/>
                <a:cxnLst/>
                <a:rect l="l" t="t" r="r" b="b"/>
                <a:pathLst>
                  <a:path w="734" h="2134" extrusionOk="0">
                    <a:moveTo>
                      <a:pt x="435" y="1"/>
                    </a:moveTo>
                    <a:cubicBezTo>
                      <a:pt x="434" y="1"/>
                      <a:pt x="433" y="1"/>
                      <a:pt x="432" y="2"/>
                    </a:cubicBezTo>
                    <a:cubicBezTo>
                      <a:pt x="360" y="75"/>
                      <a:pt x="346" y="737"/>
                      <a:pt x="346" y="795"/>
                    </a:cubicBezTo>
                    <a:cubicBezTo>
                      <a:pt x="374" y="953"/>
                      <a:pt x="403" y="1126"/>
                      <a:pt x="389" y="1284"/>
                    </a:cubicBezTo>
                    <a:cubicBezTo>
                      <a:pt x="389" y="1529"/>
                      <a:pt x="0" y="2091"/>
                      <a:pt x="0" y="2091"/>
                    </a:cubicBezTo>
                    <a:lnTo>
                      <a:pt x="288" y="2134"/>
                    </a:lnTo>
                    <a:cubicBezTo>
                      <a:pt x="446" y="1947"/>
                      <a:pt x="562" y="1731"/>
                      <a:pt x="677" y="1515"/>
                    </a:cubicBezTo>
                    <a:cubicBezTo>
                      <a:pt x="733" y="1373"/>
                      <a:pt x="485" y="1"/>
                      <a:pt x="435" y="1"/>
                    </a:cubicBezTo>
                    <a:close/>
                  </a:path>
                </a:pathLst>
              </a:custGeom>
              <a:solidFill>
                <a:srgbClr val="F37B59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379" name="Google Shape;364;p35">
                <a:extLst>
                  <a:ext uri="{FF2B5EF4-FFF2-40B4-BE49-F238E27FC236}">
                    <a16:creationId xmlns:a16="http://schemas.microsoft.com/office/drawing/2014/main" id="{59483F5E-B2C1-44C3-8486-A4D77CF8FA7B}"/>
                  </a:ext>
                </a:extLst>
              </p:cNvPr>
              <p:cNvSpPr/>
              <p:nvPr/>
            </p:nvSpPr>
            <p:spPr>
              <a:xfrm flipH="1">
                <a:off x="617484" y="3061217"/>
                <a:ext cx="596476" cy="477099"/>
              </a:xfrm>
              <a:custGeom>
                <a:avLst/>
                <a:gdLst/>
                <a:ahLst/>
                <a:cxnLst/>
                <a:rect l="l" t="t" r="r" b="b"/>
                <a:pathLst>
                  <a:path w="16044" h="12833" extrusionOk="0">
                    <a:moveTo>
                      <a:pt x="3932" y="1"/>
                    </a:moveTo>
                    <a:cubicBezTo>
                      <a:pt x="1757" y="1"/>
                      <a:pt x="0" y="1758"/>
                      <a:pt x="0" y="3932"/>
                    </a:cubicBezTo>
                    <a:lnTo>
                      <a:pt x="0" y="12832"/>
                    </a:lnTo>
                    <a:lnTo>
                      <a:pt x="1671" y="12832"/>
                    </a:lnTo>
                    <a:lnTo>
                      <a:pt x="1671" y="3932"/>
                    </a:lnTo>
                    <a:cubicBezTo>
                      <a:pt x="1671" y="2694"/>
                      <a:pt x="2679" y="1686"/>
                      <a:pt x="3932" y="1686"/>
                    </a:cubicBezTo>
                    <a:lnTo>
                      <a:pt x="15194" y="1686"/>
                    </a:lnTo>
                    <a:cubicBezTo>
                      <a:pt x="15669" y="1686"/>
                      <a:pt x="16043" y="1311"/>
                      <a:pt x="16043" y="850"/>
                    </a:cubicBezTo>
                    <a:cubicBezTo>
                      <a:pt x="16043" y="375"/>
                      <a:pt x="15669" y="1"/>
                      <a:pt x="15194" y="1"/>
                    </a:cubicBez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380" name="Google Shape;365;p35">
                <a:extLst>
                  <a:ext uri="{FF2B5EF4-FFF2-40B4-BE49-F238E27FC236}">
                    <a16:creationId xmlns:a16="http://schemas.microsoft.com/office/drawing/2014/main" id="{10213CF0-2EA9-4C05-B7B1-70E6335A9AF7}"/>
                  </a:ext>
                </a:extLst>
              </p:cNvPr>
              <p:cNvSpPr/>
              <p:nvPr/>
            </p:nvSpPr>
            <p:spPr>
              <a:xfrm flipH="1">
                <a:off x="1557666" y="3316069"/>
                <a:ext cx="1085843" cy="1411369"/>
              </a:xfrm>
              <a:custGeom>
                <a:avLst/>
                <a:gdLst/>
                <a:ahLst/>
                <a:cxnLst/>
                <a:rect l="l" t="t" r="r" b="b"/>
                <a:pathLst>
                  <a:path w="29207" h="37963" extrusionOk="0">
                    <a:moveTo>
                      <a:pt x="26686" y="2521"/>
                    </a:moveTo>
                    <a:lnTo>
                      <a:pt x="26686" y="35442"/>
                    </a:lnTo>
                    <a:lnTo>
                      <a:pt x="4609" y="35442"/>
                    </a:lnTo>
                    <a:cubicBezTo>
                      <a:pt x="3457" y="35442"/>
                      <a:pt x="2521" y="34506"/>
                      <a:pt x="2521" y="33354"/>
                    </a:cubicBezTo>
                    <a:lnTo>
                      <a:pt x="2521" y="2521"/>
                    </a:lnTo>
                    <a:close/>
                    <a:moveTo>
                      <a:pt x="1" y="1"/>
                    </a:moveTo>
                    <a:lnTo>
                      <a:pt x="1" y="35932"/>
                    </a:lnTo>
                    <a:cubicBezTo>
                      <a:pt x="1" y="37055"/>
                      <a:pt x="923" y="37963"/>
                      <a:pt x="2046" y="37963"/>
                    </a:cubicBezTo>
                    <a:lnTo>
                      <a:pt x="29207" y="37963"/>
                    </a:lnTo>
                    <a:lnTo>
                      <a:pt x="29207" y="1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381" name="Google Shape;366;p35">
                <a:extLst>
                  <a:ext uri="{FF2B5EF4-FFF2-40B4-BE49-F238E27FC236}">
                    <a16:creationId xmlns:a16="http://schemas.microsoft.com/office/drawing/2014/main" id="{F97C24EE-F7E7-48A8-9753-7EB54BFF136B}"/>
                  </a:ext>
                </a:extLst>
              </p:cNvPr>
              <p:cNvSpPr/>
              <p:nvPr/>
            </p:nvSpPr>
            <p:spPr>
              <a:xfrm flipH="1">
                <a:off x="1137374" y="3316069"/>
                <a:ext cx="1086364" cy="1411369"/>
              </a:xfrm>
              <a:custGeom>
                <a:avLst/>
                <a:gdLst/>
                <a:ahLst/>
                <a:cxnLst/>
                <a:rect l="l" t="t" r="r" b="b"/>
                <a:pathLst>
                  <a:path w="29221" h="37963" extrusionOk="0">
                    <a:moveTo>
                      <a:pt x="26686" y="2521"/>
                    </a:moveTo>
                    <a:lnTo>
                      <a:pt x="26686" y="33873"/>
                    </a:lnTo>
                    <a:cubicBezTo>
                      <a:pt x="26686" y="34737"/>
                      <a:pt x="25995" y="35442"/>
                      <a:pt x="25116" y="35442"/>
                    </a:cubicBezTo>
                    <a:lnTo>
                      <a:pt x="2521" y="35442"/>
                    </a:lnTo>
                    <a:lnTo>
                      <a:pt x="2535" y="2521"/>
                    </a:lnTo>
                    <a:close/>
                    <a:moveTo>
                      <a:pt x="0" y="1"/>
                    </a:moveTo>
                    <a:lnTo>
                      <a:pt x="0" y="37963"/>
                    </a:lnTo>
                    <a:lnTo>
                      <a:pt x="26988" y="37963"/>
                    </a:lnTo>
                    <a:cubicBezTo>
                      <a:pt x="28213" y="37963"/>
                      <a:pt x="29206" y="36969"/>
                      <a:pt x="29221" y="35745"/>
                    </a:cubicBezTo>
                    <a:lnTo>
                      <a:pt x="29221" y="1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382" name="Google Shape;367;p35">
                <a:extLst>
                  <a:ext uri="{FF2B5EF4-FFF2-40B4-BE49-F238E27FC236}">
                    <a16:creationId xmlns:a16="http://schemas.microsoft.com/office/drawing/2014/main" id="{5A99A5F4-6F45-48D7-9958-5BBCD67A6B05}"/>
                  </a:ext>
                </a:extLst>
              </p:cNvPr>
              <p:cNvSpPr/>
              <p:nvPr/>
            </p:nvSpPr>
            <p:spPr>
              <a:xfrm flipH="1">
                <a:off x="1137895" y="3316069"/>
                <a:ext cx="1505614" cy="304707"/>
              </a:xfrm>
              <a:custGeom>
                <a:avLst/>
                <a:gdLst/>
                <a:ahLst/>
                <a:cxnLst/>
                <a:rect l="l" t="t" r="r" b="b"/>
                <a:pathLst>
                  <a:path w="40498" h="8196" extrusionOk="0">
                    <a:moveTo>
                      <a:pt x="1" y="1"/>
                    </a:moveTo>
                    <a:lnTo>
                      <a:pt x="1" y="8195"/>
                    </a:lnTo>
                    <a:lnTo>
                      <a:pt x="40497" y="8195"/>
                    </a:lnTo>
                    <a:lnTo>
                      <a:pt x="40497" y="1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383" name="Google Shape;368;p35">
                <a:extLst>
                  <a:ext uri="{FF2B5EF4-FFF2-40B4-BE49-F238E27FC236}">
                    <a16:creationId xmlns:a16="http://schemas.microsoft.com/office/drawing/2014/main" id="{D6C294EF-15A6-4C26-9AC9-BEC3C38C3F29}"/>
                  </a:ext>
                </a:extLst>
              </p:cNvPr>
              <p:cNvSpPr/>
              <p:nvPr/>
            </p:nvSpPr>
            <p:spPr>
              <a:xfrm flipH="1">
                <a:off x="1137895" y="3316069"/>
                <a:ext cx="989479" cy="304707"/>
              </a:xfrm>
              <a:custGeom>
                <a:avLst/>
                <a:gdLst/>
                <a:ahLst/>
                <a:cxnLst/>
                <a:rect l="l" t="t" r="r" b="b"/>
                <a:pathLst>
                  <a:path w="26615" h="8196" extrusionOk="0">
                    <a:moveTo>
                      <a:pt x="1" y="1"/>
                    </a:moveTo>
                    <a:lnTo>
                      <a:pt x="1" y="8195"/>
                    </a:lnTo>
                    <a:lnTo>
                      <a:pt x="26614" y="8195"/>
                    </a:lnTo>
                    <a:lnTo>
                      <a:pt x="26614" y="1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384" name="Google Shape;369;p35">
                <a:extLst>
                  <a:ext uri="{FF2B5EF4-FFF2-40B4-BE49-F238E27FC236}">
                    <a16:creationId xmlns:a16="http://schemas.microsoft.com/office/drawing/2014/main" id="{6E3034CE-8554-4E9E-8C04-B60C03E9D519}"/>
                  </a:ext>
                </a:extLst>
              </p:cNvPr>
              <p:cNvSpPr/>
              <p:nvPr/>
            </p:nvSpPr>
            <p:spPr>
              <a:xfrm flipH="1">
                <a:off x="1695260" y="4405109"/>
                <a:ext cx="26805" cy="551491"/>
              </a:xfrm>
              <a:custGeom>
                <a:avLst/>
                <a:gdLst/>
                <a:ahLst/>
                <a:cxnLst/>
                <a:rect l="l" t="t" r="r" b="b"/>
                <a:pathLst>
                  <a:path w="721" h="14834" extrusionOk="0">
                    <a:moveTo>
                      <a:pt x="332" y="0"/>
                    </a:moveTo>
                    <a:cubicBezTo>
                      <a:pt x="144" y="0"/>
                      <a:pt x="0" y="144"/>
                      <a:pt x="0" y="331"/>
                    </a:cubicBezTo>
                    <a:lnTo>
                      <a:pt x="58" y="14488"/>
                    </a:lnTo>
                    <a:cubicBezTo>
                      <a:pt x="58" y="14675"/>
                      <a:pt x="202" y="14833"/>
                      <a:pt x="389" y="14833"/>
                    </a:cubicBezTo>
                    <a:cubicBezTo>
                      <a:pt x="576" y="14833"/>
                      <a:pt x="720" y="14675"/>
                      <a:pt x="720" y="14488"/>
                    </a:cubicBezTo>
                    <a:lnTo>
                      <a:pt x="663" y="331"/>
                    </a:lnTo>
                    <a:cubicBezTo>
                      <a:pt x="663" y="144"/>
                      <a:pt x="519" y="0"/>
                      <a:pt x="332" y="0"/>
                    </a:cubicBezTo>
                    <a:close/>
                  </a:path>
                </a:pathLst>
              </a:custGeom>
              <a:solidFill>
                <a:srgbClr val="0A2E4E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385" name="Google Shape;370;p35">
                <a:extLst>
                  <a:ext uri="{FF2B5EF4-FFF2-40B4-BE49-F238E27FC236}">
                    <a16:creationId xmlns:a16="http://schemas.microsoft.com/office/drawing/2014/main" id="{22985564-E42F-446B-9072-FEF1F7A38335}"/>
                  </a:ext>
                </a:extLst>
              </p:cNvPr>
              <p:cNvSpPr/>
              <p:nvPr/>
            </p:nvSpPr>
            <p:spPr>
              <a:xfrm flipH="1">
                <a:off x="1505246" y="4480989"/>
                <a:ext cx="405272" cy="399026"/>
              </a:xfrm>
              <a:custGeom>
                <a:avLst/>
                <a:gdLst/>
                <a:ahLst/>
                <a:cxnLst/>
                <a:rect l="l" t="t" r="r" b="b"/>
                <a:pathLst>
                  <a:path w="10901" h="10733" extrusionOk="0">
                    <a:moveTo>
                      <a:pt x="10417" y="0"/>
                    </a:moveTo>
                    <a:cubicBezTo>
                      <a:pt x="10338" y="0"/>
                      <a:pt x="10255" y="31"/>
                      <a:pt x="10182" y="105"/>
                    </a:cubicBezTo>
                    <a:lnTo>
                      <a:pt x="202" y="10157"/>
                    </a:lnTo>
                    <a:cubicBezTo>
                      <a:pt x="0" y="10373"/>
                      <a:pt x="144" y="10733"/>
                      <a:pt x="447" y="10733"/>
                    </a:cubicBezTo>
                    <a:cubicBezTo>
                      <a:pt x="533" y="10733"/>
                      <a:pt x="619" y="10690"/>
                      <a:pt x="677" y="10632"/>
                    </a:cubicBezTo>
                    <a:lnTo>
                      <a:pt x="10657" y="580"/>
                    </a:lnTo>
                    <a:cubicBezTo>
                      <a:pt x="10900" y="337"/>
                      <a:pt x="10677" y="0"/>
                      <a:pt x="10417" y="0"/>
                    </a:cubicBezTo>
                    <a:close/>
                  </a:path>
                </a:pathLst>
              </a:custGeom>
              <a:solidFill>
                <a:srgbClr val="0A2E4E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386" name="Google Shape;371;p35">
                <a:extLst>
                  <a:ext uri="{FF2B5EF4-FFF2-40B4-BE49-F238E27FC236}">
                    <a16:creationId xmlns:a16="http://schemas.microsoft.com/office/drawing/2014/main" id="{683415C3-1531-479C-B8C2-2202B65ADE75}"/>
                  </a:ext>
                </a:extLst>
              </p:cNvPr>
              <p:cNvSpPr/>
              <p:nvPr/>
            </p:nvSpPr>
            <p:spPr>
              <a:xfrm flipH="1">
                <a:off x="1428623" y="4666913"/>
                <a:ext cx="560079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15065" h="735" extrusionOk="0">
                    <a:moveTo>
                      <a:pt x="14618" y="0"/>
                    </a:moveTo>
                    <a:lnTo>
                      <a:pt x="447" y="58"/>
                    </a:lnTo>
                    <a:cubicBezTo>
                      <a:pt x="1" y="58"/>
                      <a:pt x="1" y="735"/>
                      <a:pt x="447" y="735"/>
                    </a:cubicBezTo>
                    <a:lnTo>
                      <a:pt x="14618" y="677"/>
                    </a:lnTo>
                    <a:cubicBezTo>
                      <a:pt x="15064" y="677"/>
                      <a:pt x="15064" y="0"/>
                      <a:pt x="14618" y="0"/>
                    </a:cubicBezTo>
                    <a:close/>
                  </a:path>
                </a:pathLst>
              </a:custGeom>
              <a:solidFill>
                <a:srgbClr val="0A2E4E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387" name="Google Shape;372;p35">
                <a:extLst>
                  <a:ext uri="{FF2B5EF4-FFF2-40B4-BE49-F238E27FC236}">
                    <a16:creationId xmlns:a16="http://schemas.microsoft.com/office/drawing/2014/main" id="{BB66C86F-87EF-4B48-9AC8-9DE71AFC50C8}"/>
                  </a:ext>
                </a:extLst>
              </p:cNvPr>
              <p:cNvSpPr/>
              <p:nvPr/>
            </p:nvSpPr>
            <p:spPr>
              <a:xfrm flipH="1">
                <a:off x="1505209" y="4482587"/>
                <a:ext cx="408358" cy="395829"/>
              </a:xfrm>
              <a:custGeom>
                <a:avLst/>
                <a:gdLst/>
                <a:ahLst/>
                <a:cxnLst/>
                <a:rect l="l" t="t" r="r" b="b"/>
                <a:pathLst>
                  <a:path w="10984" h="10647" extrusionOk="0">
                    <a:moveTo>
                      <a:pt x="481" y="1"/>
                    </a:moveTo>
                    <a:cubicBezTo>
                      <a:pt x="222" y="1"/>
                      <a:pt x="1" y="337"/>
                      <a:pt x="255" y="580"/>
                    </a:cubicBezTo>
                    <a:lnTo>
                      <a:pt x="10307" y="10560"/>
                    </a:lnTo>
                    <a:cubicBezTo>
                      <a:pt x="10365" y="10618"/>
                      <a:pt x="10451" y="10647"/>
                      <a:pt x="10537" y="10647"/>
                    </a:cubicBezTo>
                    <a:cubicBezTo>
                      <a:pt x="10840" y="10647"/>
                      <a:pt x="10984" y="10287"/>
                      <a:pt x="10768" y="10071"/>
                    </a:cubicBezTo>
                    <a:lnTo>
                      <a:pt x="716" y="105"/>
                    </a:lnTo>
                    <a:cubicBezTo>
                      <a:pt x="642" y="31"/>
                      <a:pt x="560" y="1"/>
                      <a:pt x="481" y="1"/>
                    </a:cubicBezTo>
                    <a:close/>
                  </a:path>
                </a:pathLst>
              </a:custGeom>
              <a:solidFill>
                <a:srgbClr val="0A2E4E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388" name="Google Shape;373;p35">
                <a:extLst>
                  <a:ext uri="{FF2B5EF4-FFF2-40B4-BE49-F238E27FC236}">
                    <a16:creationId xmlns:a16="http://schemas.microsoft.com/office/drawing/2014/main" id="{4336DC47-5B85-4F37-B5AB-AA7D2ADAD281}"/>
                  </a:ext>
                </a:extLst>
              </p:cNvPr>
              <p:cNvSpPr/>
              <p:nvPr/>
            </p:nvSpPr>
            <p:spPr>
              <a:xfrm flipH="1">
                <a:off x="1445241" y="4417415"/>
                <a:ext cx="547216" cy="526545"/>
              </a:xfrm>
              <a:custGeom>
                <a:avLst/>
                <a:gdLst/>
                <a:ahLst/>
                <a:cxnLst/>
                <a:rect l="l" t="t" r="r" b="b"/>
                <a:pathLst>
                  <a:path w="14719" h="14163" extrusionOk="0">
                    <a:moveTo>
                      <a:pt x="7597" y="2174"/>
                    </a:moveTo>
                    <a:cubicBezTo>
                      <a:pt x="10114" y="2174"/>
                      <a:pt x="12530" y="4131"/>
                      <a:pt x="12530" y="7086"/>
                    </a:cubicBezTo>
                    <a:cubicBezTo>
                      <a:pt x="12530" y="9779"/>
                      <a:pt x="10341" y="11982"/>
                      <a:pt x="7633" y="11982"/>
                    </a:cubicBezTo>
                    <a:cubicBezTo>
                      <a:pt x="3270" y="11982"/>
                      <a:pt x="1095" y="6697"/>
                      <a:pt x="4177" y="3615"/>
                    </a:cubicBezTo>
                    <a:cubicBezTo>
                      <a:pt x="5173" y="2620"/>
                      <a:pt x="6396" y="2174"/>
                      <a:pt x="7597" y="2174"/>
                    </a:cubicBezTo>
                    <a:close/>
                    <a:moveTo>
                      <a:pt x="7633" y="0"/>
                    </a:moveTo>
                    <a:cubicBezTo>
                      <a:pt x="4768" y="0"/>
                      <a:pt x="2190" y="1728"/>
                      <a:pt x="1095" y="4378"/>
                    </a:cubicBezTo>
                    <a:cubicBezTo>
                      <a:pt x="1" y="7014"/>
                      <a:pt x="606" y="10067"/>
                      <a:pt x="2622" y="12083"/>
                    </a:cubicBezTo>
                    <a:cubicBezTo>
                      <a:pt x="3981" y="13442"/>
                      <a:pt x="5791" y="14162"/>
                      <a:pt x="7634" y="14162"/>
                    </a:cubicBezTo>
                    <a:cubicBezTo>
                      <a:pt x="8545" y="14162"/>
                      <a:pt x="9464" y="13986"/>
                      <a:pt x="10341" y="13624"/>
                    </a:cubicBezTo>
                    <a:cubicBezTo>
                      <a:pt x="12991" y="12529"/>
                      <a:pt x="14719" y="9952"/>
                      <a:pt x="14719" y="7086"/>
                    </a:cubicBezTo>
                    <a:cubicBezTo>
                      <a:pt x="14719" y="3169"/>
                      <a:pt x="11551" y="0"/>
                      <a:pt x="7633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389" name="Google Shape;374;p35">
                <a:extLst>
                  <a:ext uri="{FF2B5EF4-FFF2-40B4-BE49-F238E27FC236}">
                    <a16:creationId xmlns:a16="http://schemas.microsoft.com/office/drawing/2014/main" id="{A8BE5DB7-E93B-4118-B379-9CFA43E539E4}"/>
                  </a:ext>
                </a:extLst>
              </p:cNvPr>
              <p:cNvSpPr/>
              <p:nvPr/>
            </p:nvSpPr>
            <p:spPr>
              <a:xfrm flipH="1">
                <a:off x="1394382" y="4398306"/>
                <a:ext cx="610380" cy="566845"/>
              </a:xfrm>
              <a:custGeom>
                <a:avLst/>
                <a:gdLst/>
                <a:ahLst/>
                <a:cxnLst/>
                <a:rect l="l" t="t" r="r" b="b"/>
                <a:pathLst>
                  <a:path w="16418" h="15247" extrusionOk="0">
                    <a:moveTo>
                      <a:pt x="7964" y="1090"/>
                    </a:moveTo>
                    <a:cubicBezTo>
                      <a:pt x="8829" y="1090"/>
                      <a:pt x="9693" y="1263"/>
                      <a:pt x="10499" y="1594"/>
                    </a:cubicBezTo>
                    <a:cubicBezTo>
                      <a:pt x="13567" y="2890"/>
                      <a:pt x="15151" y="6304"/>
                      <a:pt x="14171" y="9486"/>
                    </a:cubicBezTo>
                    <a:cubicBezTo>
                      <a:pt x="13322" y="12246"/>
                      <a:pt x="10774" y="14052"/>
                      <a:pt x="7990" y="14052"/>
                    </a:cubicBezTo>
                    <a:cubicBezTo>
                      <a:pt x="7563" y="14052"/>
                      <a:pt x="7130" y="14010"/>
                      <a:pt x="6697" y="13922"/>
                    </a:cubicBezTo>
                    <a:cubicBezTo>
                      <a:pt x="3428" y="13259"/>
                      <a:pt x="1196" y="10249"/>
                      <a:pt x="1527" y="6937"/>
                    </a:cubicBezTo>
                    <a:cubicBezTo>
                      <a:pt x="1858" y="3625"/>
                      <a:pt x="4638" y="1090"/>
                      <a:pt x="7964" y="1090"/>
                    </a:cubicBezTo>
                    <a:close/>
                    <a:moveTo>
                      <a:pt x="7993" y="1"/>
                    </a:moveTo>
                    <a:cubicBezTo>
                      <a:pt x="7489" y="1"/>
                      <a:pt x="6978" y="51"/>
                      <a:pt x="6467" y="154"/>
                    </a:cubicBezTo>
                    <a:cubicBezTo>
                      <a:pt x="2622" y="917"/>
                      <a:pt x="1" y="4475"/>
                      <a:pt x="389" y="8377"/>
                    </a:cubicBezTo>
                    <a:cubicBezTo>
                      <a:pt x="764" y="12266"/>
                      <a:pt x="4047" y="15247"/>
                      <a:pt x="7964" y="15247"/>
                    </a:cubicBezTo>
                    <a:cubicBezTo>
                      <a:pt x="8987" y="15247"/>
                      <a:pt x="10009" y="15045"/>
                      <a:pt x="10946" y="14642"/>
                    </a:cubicBezTo>
                    <a:cubicBezTo>
                      <a:pt x="14560" y="13130"/>
                      <a:pt x="16418" y="9112"/>
                      <a:pt x="15266" y="5367"/>
                    </a:cubicBezTo>
                    <a:cubicBezTo>
                      <a:pt x="14267" y="2121"/>
                      <a:pt x="11277" y="1"/>
                      <a:pt x="7993" y="1"/>
                    </a:cubicBezTo>
                    <a:close/>
                  </a:path>
                </a:pathLst>
              </a:custGeom>
              <a:solidFill>
                <a:srgbClr val="0A2E4E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390" name="Google Shape;375;p35">
                <a:extLst>
                  <a:ext uri="{FF2B5EF4-FFF2-40B4-BE49-F238E27FC236}">
                    <a16:creationId xmlns:a16="http://schemas.microsoft.com/office/drawing/2014/main" id="{08F98F91-DFC3-4873-9B2D-FBE52A8ADDC6}"/>
                  </a:ext>
                </a:extLst>
              </p:cNvPr>
              <p:cNvSpPr/>
              <p:nvPr/>
            </p:nvSpPr>
            <p:spPr>
              <a:xfrm flipH="1">
                <a:off x="1623507" y="4617096"/>
                <a:ext cx="148896" cy="127556"/>
              </a:xfrm>
              <a:custGeom>
                <a:avLst/>
                <a:gdLst/>
                <a:ahLst/>
                <a:cxnLst/>
                <a:rect l="l" t="t" r="r" b="b"/>
                <a:pathLst>
                  <a:path w="4005" h="3431" extrusionOk="0">
                    <a:moveTo>
                      <a:pt x="1714" y="1"/>
                    </a:moveTo>
                    <a:cubicBezTo>
                      <a:pt x="764" y="1"/>
                      <a:pt x="1" y="764"/>
                      <a:pt x="1" y="1715"/>
                    </a:cubicBezTo>
                    <a:cubicBezTo>
                      <a:pt x="1" y="2747"/>
                      <a:pt x="844" y="3430"/>
                      <a:pt x="1724" y="3430"/>
                    </a:cubicBezTo>
                    <a:cubicBezTo>
                      <a:pt x="2145" y="3430"/>
                      <a:pt x="2575" y="3274"/>
                      <a:pt x="2924" y="2924"/>
                    </a:cubicBezTo>
                    <a:cubicBezTo>
                      <a:pt x="4004" y="1844"/>
                      <a:pt x="3241" y="1"/>
                      <a:pt x="1714" y="1"/>
                    </a:cubicBezTo>
                    <a:close/>
                  </a:path>
                </a:pathLst>
              </a:custGeom>
              <a:solidFill>
                <a:srgbClr val="0A2E4E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391" name="Google Shape;376;p35">
                <a:extLst>
                  <a:ext uri="{FF2B5EF4-FFF2-40B4-BE49-F238E27FC236}">
                    <a16:creationId xmlns:a16="http://schemas.microsoft.com/office/drawing/2014/main" id="{9E1A97E7-DDAE-4186-A536-228F28CF31EB}"/>
                  </a:ext>
                </a:extLst>
              </p:cNvPr>
              <p:cNvSpPr/>
              <p:nvPr/>
            </p:nvSpPr>
            <p:spPr>
              <a:xfrm flipH="1">
                <a:off x="1678679" y="4650853"/>
                <a:ext cx="69633" cy="59633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604" extrusionOk="0">
                    <a:moveTo>
                      <a:pt x="1066" y="0"/>
                    </a:moveTo>
                    <a:cubicBezTo>
                      <a:pt x="346" y="0"/>
                      <a:pt x="1" y="864"/>
                      <a:pt x="505" y="1368"/>
                    </a:cubicBezTo>
                    <a:cubicBezTo>
                      <a:pt x="668" y="1531"/>
                      <a:pt x="868" y="1604"/>
                      <a:pt x="1065" y="1604"/>
                    </a:cubicBezTo>
                    <a:cubicBezTo>
                      <a:pt x="1477" y="1604"/>
                      <a:pt x="1873" y="1284"/>
                      <a:pt x="1873" y="807"/>
                    </a:cubicBezTo>
                    <a:cubicBezTo>
                      <a:pt x="1873" y="360"/>
                      <a:pt x="1513" y="0"/>
                      <a:pt x="10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392" name="Google Shape;377;p35">
                <a:extLst>
                  <a:ext uri="{FF2B5EF4-FFF2-40B4-BE49-F238E27FC236}">
                    <a16:creationId xmlns:a16="http://schemas.microsoft.com/office/drawing/2014/main" id="{6982153A-F035-4CC6-A8A3-4DC321C2218A}"/>
                  </a:ext>
                </a:extLst>
              </p:cNvPr>
              <p:cNvSpPr/>
              <p:nvPr/>
            </p:nvSpPr>
            <p:spPr>
              <a:xfrm flipH="1">
                <a:off x="819358" y="4651894"/>
                <a:ext cx="366236" cy="313778"/>
              </a:xfrm>
              <a:custGeom>
                <a:avLst/>
                <a:gdLst/>
                <a:ahLst/>
                <a:cxnLst/>
                <a:rect l="l" t="t" r="r" b="b"/>
                <a:pathLst>
                  <a:path w="9851" h="8440" extrusionOk="0">
                    <a:moveTo>
                      <a:pt x="5631" y="1"/>
                    </a:moveTo>
                    <a:cubicBezTo>
                      <a:pt x="1887" y="1"/>
                      <a:pt x="0" y="4537"/>
                      <a:pt x="2665" y="7202"/>
                    </a:cubicBezTo>
                    <a:cubicBezTo>
                      <a:pt x="3520" y="8057"/>
                      <a:pt x="4572" y="8440"/>
                      <a:pt x="5605" y="8440"/>
                    </a:cubicBezTo>
                    <a:cubicBezTo>
                      <a:pt x="7771" y="8440"/>
                      <a:pt x="9851" y="6756"/>
                      <a:pt x="9851" y="4221"/>
                    </a:cubicBezTo>
                    <a:cubicBezTo>
                      <a:pt x="9851" y="1888"/>
                      <a:pt x="7964" y="1"/>
                      <a:pt x="5631" y="1"/>
                    </a:cubicBezTo>
                    <a:close/>
                  </a:path>
                </a:pathLst>
              </a:custGeom>
              <a:solidFill>
                <a:srgbClr val="0A2E4E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393" name="Google Shape;378;p35">
                <a:extLst>
                  <a:ext uri="{FF2B5EF4-FFF2-40B4-BE49-F238E27FC236}">
                    <a16:creationId xmlns:a16="http://schemas.microsoft.com/office/drawing/2014/main" id="{1B3AFAB8-9063-46C2-87D6-E0B6F160C458}"/>
                  </a:ext>
                </a:extLst>
              </p:cNvPr>
              <p:cNvSpPr/>
              <p:nvPr/>
            </p:nvSpPr>
            <p:spPr>
              <a:xfrm flipH="1">
                <a:off x="886798" y="4741863"/>
                <a:ext cx="155848" cy="133653"/>
              </a:xfrm>
              <a:custGeom>
                <a:avLst/>
                <a:gdLst/>
                <a:ahLst/>
                <a:cxnLst/>
                <a:rect l="l" t="t" r="r" b="b"/>
                <a:pathLst>
                  <a:path w="4192" h="3595" extrusionOk="0">
                    <a:moveTo>
                      <a:pt x="1786" y="0"/>
                    </a:moveTo>
                    <a:cubicBezTo>
                      <a:pt x="807" y="0"/>
                      <a:pt x="1" y="807"/>
                      <a:pt x="1" y="1801"/>
                    </a:cubicBezTo>
                    <a:cubicBezTo>
                      <a:pt x="1" y="2882"/>
                      <a:pt x="884" y="3594"/>
                      <a:pt x="1803" y="3594"/>
                    </a:cubicBezTo>
                    <a:cubicBezTo>
                      <a:pt x="2242" y="3594"/>
                      <a:pt x="2690" y="3431"/>
                      <a:pt x="3054" y="3068"/>
                    </a:cubicBezTo>
                    <a:cubicBezTo>
                      <a:pt x="4191" y="1930"/>
                      <a:pt x="3385" y="0"/>
                      <a:pt x="17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394" name="Google Shape;379;p35">
                <a:extLst>
                  <a:ext uri="{FF2B5EF4-FFF2-40B4-BE49-F238E27FC236}">
                    <a16:creationId xmlns:a16="http://schemas.microsoft.com/office/drawing/2014/main" id="{5E9C09D9-C40E-491B-B019-A9B0EDFECBC5}"/>
                  </a:ext>
                </a:extLst>
              </p:cNvPr>
              <p:cNvSpPr/>
              <p:nvPr/>
            </p:nvSpPr>
            <p:spPr>
              <a:xfrm flipH="1">
                <a:off x="934980" y="4673866"/>
                <a:ext cx="319689" cy="165477"/>
              </a:xfrm>
              <a:custGeom>
                <a:avLst/>
                <a:gdLst/>
                <a:ahLst/>
                <a:cxnLst/>
                <a:rect l="l" t="t" r="r" b="b"/>
                <a:pathLst>
                  <a:path w="8599" h="4451" extrusionOk="0">
                    <a:moveTo>
                      <a:pt x="1081" y="0"/>
                    </a:moveTo>
                    <a:cubicBezTo>
                      <a:pt x="476" y="0"/>
                      <a:pt x="1" y="504"/>
                      <a:pt x="1" y="1109"/>
                    </a:cubicBezTo>
                    <a:lnTo>
                      <a:pt x="1" y="3370"/>
                    </a:lnTo>
                    <a:cubicBezTo>
                      <a:pt x="1" y="3975"/>
                      <a:pt x="490" y="4450"/>
                      <a:pt x="1081" y="4450"/>
                    </a:cubicBezTo>
                    <a:lnTo>
                      <a:pt x="7489" y="4450"/>
                    </a:lnTo>
                    <a:cubicBezTo>
                      <a:pt x="8109" y="4450"/>
                      <a:pt x="8598" y="3946"/>
                      <a:pt x="8584" y="3342"/>
                    </a:cubicBezTo>
                    <a:cubicBezTo>
                      <a:pt x="8556" y="2760"/>
                      <a:pt x="8080" y="2290"/>
                      <a:pt x="7501" y="2290"/>
                    </a:cubicBezTo>
                    <a:cubicBezTo>
                      <a:pt x="7492" y="2290"/>
                      <a:pt x="7484" y="2290"/>
                      <a:pt x="7475" y="2290"/>
                    </a:cubicBezTo>
                    <a:lnTo>
                      <a:pt x="2175" y="2290"/>
                    </a:lnTo>
                    <a:lnTo>
                      <a:pt x="2175" y="1109"/>
                    </a:lnTo>
                    <a:cubicBezTo>
                      <a:pt x="2175" y="504"/>
                      <a:pt x="1686" y="0"/>
                      <a:pt x="1081" y="0"/>
                    </a:cubicBezTo>
                    <a:close/>
                  </a:path>
                </a:pathLst>
              </a:custGeom>
              <a:solidFill>
                <a:srgbClr val="0A2E4E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395" name="Google Shape;380;p35">
                <a:extLst>
                  <a:ext uri="{FF2B5EF4-FFF2-40B4-BE49-F238E27FC236}">
                    <a16:creationId xmlns:a16="http://schemas.microsoft.com/office/drawing/2014/main" id="{8A069CBF-911C-40F7-A2F1-5DC46CBCB190}"/>
                  </a:ext>
                </a:extLst>
              </p:cNvPr>
              <p:cNvSpPr/>
              <p:nvPr/>
            </p:nvSpPr>
            <p:spPr>
              <a:xfrm flipH="1">
                <a:off x="513090" y="3034449"/>
                <a:ext cx="228121" cy="145885"/>
              </a:xfrm>
              <a:custGeom>
                <a:avLst/>
                <a:gdLst/>
                <a:ahLst/>
                <a:cxnLst/>
                <a:rect l="l" t="t" r="r" b="b"/>
                <a:pathLst>
                  <a:path w="6136" h="3924" extrusionOk="0">
                    <a:moveTo>
                      <a:pt x="2636" y="1"/>
                    </a:moveTo>
                    <a:cubicBezTo>
                      <a:pt x="1974" y="1"/>
                      <a:pt x="1484" y="44"/>
                      <a:pt x="1412" y="174"/>
                    </a:cubicBezTo>
                    <a:cubicBezTo>
                      <a:pt x="1124" y="606"/>
                      <a:pt x="692" y="922"/>
                      <a:pt x="375" y="1354"/>
                    </a:cubicBezTo>
                    <a:cubicBezTo>
                      <a:pt x="1" y="1887"/>
                      <a:pt x="58" y="2521"/>
                      <a:pt x="15" y="3155"/>
                    </a:cubicBezTo>
                    <a:cubicBezTo>
                      <a:pt x="1" y="3396"/>
                      <a:pt x="1" y="3846"/>
                      <a:pt x="344" y="3846"/>
                    </a:cubicBezTo>
                    <a:cubicBezTo>
                      <a:pt x="350" y="3846"/>
                      <a:pt x="355" y="3846"/>
                      <a:pt x="361" y="3846"/>
                    </a:cubicBezTo>
                    <a:cubicBezTo>
                      <a:pt x="389" y="3846"/>
                      <a:pt x="418" y="3846"/>
                      <a:pt x="433" y="3831"/>
                    </a:cubicBezTo>
                    <a:cubicBezTo>
                      <a:pt x="649" y="3759"/>
                      <a:pt x="735" y="3428"/>
                      <a:pt x="793" y="3255"/>
                    </a:cubicBezTo>
                    <a:cubicBezTo>
                      <a:pt x="922" y="3500"/>
                      <a:pt x="1124" y="3846"/>
                      <a:pt x="1412" y="3904"/>
                    </a:cubicBezTo>
                    <a:cubicBezTo>
                      <a:pt x="1453" y="3914"/>
                      <a:pt x="1501" y="3924"/>
                      <a:pt x="1545" y="3924"/>
                    </a:cubicBezTo>
                    <a:cubicBezTo>
                      <a:pt x="1564" y="3924"/>
                      <a:pt x="1582" y="3922"/>
                      <a:pt x="1599" y="3918"/>
                    </a:cubicBezTo>
                    <a:cubicBezTo>
                      <a:pt x="1714" y="3918"/>
                      <a:pt x="1830" y="3860"/>
                      <a:pt x="1916" y="3774"/>
                    </a:cubicBezTo>
                    <a:cubicBezTo>
                      <a:pt x="2031" y="3846"/>
                      <a:pt x="2175" y="3889"/>
                      <a:pt x="2319" y="3889"/>
                    </a:cubicBezTo>
                    <a:lnTo>
                      <a:pt x="2348" y="3889"/>
                    </a:lnTo>
                    <a:cubicBezTo>
                      <a:pt x="2535" y="3860"/>
                      <a:pt x="2550" y="3644"/>
                      <a:pt x="2550" y="3630"/>
                    </a:cubicBezTo>
                    <a:cubicBezTo>
                      <a:pt x="2651" y="3640"/>
                      <a:pt x="2753" y="3650"/>
                      <a:pt x="2855" y="3650"/>
                    </a:cubicBezTo>
                    <a:cubicBezTo>
                      <a:pt x="2897" y="3650"/>
                      <a:pt x="2939" y="3648"/>
                      <a:pt x="2982" y="3644"/>
                    </a:cubicBezTo>
                    <a:cubicBezTo>
                      <a:pt x="2998" y="3646"/>
                      <a:pt x="3015" y="3647"/>
                      <a:pt x="3032" y="3647"/>
                    </a:cubicBezTo>
                    <a:cubicBezTo>
                      <a:pt x="3144" y="3647"/>
                      <a:pt x="3256" y="3606"/>
                      <a:pt x="3356" y="3543"/>
                    </a:cubicBezTo>
                    <a:cubicBezTo>
                      <a:pt x="3500" y="3399"/>
                      <a:pt x="3990" y="2579"/>
                      <a:pt x="3932" y="2363"/>
                    </a:cubicBezTo>
                    <a:cubicBezTo>
                      <a:pt x="3932" y="2363"/>
                      <a:pt x="5012" y="2219"/>
                      <a:pt x="5171" y="2132"/>
                    </a:cubicBezTo>
                    <a:cubicBezTo>
                      <a:pt x="5185" y="2118"/>
                      <a:pt x="5214" y="2103"/>
                      <a:pt x="5228" y="2103"/>
                    </a:cubicBezTo>
                    <a:cubicBezTo>
                      <a:pt x="6135" y="1556"/>
                      <a:pt x="5775" y="159"/>
                      <a:pt x="4724" y="87"/>
                    </a:cubicBezTo>
                    <a:cubicBezTo>
                      <a:pt x="4018" y="44"/>
                      <a:pt x="3255" y="1"/>
                      <a:pt x="2636" y="1"/>
                    </a:cubicBezTo>
                    <a:close/>
                  </a:path>
                </a:pathLst>
              </a:custGeom>
              <a:solidFill>
                <a:srgbClr val="F7A68E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396" name="Google Shape;381;p35">
                <a:extLst>
                  <a:ext uri="{FF2B5EF4-FFF2-40B4-BE49-F238E27FC236}">
                    <a16:creationId xmlns:a16="http://schemas.microsoft.com/office/drawing/2014/main" id="{40FB8BE3-F3AC-47FD-80F7-59CFDBE5F4D7}"/>
                  </a:ext>
                </a:extLst>
              </p:cNvPr>
              <p:cNvSpPr/>
              <p:nvPr/>
            </p:nvSpPr>
            <p:spPr>
              <a:xfrm flipH="1">
                <a:off x="669979" y="3109957"/>
                <a:ext cx="32679" cy="68221"/>
              </a:xfrm>
              <a:custGeom>
                <a:avLst/>
                <a:gdLst/>
                <a:ahLst/>
                <a:cxnLst/>
                <a:rect l="l" t="t" r="r" b="b"/>
                <a:pathLst>
                  <a:path w="879" h="1835" extrusionOk="0">
                    <a:moveTo>
                      <a:pt x="332" y="0"/>
                    </a:moveTo>
                    <a:lnTo>
                      <a:pt x="332" y="0"/>
                    </a:lnTo>
                    <a:cubicBezTo>
                      <a:pt x="332" y="15"/>
                      <a:pt x="0" y="634"/>
                      <a:pt x="58" y="1008"/>
                    </a:cubicBezTo>
                    <a:cubicBezTo>
                      <a:pt x="130" y="1268"/>
                      <a:pt x="260" y="1512"/>
                      <a:pt x="432" y="1714"/>
                    </a:cubicBezTo>
                    <a:cubicBezTo>
                      <a:pt x="488" y="1794"/>
                      <a:pt x="576" y="1834"/>
                      <a:pt x="664" y="1834"/>
                    </a:cubicBezTo>
                    <a:cubicBezTo>
                      <a:pt x="735" y="1834"/>
                      <a:pt x="807" y="1808"/>
                      <a:pt x="865" y="1757"/>
                    </a:cubicBezTo>
                    <a:cubicBezTo>
                      <a:pt x="865" y="1757"/>
                      <a:pt x="879" y="1757"/>
                      <a:pt x="879" y="1743"/>
                    </a:cubicBezTo>
                    <a:cubicBezTo>
                      <a:pt x="648" y="1570"/>
                      <a:pt x="476" y="1340"/>
                      <a:pt x="360" y="1080"/>
                    </a:cubicBezTo>
                    <a:cubicBezTo>
                      <a:pt x="245" y="692"/>
                      <a:pt x="332" y="15"/>
                      <a:pt x="332" y="0"/>
                    </a:cubicBezTo>
                    <a:close/>
                  </a:path>
                </a:pathLst>
              </a:custGeom>
              <a:solidFill>
                <a:srgbClr val="F37B59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397" name="Google Shape;382;p35">
                <a:extLst>
                  <a:ext uri="{FF2B5EF4-FFF2-40B4-BE49-F238E27FC236}">
                    <a16:creationId xmlns:a16="http://schemas.microsoft.com/office/drawing/2014/main" id="{8A523945-54E8-48D2-A468-D02EF2DA2220}"/>
                  </a:ext>
                </a:extLst>
              </p:cNvPr>
              <p:cNvSpPr/>
              <p:nvPr/>
            </p:nvSpPr>
            <p:spPr>
              <a:xfrm flipH="1">
                <a:off x="646408" y="3130293"/>
                <a:ext cx="17696" cy="48777"/>
              </a:xfrm>
              <a:custGeom>
                <a:avLst/>
                <a:gdLst/>
                <a:ahLst/>
                <a:cxnLst/>
                <a:rect l="l" t="t" r="r" b="b"/>
                <a:pathLst>
                  <a:path w="476" h="1312" extrusionOk="0">
                    <a:moveTo>
                      <a:pt x="87" y="1"/>
                    </a:moveTo>
                    <a:lnTo>
                      <a:pt x="87" y="1"/>
                    </a:lnTo>
                    <a:cubicBezTo>
                      <a:pt x="0" y="447"/>
                      <a:pt x="44" y="908"/>
                      <a:pt x="245" y="1311"/>
                    </a:cubicBezTo>
                    <a:lnTo>
                      <a:pt x="274" y="1311"/>
                    </a:lnTo>
                    <a:cubicBezTo>
                      <a:pt x="461" y="1282"/>
                      <a:pt x="476" y="1066"/>
                      <a:pt x="476" y="1052"/>
                    </a:cubicBezTo>
                    <a:cubicBezTo>
                      <a:pt x="288" y="721"/>
                      <a:pt x="159" y="375"/>
                      <a:pt x="87" y="1"/>
                    </a:cubicBezTo>
                    <a:close/>
                  </a:path>
                </a:pathLst>
              </a:custGeom>
              <a:solidFill>
                <a:srgbClr val="F37B59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398" name="Google Shape;383;p35">
                <a:extLst>
                  <a:ext uri="{FF2B5EF4-FFF2-40B4-BE49-F238E27FC236}">
                    <a16:creationId xmlns:a16="http://schemas.microsoft.com/office/drawing/2014/main" id="{6083C726-A73E-470D-948A-5CBDDEC5E759}"/>
                  </a:ext>
                </a:extLst>
              </p:cNvPr>
              <p:cNvSpPr/>
              <p:nvPr/>
            </p:nvSpPr>
            <p:spPr>
              <a:xfrm flipH="1">
                <a:off x="592873" y="3103005"/>
                <a:ext cx="37512" cy="66957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801" extrusionOk="0">
                    <a:moveTo>
                      <a:pt x="663" y="0"/>
                    </a:moveTo>
                    <a:lnTo>
                      <a:pt x="44" y="792"/>
                    </a:lnTo>
                    <a:cubicBezTo>
                      <a:pt x="44" y="792"/>
                      <a:pt x="1" y="1383"/>
                      <a:pt x="1" y="1800"/>
                    </a:cubicBezTo>
                    <a:cubicBezTo>
                      <a:pt x="130" y="1800"/>
                      <a:pt x="260" y="1771"/>
                      <a:pt x="375" y="1699"/>
                    </a:cubicBezTo>
                    <a:cubicBezTo>
                      <a:pt x="519" y="1555"/>
                      <a:pt x="1009" y="735"/>
                      <a:pt x="951" y="519"/>
                    </a:cubicBezTo>
                    <a:cubicBezTo>
                      <a:pt x="879" y="331"/>
                      <a:pt x="793" y="159"/>
                      <a:pt x="663" y="0"/>
                    </a:cubicBezTo>
                    <a:close/>
                  </a:path>
                </a:pathLst>
              </a:custGeom>
              <a:solidFill>
                <a:srgbClr val="F37B59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399" name="Google Shape;384;p35">
                <a:extLst>
                  <a:ext uri="{FF2B5EF4-FFF2-40B4-BE49-F238E27FC236}">
                    <a16:creationId xmlns:a16="http://schemas.microsoft.com/office/drawing/2014/main" id="{7BB97ADC-6D7B-4E05-ABA3-F05391C861E7}"/>
                  </a:ext>
                </a:extLst>
              </p:cNvPr>
              <p:cNvSpPr/>
              <p:nvPr/>
            </p:nvSpPr>
            <p:spPr>
              <a:xfrm flipH="1">
                <a:off x="710131" y="3100328"/>
                <a:ext cx="17176" cy="76586"/>
              </a:xfrm>
              <a:custGeom>
                <a:avLst/>
                <a:gdLst/>
                <a:ahLst/>
                <a:cxnLst/>
                <a:rect l="l" t="t" r="r" b="b"/>
                <a:pathLst>
                  <a:path w="462" h="2060" extrusionOk="0">
                    <a:moveTo>
                      <a:pt x="462" y="0"/>
                    </a:moveTo>
                    <a:cubicBezTo>
                      <a:pt x="462" y="0"/>
                      <a:pt x="44" y="591"/>
                      <a:pt x="30" y="749"/>
                    </a:cubicBezTo>
                    <a:cubicBezTo>
                      <a:pt x="1" y="1066"/>
                      <a:pt x="1" y="1368"/>
                      <a:pt x="44" y="1671"/>
                    </a:cubicBezTo>
                    <a:cubicBezTo>
                      <a:pt x="59" y="1800"/>
                      <a:pt x="73" y="1930"/>
                      <a:pt x="59" y="2059"/>
                    </a:cubicBezTo>
                    <a:cubicBezTo>
                      <a:pt x="275" y="1987"/>
                      <a:pt x="361" y="1656"/>
                      <a:pt x="419" y="1483"/>
                    </a:cubicBezTo>
                    <a:cubicBezTo>
                      <a:pt x="419" y="1483"/>
                      <a:pt x="203" y="835"/>
                      <a:pt x="231" y="605"/>
                    </a:cubicBezTo>
                    <a:cubicBezTo>
                      <a:pt x="289" y="403"/>
                      <a:pt x="375" y="202"/>
                      <a:pt x="462" y="0"/>
                    </a:cubicBezTo>
                    <a:close/>
                  </a:path>
                </a:pathLst>
              </a:custGeom>
              <a:solidFill>
                <a:srgbClr val="F37B59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400" name="Google Shape;385;p35">
                <a:extLst>
                  <a:ext uri="{FF2B5EF4-FFF2-40B4-BE49-F238E27FC236}">
                    <a16:creationId xmlns:a16="http://schemas.microsoft.com/office/drawing/2014/main" id="{00648B92-2434-4A53-AA8F-7E85EC913183}"/>
                  </a:ext>
                </a:extLst>
              </p:cNvPr>
              <p:cNvSpPr/>
              <p:nvPr/>
            </p:nvSpPr>
            <p:spPr>
              <a:xfrm flipH="1">
                <a:off x="-12674" y="2161224"/>
                <a:ext cx="600231" cy="999629"/>
              </a:xfrm>
              <a:custGeom>
                <a:avLst/>
                <a:gdLst/>
                <a:ahLst/>
                <a:cxnLst/>
                <a:rect l="l" t="t" r="r" b="b"/>
                <a:pathLst>
                  <a:path w="16145" h="26888" extrusionOk="0">
                    <a:moveTo>
                      <a:pt x="11234" y="0"/>
                    </a:moveTo>
                    <a:cubicBezTo>
                      <a:pt x="11190" y="0"/>
                      <a:pt x="11133" y="0"/>
                      <a:pt x="11075" y="15"/>
                    </a:cubicBezTo>
                    <a:cubicBezTo>
                      <a:pt x="8397" y="260"/>
                      <a:pt x="7605" y="4638"/>
                      <a:pt x="8209" y="9390"/>
                    </a:cubicBezTo>
                    <a:cubicBezTo>
                      <a:pt x="8872" y="14762"/>
                      <a:pt x="9160" y="16965"/>
                      <a:pt x="9160" y="16965"/>
                    </a:cubicBezTo>
                    <a:lnTo>
                      <a:pt x="1" y="23129"/>
                    </a:lnTo>
                    <a:lnTo>
                      <a:pt x="1470" y="26887"/>
                    </a:lnTo>
                    <a:cubicBezTo>
                      <a:pt x="1470" y="26887"/>
                      <a:pt x="15194" y="23762"/>
                      <a:pt x="15669" y="18967"/>
                    </a:cubicBezTo>
                    <a:cubicBezTo>
                      <a:pt x="16145" y="14243"/>
                      <a:pt x="15309" y="0"/>
                      <a:pt x="11234" y="0"/>
                    </a:cubicBezTo>
                    <a:close/>
                  </a:path>
                </a:pathLst>
              </a:custGeom>
              <a:solidFill>
                <a:srgbClr val="4AA276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401" name="Google Shape;386;p35">
                <a:extLst>
                  <a:ext uri="{FF2B5EF4-FFF2-40B4-BE49-F238E27FC236}">
                    <a16:creationId xmlns:a16="http://schemas.microsoft.com/office/drawing/2014/main" id="{79E461A4-FFC2-411F-A30E-CE11676E349A}"/>
                  </a:ext>
                </a:extLst>
              </p:cNvPr>
              <p:cNvSpPr/>
              <p:nvPr/>
            </p:nvSpPr>
            <p:spPr>
              <a:xfrm flipH="1">
                <a:off x="557517" y="1839304"/>
                <a:ext cx="36471" cy="17845"/>
              </a:xfrm>
              <a:custGeom>
                <a:avLst/>
                <a:gdLst/>
                <a:ahLst/>
                <a:cxnLst/>
                <a:rect l="l" t="t" r="r" b="b"/>
                <a:pathLst>
                  <a:path w="981" h="480" extrusionOk="0">
                    <a:moveTo>
                      <a:pt x="507" y="1"/>
                    </a:moveTo>
                    <a:cubicBezTo>
                      <a:pt x="300" y="1"/>
                      <a:pt x="87" y="134"/>
                      <a:pt x="1" y="321"/>
                    </a:cubicBezTo>
                    <a:cubicBezTo>
                      <a:pt x="98" y="301"/>
                      <a:pt x="196" y="291"/>
                      <a:pt x="292" y="291"/>
                    </a:cubicBezTo>
                    <a:cubicBezTo>
                      <a:pt x="537" y="291"/>
                      <a:pt x="773" y="355"/>
                      <a:pt x="980" y="479"/>
                    </a:cubicBezTo>
                    <a:cubicBezTo>
                      <a:pt x="915" y="134"/>
                      <a:pt x="714" y="1"/>
                      <a:pt x="507" y="1"/>
                    </a:cubicBezTo>
                    <a:close/>
                  </a:path>
                </a:pathLst>
              </a:custGeom>
              <a:solidFill>
                <a:srgbClr val="0A2E4E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402" name="Google Shape;387;p35">
                <a:extLst>
                  <a:ext uri="{FF2B5EF4-FFF2-40B4-BE49-F238E27FC236}">
                    <a16:creationId xmlns:a16="http://schemas.microsoft.com/office/drawing/2014/main" id="{4F29146A-C8EB-484D-891E-B10E5FFD5C5F}"/>
                  </a:ext>
                </a:extLst>
              </p:cNvPr>
              <p:cNvSpPr/>
              <p:nvPr/>
            </p:nvSpPr>
            <p:spPr>
              <a:xfrm flipH="1">
                <a:off x="569860" y="1872653"/>
                <a:ext cx="23571" cy="23571"/>
              </a:xfrm>
              <a:custGeom>
                <a:avLst/>
                <a:gdLst/>
                <a:ahLst/>
                <a:cxnLst/>
                <a:rect l="l" t="t" r="r" b="b"/>
                <a:pathLst>
                  <a:path w="634" h="634" extrusionOk="0">
                    <a:moveTo>
                      <a:pt x="317" y="0"/>
                    </a:moveTo>
                    <a:cubicBezTo>
                      <a:pt x="274" y="0"/>
                      <a:pt x="231" y="0"/>
                      <a:pt x="188" y="29"/>
                    </a:cubicBezTo>
                    <a:cubicBezTo>
                      <a:pt x="72" y="72"/>
                      <a:pt x="0" y="187"/>
                      <a:pt x="0" y="317"/>
                    </a:cubicBezTo>
                    <a:cubicBezTo>
                      <a:pt x="0" y="346"/>
                      <a:pt x="15" y="374"/>
                      <a:pt x="15" y="403"/>
                    </a:cubicBezTo>
                    <a:cubicBezTo>
                      <a:pt x="29" y="461"/>
                      <a:pt x="58" y="504"/>
                      <a:pt x="101" y="547"/>
                    </a:cubicBezTo>
                    <a:lnTo>
                      <a:pt x="173" y="590"/>
                    </a:lnTo>
                    <a:cubicBezTo>
                      <a:pt x="216" y="619"/>
                      <a:pt x="274" y="634"/>
                      <a:pt x="332" y="634"/>
                    </a:cubicBezTo>
                    <a:cubicBezTo>
                      <a:pt x="504" y="619"/>
                      <a:pt x="634" y="475"/>
                      <a:pt x="634" y="302"/>
                    </a:cubicBezTo>
                    <a:cubicBezTo>
                      <a:pt x="634" y="274"/>
                      <a:pt x="634" y="259"/>
                      <a:pt x="620" y="230"/>
                    </a:cubicBezTo>
                    <a:cubicBezTo>
                      <a:pt x="605" y="173"/>
                      <a:pt x="576" y="130"/>
                      <a:pt x="533" y="86"/>
                    </a:cubicBezTo>
                    <a:cubicBezTo>
                      <a:pt x="519" y="72"/>
                      <a:pt x="490" y="58"/>
                      <a:pt x="476" y="29"/>
                    </a:cubicBezTo>
                    <a:cubicBezTo>
                      <a:pt x="418" y="14"/>
                      <a:pt x="375" y="0"/>
                      <a:pt x="317" y="0"/>
                    </a:cubicBezTo>
                    <a:close/>
                  </a:path>
                </a:pathLst>
              </a:custGeom>
              <a:solidFill>
                <a:srgbClr val="0A2E4E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403" name="Google Shape;388;p35">
                <a:extLst>
                  <a:ext uri="{FF2B5EF4-FFF2-40B4-BE49-F238E27FC236}">
                    <a16:creationId xmlns:a16="http://schemas.microsoft.com/office/drawing/2014/main" id="{28D5A515-BBF6-4A08-893F-1850D2E01CD9}"/>
                  </a:ext>
                </a:extLst>
              </p:cNvPr>
              <p:cNvSpPr/>
              <p:nvPr/>
            </p:nvSpPr>
            <p:spPr>
              <a:xfrm flipH="1">
                <a:off x="563949" y="1933661"/>
                <a:ext cx="43423" cy="21042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566" extrusionOk="0">
                    <a:moveTo>
                      <a:pt x="1167" y="1"/>
                    </a:moveTo>
                    <a:lnTo>
                      <a:pt x="1167" y="1"/>
                    </a:lnTo>
                    <a:cubicBezTo>
                      <a:pt x="980" y="73"/>
                      <a:pt x="793" y="130"/>
                      <a:pt x="606" y="145"/>
                    </a:cubicBezTo>
                    <a:cubicBezTo>
                      <a:pt x="260" y="188"/>
                      <a:pt x="1" y="202"/>
                      <a:pt x="1" y="202"/>
                    </a:cubicBezTo>
                    <a:cubicBezTo>
                      <a:pt x="1" y="202"/>
                      <a:pt x="234" y="566"/>
                      <a:pt x="578" y="566"/>
                    </a:cubicBezTo>
                    <a:cubicBezTo>
                      <a:pt x="597" y="566"/>
                      <a:pt x="615" y="565"/>
                      <a:pt x="635" y="562"/>
                    </a:cubicBezTo>
                    <a:cubicBezTo>
                      <a:pt x="923" y="505"/>
                      <a:pt x="1139" y="289"/>
                      <a:pt x="116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404" name="Google Shape;389;p35">
                <a:extLst>
                  <a:ext uri="{FF2B5EF4-FFF2-40B4-BE49-F238E27FC236}">
                    <a16:creationId xmlns:a16="http://schemas.microsoft.com/office/drawing/2014/main" id="{A21975B9-AC54-4AA0-B3A0-72CBB51B0644}"/>
                  </a:ext>
                </a:extLst>
              </p:cNvPr>
              <p:cNvSpPr/>
              <p:nvPr/>
            </p:nvSpPr>
            <p:spPr>
              <a:xfrm flipH="1">
                <a:off x="1921745" y="1772162"/>
                <a:ext cx="36434" cy="15391"/>
              </a:xfrm>
              <a:custGeom>
                <a:avLst/>
                <a:gdLst/>
                <a:ahLst/>
                <a:cxnLst/>
                <a:rect l="l" t="t" r="r" b="b"/>
                <a:pathLst>
                  <a:path w="980" h="414" extrusionOk="0">
                    <a:moveTo>
                      <a:pt x="513" y="1"/>
                    </a:moveTo>
                    <a:cubicBezTo>
                      <a:pt x="283" y="1"/>
                      <a:pt x="57" y="182"/>
                      <a:pt x="0" y="399"/>
                    </a:cubicBezTo>
                    <a:cubicBezTo>
                      <a:pt x="154" y="343"/>
                      <a:pt x="315" y="314"/>
                      <a:pt x="475" y="314"/>
                    </a:cubicBezTo>
                    <a:cubicBezTo>
                      <a:pt x="646" y="314"/>
                      <a:pt x="817" y="346"/>
                      <a:pt x="980" y="413"/>
                    </a:cubicBezTo>
                    <a:cubicBezTo>
                      <a:pt x="878" y="114"/>
                      <a:pt x="695" y="1"/>
                      <a:pt x="513" y="1"/>
                    </a:cubicBezTo>
                    <a:close/>
                  </a:path>
                </a:pathLst>
              </a:custGeom>
              <a:solidFill>
                <a:srgbClr val="0A2E4E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405" name="Google Shape;390;p35">
                <a:extLst>
                  <a:ext uri="{FF2B5EF4-FFF2-40B4-BE49-F238E27FC236}">
                    <a16:creationId xmlns:a16="http://schemas.microsoft.com/office/drawing/2014/main" id="{C1C78716-AB77-4847-AC11-00EED590CC9A}"/>
                  </a:ext>
                </a:extLst>
              </p:cNvPr>
              <p:cNvSpPr/>
              <p:nvPr/>
            </p:nvSpPr>
            <p:spPr>
              <a:xfrm flipH="1">
                <a:off x="1928177" y="1812128"/>
                <a:ext cx="23571" cy="23794"/>
              </a:xfrm>
              <a:custGeom>
                <a:avLst/>
                <a:gdLst/>
                <a:ahLst/>
                <a:cxnLst/>
                <a:rect l="l" t="t" r="r" b="b"/>
                <a:pathLst>
                  <a:path w="634" h="640" extrusionOk="0">
                    <a:moveTo>
                      <a:pt x="303" y="1"/>
                    </a:moveTo>
                    <a:cubicBezTo>
                      <a:pt x="259" y="1"/>
                      <a:pt x="216" y="15"/>
                      <a:pt x="187" y="29"/>
                    </a:cubicBezTo>
                    <a:cubicBezTo>
                      <a:pt x="72" y="87"/>
                      <a:pt x="0" y="202"/>
                      <a:pt x="0" y="332"/>
                    </a:cubicBezTo>
                    <a:cubicBezTo>
                      <a:pt x="0" y="361"/>
                      <a:pt x="0" y="390"/>
                      <a:pt x="0" y="404"/>
                    </a:cubicBezTo>
                    <a:cubicBezTo>
                      <a:pt x="15" y="462"/>
                      <a:pt x="58" y="519"/>
                      <a:pt x="87" y="548"/>
                    </a:cubicBezTo>
                    <a:lnTo>
                      <a:pt x="159" y="606"/>
                    </a:lnTo>
                    <a:cubicBezTo>
                      <a:pt x="201" y="627"/>
                      <a:pt x="235" y="640"/>
                      <a:pt x="273" y="640"/>
                    </a:cubicBezTo>
                    <a:cubicBezTo>
                      <a:pt x="287" y="640"/>
                      <a:pt x="302" y="638"/>
                      <a:pt x="317" y="634"/>
                    </a:cubicBezTo>
                    <a:cubicBezTo>
                      <a:pt x="490" y="634"/>
                      <a:pt x="634" y="490"/>
                      <a:pt x="634" y="317"/>
                    </a:cubicBezTo>
                    <a:cubicBezTo>
                      <a:pt x="634" y="289"/>
                      <a:pt x="620" y="260"/>
                      <a:pt x="620" y="231"/>
                    </a:cubicBezTo>
                    <a:cubicBezTo>
                      <a:pt x="605" y="173"/>
                      <a:pt x="576" y="130"/>
                      <a:pt x="533" y="87"/>
                    </a:cubicBezTo>
                    <a:cubicBezTo>
                      <a:pt x="504" y="73"/>
                      <a:pt x="490" y="58"/>
                      <a:pt x="461" y="44"/>
                    </a:cubicBezTo>
                    <a:cubicBezTo>
                      <a:pt x="418" y="15"/>
                      <a:pt x="360" y="1"/>
                      <a:pt x="303" y="1"/>
                    </a:cubicBezTo>
                    <a:close/>
                  </a:path>
                </a:pathLst>
              </a:custGeom>
              <a:solidFill>
                <a:srgbClr val="0A2E4E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406" name="Google Shape;391;p35">
                <a:extLst>
                  <a:ext uri="{FF2B5EF4-FFF2-40B4-BE49-F238E27FC236}">
                    <a16:creationId xmlns:a16="http://schemas.microsoft.com/office/drawing/2014/main" id="{F90A6E57-8662-4F45-A687-23C2F832A2ED}"/>
                  </a:ext>
                </a:extLst>
              </p:cNvPr>
              <p:cNvSpPr/>
              <p:nvPr/>
            </p:nvSpPr>
            <p:spPr>
              <a:xfrm flipH="1">
                <a:off x="1922823" y="1880125"/>
                <a:ext cx="43386" cy="21042"/>
              </a:xfrm>
              <a:custGeom>
                <a:avLst/>
                <a:gdLst/>
                <a:ahLst/>
                <a:cxnLst/>
                <a:rect l="l" t="t" r="r" b="b"/>
                <a:pathLst>
                  <a:path w="1167" h="566" extrusionOk="0">
                    <a:moveTo>
                      <a:pt x="1167" y="1"/>
                    </a:moveTo>
                    <a:lnTo>
                      <a:pt x="1167" y="1"/>
                    </a:lnTo>
                    <a:cubicBezTo>
                      <a:pt x="994" y="73"/>
                      <a:pt x="807" y="130"/>
                      <a:pt x="605" y="145"/>
                    </a:cubicBezTo>
                    <a:cubicBezTo>
                      <a:pt x="260" y="188"/>
                      <a:pt x="0" y="202"/>
                      <a:pt x="0" y="202"/>
                    </a:cubicBezTo>
                    <a:cubicBezTo>
                      <a:pt x="0" y="202"/>
                      <a:pt x="247" y="566"/>
                      <a:pt x="592" y="566"/>
                    </a:cubicBezTo>
                    <a:cubicBezTo>
                      <a:pt x="611" y="566"/>
                      <a:pt x="629" y="564"/>
                      <a:pt x="648" y="562"/>
                    </a:cubicBezTo>
                    <a:cubicBezTo>
                      <a:pt x="922" y="505"/>
                      <a:pt x="1138" y="289"/>
                      <a:pt x="116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407" name="Google Shape;392;p35">
                <a:extLst>
                  <a:ext uri="{FF2B5EF4-FFF2-40B4-BE49-F238E27FC236}">
                    <a16:creationId xmlns:a16="http://schemas.microsoft.com/office/drawing/2014/main" id="{0FF71AB7-76AB-4424-90D4-21E1F1FC3C25}"/>
                  </a:ext>
                </a:extLst>
              </p:cNvPr>
              <p:cNvSpPr/>
              <p:nvPr/>
            </p:nvSpPr>
            <p:spPr>
              <a:xfrm flipH="1">
                <a:off x="3153176" y="1805696"/>
                <a:ext cx="23571" cy="23608"/>
              </a:xfrm>
              <a:custGeom>
                <a:avLst/>
                <a:gdLst/>
                <a:ahLst/>
                <a:cxnLst/>
                <a:rect l="l" t="t" r="r" b="b"/>
                <a:pathLst>
                  <a:path w="634" h="635" extrusionOk="0">
                    <a:moveTo>
                      <a:pt x="317" y="1"/>
                    </a:moveTo>
                    <a:cubicBezTo>
                      <a:pt x="274" y="1"/>
                      <a:pt x="231" y="1"/>
                      <a:pt x="187" y="30"/>
                    </a:cubicBezTo>
                    <a:cubicBezTo>
                      <a:pt x="72" y="73"/>
                      <a:pt x="0" y="188"/>
                      <a:pt x="0" y="318"/>
                    </a:cubicBezTo>
                    <a:cubicBezTo>
                      <a:pt x="0" y="346"/>
                      <a:pt x="15" y="375"/>
                      <a:pt x="15" y="404"/>
                    </a:cubicBezTo>
                    <a:cubicBezTo>
                      <a:pt x="29" y="462"/>
                      <a:pt x="58" y="505"/>
                      <a:pt x="101" y="548"/>
                    </a:cubicBezTo>
                    <a:lnTo>
                      <a:pt x="173" y="591"/>
                    </a:lnTo>
                    <a:cubicBezTo>
                      <a:pt x="216" y="620"/>
                      <a:pt x="274" y="635"/>
                      <a:pt x="331" y="635"/>
                    </a:cubicBezTo>
                    <a:cubicBezTo>
                      <a:pt x="504" y="620"/>
                      <a:pt x="634" y="476"/>
                      <a:pt x="634" y="303"/>
                    </a:cubicBezTo>
                    <a:cubicBezTo>
                      <a:pt x="634" y="274"/>
                      <a:pt x="634" y="260"/>
                      <a:pt x="619" y="231"/>
                    </a:cubicBezTo>
                    <a:cubicBezTo>
                      <a:pt x="605" y="174"/>
                      <a:pt x="576" y="130"/>
                      <a:pt x="547" y="87"/>
                    </a:cubicBezTo>
                    <a:cubicBezTo>
                      <a:pt x="519" y="73"/>
                      <a:pt x="490" y="58"/>
                      <a:pt x="475" y="30"/>
                    </a:cubicBezTo>
                    <a:cubicBezTo>
                      <a:pt x="418" y="15"/>
                      <a:pt x="375" y="1"/>
                      <a:pt x="317" y="1"/>
                    </a:cubicBezTo>
                    <a:close/>
                  </a:path>
                </a:pathLst>
              </a:custGeom>
              <a:solidFill>
                <a:srgbClr val="0A2E4E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</p:grpSp>
        <p:pic>
          <p:nvPicPr>
            <p:cNvPr id="994" name="Picture 993">
              <a:extLst>
                <a:ext uri="{FF2B5EF4-FFF2-40B4-BE49-F238E27FC236}">
                  <a16:creationId xmlns:a16="http://schemas.microsoft.com/office/drawing/2014/main" id="{622D6155-1B89-4E3F-8698-1A37993EA40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952064" y="2161969"/>
              <a:ext cx="1134227" cy="1349439"/>
            </a:xfrm>
            <a:prstGeom prst="rect">
              <a:avLst/>
            </a:prstGeom>
          </p:spPr>
        </p:pic>
        <p:pic>
          <p:nvPicPr>
            <p:cNvPr id="995" name="Picture 994">
              <a:extLst>
                <a:ext uri="{FF2B5EF4-FFF2-40B4-BE49-F238E27FC236}">
                  <a16:creationId xmlns:a16="http://schemas.microsoft.com/office/drawing/2014/main" id="{8FFE2CAF-94A9-47C7-B716-6E11C9401E2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629655" y="2215108"/>
              <a:ext cx="1134227" cy="1349439"/>
            </a:xfrm>
            <a:prstGeom prst="rect">
              <a:avLst/>
            </a:prstGeom>
          </p:spPr>
        </p:pic>
        <p:grpSp>
          <p:nvGrpSpPr>
            <p:cNvPr id="997" name="Google Shape;2301;p46">
              <a:extLst>
                <a:ext uri="{FF2B5EF4-FFF2-40B4-BE49-F238E27FC236}">
                  <a16:creationId xmlns:a16="http://schemas.microsoft.com/office/drawing/2014/main" id="{56DB803F-A60A-48EA-B341-F7F5CE830A10}"/>
                </a:ext>
              </a:extLst>
            </p:cNvPr>
            <p:cNvGrpSpPr/>
            <p:nvPr/>
          </p:nvGrpSpPr>
          <p:grpSpPr>
            <a:xfrm>
              <a:off x="5065947" y="2307364"/>
              <a:ext cx="1613855" cy="1448964"/>
              <a:chOff x="303700" y="238475"/>
              <a:chExt cx="6849825" cy="5217775"/>
            </a:xfrm>
          </p:grpSpPr>
          <p:sp>
            <p:nvSpPr>
              <p:cNvPr id="1234" name="Google Shape;2302;p46">
                <a:extLst>
                  <a:ext uri="{FF2B5EF4-FFF2-40B4-BE49-F238E27FC236}">
                    <a16:creationId xmlns:a16="http://schemas.microsoft.com/office/drawing/2014/main" id="{4387B355-C458-495F-9505-0897AA36044C}"/>
                  </a:ext>
                </a:extLst>
              </p:cNvPr>
              <p:cNvSpPr/>
              <p:nvPr/>
            </p:nvSpPr>
            <p:spPr>
              <a:xfrm>
                <a:off x="1082925" y="2507525"/>
                <a:ext cx="2946975" cy="2948725"/>
              </a:xfrm>
              <a:custGeom>
                <a:avLst/>
                <a:gdLst/>
                <a:ahLst/>
                <a:cxnLst/>
                <a:rect l="l" t="t" r="r" b="b"/>
                <a:pathLst>
                  <a:path w="117879" h="117949" extrusionOk="0">
                    <a:moveTo>
                      <a:pt x="63315" y="1"/>
                    </a:moveTo>
                    <a:cubicBezTo>
                      <a:pt x="59699" y="1"/>
                      <a:pt x="56080" y="128"/>
                      <a:pt x="52465" y="380"/>
                    </a:cubicBezTo>
                    <a:cubicBezTo>
                      <a:pt x="52465" y="380"/>
                      <a:pt x="52094" y="365"/>
                      <a:pt x="51417" y="365"/>
                    </a:cubicBezTo>
                    <a:cubicBezTo>
                      <a:pt x="46330" y="365"/>
                      <a:pt x="23990" y="1209"/>
                      <a:pt x="12742" y="15598"/>
                    </a:cubicBezTo>
                    <a:lnTo>
                      <a:pt x="0" y="39019"/>
                    </a:lnTo>
                    <a:lnTo>
                      <a:pt x="25381" y="64452"/>
                    </a:lnTo>
                    <a:lnTo>
                      <a:pt x="38846" y="117949"/>
                    </a:lnTo>
                    <a:lnTo>
                      <a:pt x="117878" y="116349"/>
                    </a:lnTo>
                    <a:lnTo>
                      <a:pt x="114783" y="73583"/>
                    </a:lnTo>
                    <a:lnTo>
                      <a:pt x="111894" y="21118"/>
                    </a:lnTo>
                    <a:cubicBezTo>
                      <a:pt x="111894" y="21118"/>
                      <a:pt x="113648" y="6931"/>
                      <a:pt x="92239" y="2753"/>
                    </a:cubicBezTo>
                    <a:cubicBezTo>
                      <a:pt x="82695" y="912"/>
                      <a:pt x="73014" y="1"/>
                      <a:pt x="63315" y="1"/>
                    </a:cubicBezTo>
                    <a:close/>
                  </a:path>
                </a:pathLst>
              </a:custGeom>
              <a:solidFill>
                <a:srgbClr val="4AA276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235" name="Google Shape;2303;p46">
                <a:extLst>
                  <a:ext uri="{FF2B5EF4-FFF2-40B4-BE49-F238E27FC236}">
                    <a16:creationId xmlns:a16="http://schemas.microsoft.com/office/drawing/2014/main" id="{98CB2AC4-B0C0-4984-A639-E67717E26011}"/>
                  </a:ext>
                </a:extLst>
              </p:cNvPr>
              <p:cNvSpPr/>
              <p:nvPr/>
            </p:nvSpPr>
            <p:spPr>
              <a:xfrm>
                <a:off x="303700" y="3192800"/>
                <a:ext cx="2588675" cy="2223525"/>
              </a:xfrm>
              <a:custGeom>
                <a:avLst/>
                <a:gdLst/>
                <a:ahLst/>
                <a:cxnLst/>
                <a:rect l="l" t="t" r="r" b="b"/>
                <a:pathLst>
                  <a:path w="103547" h="88941" extrusionOk="0">
                    <a:moveTo>
                      <a:pt x="37514" y="1"/>
                    </a:moveTo>
                    <a:lnTo>
                      <a:pt x="7232" y="56077"/>
                    </a:lnTo>
                    <a:cubicBezTo>
                      <a:pt x="0" y="71361"/>
                      <a:pt x="11177" y="88940"/>
                      <a:pt x="28037" y="88940"/>
                    </a:cubicBezTo>
                    <a:cubicBezTo>
                      <a:pt x="28135" y="88940"/>
                      <a:pt x="28233" y="88940"/>
                      <a:pt x="28332" y="88938"/>
                    </a:cubicBezTo>
                    <a:lnTo>
                      <a:pt x="99059" y="88061"/>
                    </a:lnTo>
                    <a:lnTo>
                      <a:pt x="103547" y="58656"/>
                    </a:lnTo>
                    <a:lnTo>
                      <a:pt x="46284" y="57625"/>
                    </a:lnTo>
                    <a:lnTo>
                      <a:pt x="65062" y="18624"/>
                    </a:lnTo>
                    <a:lnTo>
                      <a:pt x="37514" y="1"/>
                    </a:lnTo>
                    <a:close/>
                  </a:path>
                </a:pathLst>
              </a:custGeom>
              <a:solidFill>
                <a:srgbClr val="045A6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236" name="Google Shape;2304;p46">
                <a:extLst>
                  <a:ext uri="{FF2B5EF4-FFF2-40B4-BE49-F238E27FC236}">
                    <a16:creationId xmlns:a16="http://schemas.microsoft.com/office/drawing/2014/main" id="{92170356-72E9-4854-990C-45E43715DCD8}"/>
                  </a:ext>
                </a:extLst>
              </p:cNvPr>
              <p:cNvSpPr/>
              <p:nvPr/>
            </p:nvSpPr>
            <p:spPr>
              <a:xfrm>
                <a:off x="3817075" y="2821375"/>
                <a:ext cx="1419975" cy="2246675"/>
              </a:xfrm>
              <a:custGeom>
                <a:avLst/>
                <a:gdLst/>
                <a:ahLst/>
                <a:cxnLst/>
                <a:rect l="l" t="t" r="r" b="b"/>
                <a:pathLst>
                  <a:path w="56799" h="8986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2"/>
                      <a:pt x="5059" y="59344"/>
                      <a:pt x="4356" y="59344"/>
                    </a:cubicBezTo>
                    <a:cubicBezTo>
                      <a:pt x="4349" y="59344"/>
                      <a:pt x="4342" y="59338"/>
                      <a:pt x="4334" y="59327"/>
                    </a:cubicBezTo>
                    <a:cubicBezTo>
                      <a:pt x="4329" y="59319"/>
                      <a:pt x="4326" y="59316"/>
                      <a:pt x="4326" y="59316"/>
                    </a:cubicBezTo>
                    <a:lnTo>
                      <a:pt x="4326" y="59316"/>
                    </a:lnTo>
                    <a:cubicBezTo>
                      <a:pt x="4288" y="59316"/>
                      <a:pt x="23679" y="89867"/>
                      <a:pt x="23679" y="89867"/>
                    </a:cubicBezTo>
                    <a:lnTo>
                      <a:pt x="56798" y="8770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45A6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237" name="Google Shape;2305;p46">
                <a:extLst>
                  <a:ext uri="{FF2B5EF4-FFF2-40B4-BE49-F238E27FC236}">
                    <a16:creationId xmlns:a16="http://schemas.microsoft.com/office/drawing/2014/main" id="{5414445A-6489-4C7C-B585-47661480D3FD}"/>
                  </a:ext>
                </a:extLst>
              </p:cNvPr>
              <p:cNvSpPr/>
              <p:nvPr/>
            </p:nvSpPr>
            <p:spPr>
              <a:xfrm>
                <a:off x="1660700" y="2777525"/>
                <a:ext cx="317275" cy="1007275"/>
              </a:xfrm>
              <a:custGeom>
                <a:avLst/>
                <a:gdLst/>
                <a:ahLst/>
                <a:cxnLst/>
                <a:rect l="l" t="t" r="r" b="b"/>
                <a:pathLst>
                  <a:path w="12691" h="40291" extrusionOk="0">
                    <a:moveTo>
                      <a:pt x="0" y="1"/>
                    </a:moveTo>
                    <a:cubicBezTo>
                      <a:pt x="413" y="413"/>
                      <a:pt x="877" y="774"/>
                      <a:pt x="1342" y="1135"/>
                    </a:cubicBezTo>
                    <a:cubicBezTo>
                      <a:pt x="2580" y="2167"/>
                      <a:pt x="3715" y="3302"/>
                      <a:pt x="4798" y="4489"/>
                    </a:cubicBezTo>
                    <a:cubicBezTo>
                      <a:pt x="6397" y="6191"/>
                      <a:pt x="7790" y="8100"/>
                      <a:pt x="8977" y="10163"/>
                    </a:cubicBezTo>
                    <a:cubicBezTo>
                      <a:pt x="10473" y="12640"/>
                      <a:pt x="11453" y="15374"/>
                      <a:pt x="11917" y="18211"/>
                    </a:cubicBezTo>
                    <a:cubicBezTo>
                      <a:pt x="12278" y="21100"/>
                      <a:pt x="12227" y="23989"/>
                      <a:pt x="11917" y="26878"/>
                    </a:cubicBezTo>
                    <a:cubicBezTo>
                      <a:pt x="11608" y="29509"/>
                      <a:pt x="11195" y="31882"/>
                      <a:pt x="10782" y="33842"/>
                    </a:cubicBezTo>
                    <a:cubicBezTo>
                      <a:pt x="10370" y="35854"/>
                      <a:pt x="10008" y="37453"/>
                      <a:pt x="9750" y="38537"/>
                    </a:cubicBezTo>
                    <a:cubicBezTo>
                      <a:pt x="9596" y="39053"/>
                      <a:pt x="9544" y="39465"/>
                      <a:pt x="9441" y="39826"/>
                    </a:cubicBezTo>
                    <a:cubicBezTo>
                      <a:pt x="9389" y="39981"/>
                      <a:pt x="9389" y="40136"/>
                      <a:pt x="9338" y="40291"/>
                    </a:cubicBezTo>
                    <a:cubicBezTo>
                      <a:pt x="9441" y="40136"/>
                      <a:pt x="9493" y="39981"/>
                      <a:pt x="9544" y="39826"/>
                    </a:cubicBezTo>
                    <a:cubicBezTo>
                      <a:pt x="9596" y="39568"/>
                      <a:pt x="9750" y="39156"/>
                      <a:pt x="9905" y="38588"/>
                    </a:cubicBezTo>
                    <a:cubicBezTo>
                      <a:pt x="10215" y="37505"/>
                      <a:pt x="10627" y="35906"/>
                      <a:pt x="11092" y="33945"/>
                    </a:cubicBezTo>
                    <a:cubicBezTo>
                      <a:pt x="11608" y="31624"/>
                      <a:pt x="12020" y="29251"/>
                      <a:pt x="12278" y="26878"/>
                    </a:cubicBezTo>
                    <a:cubicBezTo>
                      <a:pt x="12691" y="23989"/>
                      <a:pt x="12691" y="21048"/>
                      <a:pt x="12381" y="18159"/>
                    </a:cubicBezTo>
                    <a:cubicBezTo>
                      <a:pt x="11917" y="15219"/>
                      <a:pt x="10885" y="12433"/>
                      <a:pt x="9338" y="9957"/>
                    </a:cubicBezTo>
                    <a:cubicBezTo>
                      <a:pt x="8100" y="7894"/>
                      <a:pt x="6655" y="5985"/>
                      <a:pt x="5004" y="4231"/>
                    </a:cubicBezTo>
                    <a:cubicBezTo>
                      <a:pt x="3921" y="3096"/>
                      <a:pt x="2735" y="2012"/>
                      <a:pt x="1445" y="981"/>
                    </a:cubicBezTo>
                    <a:cubicBezTo>
                      <a:pt x="1032" y="620"/>
                      <a:pt x="619" y="413"/>
                      <a:pt x="413" y="207"/>
                    </a:cubicBezTo>
                    <a:cubicBezTo>
                      <a:pt x="310" y="104"/>
                      <a:pt x="155" y="52"/>
                      <a:pt x="0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238" name="Google Shape;2306;p46">
                <a:extLst>
                  <a:ext uri="{FF2B5EF4-FFF2-40B4-BE49-F238E27FC236}">
                    <a16:creationId xmlns:a16="http://schemas.microsoft.com/office/drawing/2014/main" id="{B2B14FD2-ACBA-4CB3-816C-1CA40E809A70}"/>
                  </a:ext>
                </a:extLst>
              </p:cNvPr>
              <p:cNvSpPr/>
              <p:nvPr/>
            </p:nvSpPr>
            <p:spPr>
              <a:xfrm>
                <a:off x="1458225" y="3859575"/>
                <a:ext cx="379175" cy="773850"/>
              </a:xfrm>
              <a:custGeom>
                <a:avLst/>
                <a:gdLst/>
                <a:ahLst/>
                <a:cxnLst/>
                <a:rect l="l" t="t" r="r" b="b"/>
                <a:pathLst>
                  <a:path w="15167" h="30954" extrusionOk="0">
                    <a:moveTo>
                      <a:pt x="15167" y="1"/>
                    </a:moveTo>
                    <a:cubicBezTo>
                      <a:pt x="14961" y="413"/>
                      <a:pt x="14703" y="775"/>
                      <a:pt x="14548" y="1187"/>
                    </a:cubicBezTo>
                    <a:cubicBezTo>
                      <a:pt x="14135" y="2064"/>
                      <a:pt x="13568" y="3199"/>
                      <a:pt x="12949" y="4541"/>
                    </a:cubicBezTo>
                    <a:cubicBezTo>
                      <a:pt x="11556" y="7429"/>
                      <a:pt x="9647" y="11247"/>
                      <a:pt x="7635" y="15529"/>
                    </a:cubicBezTo>
                    <a:lnTo>
                      <a:pt x="2167" y="26414"/>
                    </a:lnTo>
                    <a:lnTo>
                      <a:pt x="516" y="29715"/>
                    </a:lnTo>
                    <a:cubicBezTo>
                      <a:pt x="310" y="30128"/>
                      <a:pt x="155" y="30541"/>
                      <a:pt x="0" y="30954"/>
                    </a:cubicBezTo>
                    <a:cubicBezTo>
                      <a:pt x="258" y="30592"/>
                      <a:pt x="464" y="30231"/>
                      <a:pt x="671" y="29819"/>
                    </a:cubicBezTo>
                    <a:cubicBezTo>
                      <a:pt x="1135" y="29045"/>
                      <a:pt x="1702" y="27961"/>
                      <a:pt x="2476" y="26569"/>
                    </a:cubicBezTo>
                    <a:cubicBezTo>
                      <a:pt x="3921" y="23834"/>
                      <a:pt x="5881" y="19965"/>
                      <a:pt x="7996" y="15684"/>
                    </a:cubicBezTo>
                    <a:cubicBezTo>
                      <a:pt x="10111" y="11402"/>
                      <a:pt x="11917" y="7533"/>
                      <a:pt x="13207" y="4644"/>
                    </a:cubicBezTo>
                    <a:cubicBezTo>
                      <a:pt x="13826" y="3251"/>
                      <a:pt x="14342" y="2064"/>
                      <a:pt x="14703" y="1290"/>
                    </a:cubicBezTo>
                    <a:cubicBezTo>
                      <a:pt x="14909" y="878"/>
                      <a:pt x="15064" y="465"/>
                      <a:pt x="15167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239" name="Google Shape;2307;p46">
                <a:extLst>
                  <a:ext uri="{FF2B5EF4-FFF2-40B4-BE49-F238E27FC236}">
                    <a16:creationId xmlns:a16="http://schemas.microsoft.com/office/drawing/2014/main" id="{A949ABA4-589C-48FC-A436-107F564E9793}"/>
                  </a:ext>
                </a:extLst>
              </p:cNvPr>
              <p:cNvSpPr/>
              <p:nvPr/>
            </p:nvSpPr>
            <p:spPr>
              <a:xfrm>
                <a:off x="1057125" y="4624375"/>
                <a:ext cx="1819775" cy="769975"/>
              </a:xfrm>
              <a:custGeom>
                <a:avLst/>
                <a:gdLst/>
                <a:ahLst/>
                <a:cxnLst/>
                <a:rect l="l" t="t" r="r" b="b"/>
                <a:pathLst>
                  <a:path w="72791" h="30799" extrusionOk="0">
                    <a:moveTo>
                      <a:pt x="51691" y="0"/>
                    </a:moveTo>
                    <a:lnTo>
                      <a:pt x="15116" y="52"/>
                    </a:lnTo>
                    <a:cubicBezTo>
                      <a:pt x="10473" y="104"/>
                      <a:pt x="6707" y="104"/>
                      <a:pt x="4024" y="155"/>
                    </a:cubicBezTo>
                    <a:lnTo>
                      <a:pt x="1032" y="155"/>
                    </a:lnTo>
                    <a:lnTo>
                      <a:pt x="258" y="207"/>
                    </a:lnTo>
                    <a:lnTo>
                      <a:pt x="0" y="207"/>
                    </a:lnTo>
                    <a:cubicBezTo>
                      <a:pt x="52" y="258"/>
                      <a:pt x="155" y="258"/>
                      <a:pt x="258" y="258"/>
                    </a:cubicBezTo>
                    <a:lnTo>
                      <a:pt x="1032" y="258"/>
                    </a:lnTo>
                    <a:cubicBezTo>
                      <a:pt x="1754" y="258"/>
                      <a:pt x="2734" y="310"/>
                      <a:pt x="4024" y="310"/>
                    </a:cubicBezTo>
                    <a:cubicBezTo>
                      <a:pt x="6707" y="310"/>
                      <a:pt x="10473" y="362"/>
                      <a:pt x="15116" y="362"/>
                    </a:cubicBezTo>
                    <a:cubicBezTo>
                      <a:pt x="24504" y="413"/>
                      <a:pt x="37401" y="413"/>
                      <a:pt x="51691" y="413"/>
                    </a:cubicBezTo>
                    <a:lnTo>
                      <a:pt x="72354" y="413"/>
                    </a:lnTo>
                    <a:cubicBezTo>
                      <a:pt x="71333" y="9300"/>
                      <a:pt x="70465" y="16860"/>
                      <a:pt x="69850" y="22286"/>
                    </a:cubicBezTo>
                    <a:cubicBezTo>
                      <a:pt x="69541" y="24917"/>
                      <a:pt x="69283" y="27084"/>
                      <a:pt x="69128" y="28580"/>
                    </a:cubicBezTo>
                    <a:cubicBezTo>
                      <a:pt x="69076" y="29251"/>
                      <a:pt x="69025" y="29818"/>
                      <a:pt x="68973" y="30231"/>
                    </a:cubicBezTo>
                    <a:cubicBezTo>
                      <a:pt x="68973" y="30386"/>
                      <a:pt x="68973" y="30540"/>
                      <a:pt x="68922" y="30644"/>
                    </a:cubicBezTo>
                    <a:cubicBezTo>
                      <a:pt x="68922" y="30695"/>
                      <a:pt x="68922" y="30747"/>
                      <a:pt x="68922" y="30798"/>
                    </a:cubicBezTo>
                    <a:cubicBezTo>
                      <a:pt x="68973" y="30747"/>
                      <a:pt x="68973" y="30695"/>
                      <a:pt x="68973" y="30644"/>
                    </a:cubicBezTo>
                    <a:cubicBezTo>
                      <a:pt x="68973" y="30540"/>
                      <a:pt x="69025" y="30386"/>
                      <a:pt x="69025" y="30231"/>
                    </a:cubicBezTo>
                    <a:cubicBezTo>
                      <a:pt x="69076" y="29818"/>
                      <a:pt x="69180" y="29302"/>
                      <a:pt x="69283" y="28580"/>
                    </a:cubicBezTo>
                    <a:cubicBezTo>
                      <a:pt x="69437" y="27084"/>
                      <a:pt x="69747" y="24969"/>
                      <a:pt x="70057" y="22286"/>
                    </a:cubicBezTo>
                    <a:cubicBezTo>
                      <a:pt x="70727" y="16870"/>
                      <a:pt x="71656" y="9235"/>
                      <a:pt x="72791" y="258"/>
                    </a:cubicBezTo>
                    <a:lnTo>
                      <a:pt x="72791" y="0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240" name="Google Shape;2308;p46">
                <a:extLst>
                  <a:ext uri="{FF2B5EF4-FFF2-40B4-BE49-F238E27FC236}">
                    <a16:creationId xmlns:a16="http://schemas.microsoft.com/office/drawing/2014/main" id="{72F349FD-9AD4-46B6-8FA4-0C9E97989832}"/>
                  </a:ext>
                </a:extLst>
              </p:cNvPr>
              <p:cNvSpPr/>
              <p:nvPr/>
            </p:nvSpPr>
            <p:spPr>
              <a:xfrm>
                <a:off x="1182225" y="4402550"/>
                <a:ext cx="290200" cy="246350"/>
              </a:xfrm>
              <a:custGeom>
                <a:avLst/>
                <a:gdLst/>
                <a:ahLst/>
                <a:cxnLst/>
                <a:rect l="l" t="t" r="r" b="b"/>
                <a:pathLst>
                  <a:path w="11608" h="9854" extrusionOk="0">
                    <a:moveTo>
                      <a:pt x="0" y="0"/>
                    </a:moveTo>
                    <a:cubicBezTo>
                      <a:pt x="619" y="413"/>
                      <a:pt x="1290" y="774"/>
                      <a:pt x="1961" y="1135"/>
                    </a:cubicBezTo>
                    <a:cubicBezTo>
                      <a:pt x="3560" y="2012"/>
                      <a:pt x="5056" y="3044"/>
                      <a:pt x="6449" y="4179"/>
                    </a:cubicBezTo>
                    <a:cubicBezTo>
                      <a:pt x="7790" y="5365"/>
                      <a:pt x="9080" y="6655"/>
                      <a:pt x="10215" y="8048"/>
                    </a:cubicBezTo>
                    <a:cubicBezTo>
                      <a:pt x="10627" y="8667"/>
                      <a:pt x="11143" y="9286"/>
                      <a:pt x="11608" y="9854"/>
                    </a:cubicBezTo>
                    <a:cubicBezTo>
                      <a:pt x="11350" y="9131"/>
                      <a:pt x="10937" y="8461"/>
                      <a:pt x="10473" y="7893"/>
                    </a:cubicBezTo>
                    <a:cubicBezTo>
                      <a:pt x="8306" y="4901"/>
                      <a:pt x="5417" y="2477"/>
                      <a:pt x="2115" y="826"/>
                    </a:cubicBezTo>
                    <a:cubicBezTo>
                      <a:pt x="1445" y="465"/>
                      <a:pt x="723" y="207"/>
                      <a:pt x="0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241" name="Google Shape;2309;p46">
                <a:extLst>
                  <a:ext uri="{FF2B5EF4-FFF2-40B4-BE49-F238E27FC236}">
                    <a16:creationId xmlns:a16="http://schemas.microsoft.com/office/drawing/2014/main" id="{CC58BEFB-10F7-42C5-919E-ECFAA38FB8F9}"/>
                  </a:ext>
                </a:extLst>
              </p:cNvPr>
              <p:cNvSpPr/>
              <p:nvPr/>
            </p:nvSpPr>
            <p:spPr>
              <a:xfrm>
                <a:off x="3871225" y="2989025"/>
                <a:ext cx="110950" cy="1797875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71915" extrusionOk="0">
                    <a:moveTo>
                      <a:pt x="53" y="1"/>
                    </a:moveTo>
                    <a:cubicBezTo>
                      <a:pt x="1" y="207"/>
                      <a:pt x="1" y="465"/>
                      <a:pt x="1" y="723"/>
                    </a:cubicBezTo>
                    <a:cubicBezTo>
                      <a:pt x="1" y="1239"/>
                      <a:pt x="53" y="1910"/>
                      <a:pt x="53" y="2787"/>
                    </a:cubicBezTo>
                    <a:cubicBezTo>
                      <a:pt x="104" y="4644"/>
                      <a:pt x="156" y="7275"/>
                      <a:pt x="259" y="10525"/>
                    </a:cubicBezTo>
                    <a:cubicBezTo>
                      <a:pt x="517" y="17077"/>
                      <a:pt x="930" y="26053"/>
                      <a:pt x="1497" y="36009"/>
                    </a:cubicBezTo>
                    <a:cubicBezTo>
                      <a:pt x="2116" y="45914"/>
                      <a:pt x="2787" y="54942"/>
                      <a:pt x="3354" y="61442"/>
                    </a:cubicBezTo>
                    <a:cubicBezTo>
                      <a:pt x="3612" y="64692"/>
                      <a:pt x="3870" y="67323"/>
                      <a:pt x="4076" y="69129"/>
                    </a:cubicBezTo>
                    <a:cubicBezTo>
                      <a:pt x="4180" y="70006"/>
                      <a:pt x="4231" y="70676"/>
                      <a:pt x="4334" y="71192"/>
                    </a:cubicBezTo>
                    <a:cubicBezTo>
                      <a:pt x="4334" y="71450"/>
                      <a:pt x="4386" y="71708"/>
                      <a:pt x="4437" y="71914"/>
                    </a:cubicBezTo>
                    <a:cubicBezTo>
                      <a:pt x="4437" y="71708"/>
                      <a:pt x="4437" y="71450"/>
                      <a:pt x="4386" y="71192"/>
                    </a:cubicBezTo>
                    <a:cubicBezTo>
                      <a:pt x="4386" y="70676"/>
                      <a:pt x="4334" y="70006"/>
                      <a:pt x="4231" y="69129"/>
                    </a:cubicBezTo>
                    <a:cubicBezTo>
                      <a:pt x="4128" y="67220"/>
                      <a:pt x="3922" y="64641"/>
                      <a:pt x="3664" y="61391"/>
                    </a:cubicBezTo>
                    <a:cubicBezTo>
                      <a:pt x="3148" y="54890"/>
                      <a:pt x="2529" y="45914"/>
                      <a:pt x="1961" y="35958"/>
                    </a:cubicBezTo>
                    <a:cubicBezTo>
                      <a:pt x="1342" y="26053"/>
                      <a:pt x="930" y="17025"/>
                      <a:pt x="568" y="10525"/>
                    </a:cubicBezTo>
                    <a:cubicBezTo>
                      <a:pt x="414" y="7275"/>
                      <a:pt x="310" y="4644"/>
                      <a:pt x="207" y="2787"/>
                    </a:cubicBezTo>
                    <a:cubicBezTo>
                      <a:pt x="156" y="1910"/>
                      <a:pt x="104" y="1239"/>
                      <a:pt x="104" y="723"/>
                    </a:cubicBezTo>
                    <a:cubicBezTo>
                      <a:pt x="104" y="465"/>
                      <a:pt x="53" y="207"/>
                      <a:pt x="53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242" name="Google Shape;2310;p46">
                <a:extLst>
                  <a:ext uri="{FF2B5EF4-FFF2-40B4-BE49-F238E27FC236}">
                    <a16:creationId xmlns:a16="http://schemas.microsoft.com/office/drawing/2014/main" id="{4AEABA94-2CDC-461C-BF36-8DCD8372DC61}"/>
                  </a:ext>
                </a:extLst>
              </p:cNvPr>
              <p:cNvSpPr/>
              <p:nvPr/>
            </p:nvSpPr>
            <p:spPr>
              <a:xfrm>
                <a:off x="2175275" y="3026450"/>
                <a:ext cx="287650" cy="568775"/>
              </a:xfrm>
              <a:custGeom>
                <a:avLst/>
                <a:gdLst/>
                <a:ahLst/>
                <a:cxnLst/>
                <a:rect l="l" t="t" r="r" b="b"/>
                <a:pathLst>
                  <a:path w="11506" h="22751" extrusionOk="0">
                    <a:moveTo>
                      <a:pt x="2477" y="0"/>
                    </a:moveTo>
                    <a:lnTo>
                      <a:pt x="2477" y="0"/>
                    </a:lnTo>
                    <a:cubicBezTo>
                      <a:pt x="2374" y="361"/>
                      <a:pt x="2322" y="722"/>
                      <a:pt x="2271" y="1135"/>
                    </a:cubicBezTo>
                    <a:cubicBezTo>
                      <a:pt x="2116" y="1909"/>
                      <a:pt x="1961" y="2941"/>
                      <a:pt x="1755" y="4230"/>
                    </a:cubicBezTo>
                    <a:cubicBezTo>
                      <a:pt x="1342" y="6964"/>
                      <a:pt x="775" y="10730"/>
                      <a:pt x="104" y="15115"/>
                    </a:cubicBezTo>
                    <a:lnTo>
                      <a:pt x="1" y="15580"/>
                    </a:lnTo>
                    <a:lnTo>
                      <a:pt x="414" y="15322"/>
                    </a:lnTo>
                    <a:cubicBezTo>
                      <a:pt x="2116" y="14084"/>
                      <a:pt x="3973" y="12794"/>
                      <a:pt x="5934" y="11453"/>
                    </a:cubicBezTo>
                    <a:cubicBezTo>
                      <a:pt x="7705" y="10208"/>
                      <a:pt x="9388" y="9007"/>
                      <a:pt x="10982" y="7933"/>
                    </a:cubicBezTo>
                    <a:lnTo>
                      <a:pt x="10982" y="7933"/>
                    </a:lnTo>
                    <a:cubicBezTo>
                      <a:pt x="10438" y="12125"/>
                      <a:pt x="9945" y="15728"/>
                      <a:pt x="9596" y="18417"/>
                    </a:cubicBezTo>
                    <a:cubicBezTo>
                      <a:pt x="9442" y="19707"/>
                      <a:pt x="9287" y="20790"/>
                      <a:pt x="9184" y="21615"/>
                    </a:cubicBezTo>
                    <a:cubicBezTo>
                      <a:pt x="9132" y="21976"/>
                      <a:pt x="9080" y="22338"/>
                      <a:pt x="9132" y="22750"/>
                    </a:cubicBezTo>
                    <a:cubicBezTo>
                      <a:pt x="9235" y="22389"/>
                      <a:pt x="9287" y="21976"/>
                      <a:pt x="9338" y="21615"/>
                    </a:cubicBezTo>
                    <a:cubicBezTo>
                      <a:pt x="9442" y="20790"/>
                      <a:pt x="9648" y="19758"/>
                      <a:pt x="9854" y="18468"/>
                    </a:cubicBezTo>
                    <a:cubicBezTo>
                      <a:pt x="10267" y="15683"/>
                      <a:pt x="10783" y="11917"/>
                      <a:pt x="11453" y="7532"/>
                    </a:cubicBezTo>
                    <a:lnTo>
                      <a:pt x="11505" y="7068"/>
                    </a:lnTo>
                    <a:lnTo>
                      <a:pt x="11505" y="7068"/>
                    </a:lnTo>
                    <a:lnTo>
                      <a:pt x="11144" y="7325"/>
                    </a:lnTo>
                    <a:cubicBezTo>
                      <a:pt x="9442" y="8512"/>
                      <a:pt x="7584" y="9802"/>
                      <a:pt x="5676" y="11091"/>
                    </a:cubicBezTo>
                    <a:lnTo>
                      <a:pt x="582" y="14661"/>
                    </a:lnTo>
                    <a:lnTo>
                      <a:pt x="582" y="14661"/>
                    </a:lnTo>
                    <a:cubicBezTo>
                      <a:pt x="1124" y="10492"/>
                      <a:pt x="1616" y="6910"/>
                      <a:pt x="2013" y="4282"/>
                    </a:cubicBezTo>
                    <a:cubicBezTo>
                      <a:pt x="2168" y="2992"/>
                      <a:pt x="2322" y="1909"/>
                      <a:pt x="2426" y="1135"/>
                    </a:cubicBezTo>
                    <a:cubicBezTo>
                      <a:pt x="2477" y="774"/>
                      <a:pt x="2477" y="361"/>
                      <a:pt x="2477" y="0"/>
                    </a:cubicBez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243" name="Google Shape;2311;p46">
                <a:extLst>
                  <a:ext uri="{FF2B5EF4-FFF2-40B4-BE49-F238E27FC236}">
                    <a16:creationId xmlns:a16="http://schemas.microsoft.com/office/drawing/2014/main" id="{FEB05198-223A-474B-8FB5-FF68162C95BC}"/>
                  </a:ext>
                </a:extLst>
              </p:cNvPr>
              <p:cNvSpPr/>
              <p:nvPr/>
            </p:nvSpPr>
            <p:spPr>
              <a:xfrm>
                <a:off x="2649900" y="3382400"/>
                <a:ext cx="542975" cy="358550"/>
              </a:xfrm>
              <a:custGeom>
                <a:avLst/>
                <a:gdLst/>
                <a:ahLst/>
                <a:cxnLst/>
                <a:rect l="l" t="t" r="r" b="b"/>
                <a:pathLst>
                  <a:path w="21719" h="14342" extrusionOk="0">
                    <a:moveTo>
                      <a:pt x="11195" y="0"/>
                    </a:moveTo>
                    <a:lnTo>
                      <a:pt x="11143" y="516"/>
                    </a:lnTo>
                    <a:cubicBezTo>
                      <a:pt x="10937" y="2580"/>
                      <a:pt x="10782" y="4798"/>
                      <a:pt x="10576" y="7119"/>
                    </a:cubicBezTo>
                    <a:cubicBezTo>
                      <a:pt x="10386" y="9257"/>
                      <a:pt x="10196" y="11350"/>
                      <a:pt x="10046" y="13320"/>
                    </a:cubicBezTo>
                    <a:lnTo>
                      <a:pt x="10046" y="13320"/>
                    </a:lnTo>
                    <a:cubicBezTo>
                      <a:pt x="7195" y="10220"/>
                      <a:pt x="4780" y="7561"/>
                      <a:pt x="2941" y="5572"/>
                    </a:cubicBezTo>
                    <a:cubicBezTo>
                      <a:pt x="2064" y="4592"/>
                      <a:pt x="1342" y="3818"/>
                      <a:pt x="774" y="3250"/>
                    </a:cubicBezTo>
                    <a:cubicBezTo>
                      <a:pt x="568" y="2941"/>
                      <a:pt x="258" y="2683"/>
                      <a:pt x="0" y="2425"/>
                    </a:cubicBezTo>
                    <a:lnTo>
                      <a:pt x="0" y="2425"/>
                    </a:lnTo>
                    <a:cubicBezTo>
                      <a:pt x="207" y="2786"/>
                      <a:pt x="413" y="3044"/>
                      <a:pt x="671" y="3353"/>
                    </a:cubicBezTo>
                    <a:cubicBezTo>
                      <a:pt x="1238" y="3973"/>
                      <a:pt x="1909" y="4746"/>
                      <a:pt x="2786" y="5727"/>
                    </a:cubicBezTo>
                    <a:cubicBezTo>
                      <a:pt x="4592" y="7842"/>
                      <a:pt x="7119" y="10679"/>
                      <a:pt x="10060" y="13981"/>
                    </a:cubicBezTo>
                    <a:lnTo>
                      <a:pt x="10369" y="14342"/>
                    </a:lnTo>
                    <a:lnTo>
                      <a:pt x="10421" y="13826"/>
                    </a:lnTo>
                    <a:cubicBezTo>
                      <a:pt x="10627" y="11762"/>
                      <a:pt x="10782" y="9492"/>
                      <a:pt x="10988" y="7119"/>
                    </a:cubicBezTo>
                    <a:cubicBezTo>
                      <a:pt x="11178" y="4986"/>
                      <a:pt x="11368" y="2939"/>
                      <a:pt x="11517" y="1020"/>
                    </a:cubicBezTo>
                    <a:lnTo>
                      <a:pt x="11517" y="1020"/>
                    </a:lnTo>
                    <a:lnTo>
                      <a:pt x="18675" y="8770"/>
                    </a:lnTo>
                    <a:cubicBezTo>
                      <a:pt x="19604" y="9750"/>
                      <a:pt x="20326" y="10524"/>
                      <a:pt x="20893" y="11092"/>
                    </a:cubicBezTo>
                    <a:cubicBezTo>
                      <a:pt x="21151" y="11401"/>
                      <a:pt x="21409" y="11659"/>
                      <a:pt x="21719" y="11917"/>
                    </a:cubicBezTo>
                    <a:cubicBezTo>
                      <a:pt x="21512" y="11608"/>
                      <a:pt x="21254" y="11298"/>
                      <a:pt x="20996" y="10988"/>
                    </a:cubicBezTo>
                    <a:cubicBezTo>
                      <a:pt x="20429" y="10421"/>
                      <a:pt x="19758" y="9596"/>
                      <a:pt x="18881" y="8615"/>
                    </a:cubicBezTo>
                    <a:cubicBezTo>
                      <a:pt x="17024" y="6500"/>
                      <a:pt x="14445" y="3663"/>
                      <a:pt x="11504" y="361"/>
                    </a:cubicBezTo>
                    <a:lnTo>
                      <a:pt x="11195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244" name="Google Shape;2312;p46">
                <a:extLst>
                  <a:ext uri="{FF2B5EF4-FFF2-40B4-BE49-F238E27FC236}">
                    <a16:creationId xmlns:a16="http://schemas.microsoft.com/office/drawing/2014/main" id="{9396DB84-6F09-457A-8CD1-2DAC593BB7B8}"/>
                  </a:ext>
                </a:extLst>
              </p:cNvPr>
              <p:cNvSpPr/>
              <p:nvPr/>
            </p:nvSpPr>
            <p:spPr>
              <a:xfrm>
                <a:off x="3368250" y="3651950"/>
                <a:ext cx="350825" cy="584250"/>
              </a:xfrm>
              <a:custGeom>
                <a:avLst/>
                <a:gdLst/>
                <a:ahLst/>
                <a:cxnLst/>
                <a:rect l="l" t="t" r="r" b="b"/>
                <a:pathLst>
                  <a:path w="14033" h="23370" extrusionOk="0">
                    <a:moveTo>
                      <a:pt x="8874" y="0"/>
                    </a:moveTo>
                    <a:lnTo>
                      <a:pt x="8874" y="0"/>
                    </a:lnTo>
                    <a:cubicBezTo>
                      <a:pt x="8616" y="258"/>
                      <a:pt x="8358" y="568"/>
                      <a:pt x="8152" y="929"/>
                    </a:cubicBezTo>
                    <a:lnTo>
                      <a:pt x="6398" y="3560"/>
                    </a:lnTo>
                    <a:cubicBezTo>
                      <a:pt x="4850" y="5881"/>
                      <a:pt x="2735" y="9080"/>
                      <a:pt x="259" y="12794"/>
                    </a:cubicBezTo>
                    <a:lnTo>
                      <a:pt x="1" y="13155"/>
                    </a:lnTo>
                    <a:lnTo>
                      <a:pt x="465" y="13103"/>
                    </a:lnTo>
                    <a:lnTo>
                      <a:pt x="7017" y="11969"/>
                    </a:lnTo>
                    <a:lnTo>
                      <a:pt x="13160" y="10913"/>
                    </a:lnTo>
                    <a:lnTo>
                      <a:pt x="13160" y="10913"/>
                    </a:lnTo>
                    <a:lnTo>
                      <a:pt x="7429" y="19707"/>
                    </a:lnTo>
                    <a:lnTo>
                      <a:pt x="5727" y="22389"/>
                    </a:lnTo>
                    <a:cubicBezTo>
                      <a:pt x="5521" y="22699"/>
                      <a:pt x="5314" y="23060"/>
                      <a:pt x="5159" y="23369"/>
                    </a:cubicBezTo>
                    <a:cubicBezTo>
                      <a:pt x="5417" y="23112"/>
                      <a:pt x="5624" y="22802"/>
                      <a:pt x="5830" y="22492"/>
                    </a:cubicBezTo>
                    <a:cubicBezTo>
                      <a:pt x="6294" y="21822"/>
                      <a:pt x="6913" y="20945"/>
                      <a:pt x="7636" y="19861"/>
                    </a:cubicBezTo>
                    <a:lnTo>
                      <a:pt x="13775" y="10730"/>
                    </a:lnTo>
                    <a:lnTo>
                      <a:pt x="14033" y="10369"/>
                    </a:lnTo>
                    <a:lnTo>
                      <a:pt x="13568" y="10421"/>
                    </a:lnTo>
                    <a:lnTo>
                      <a:pt x="6913" y="11556"/>
                    </a:lnTo>
                    <a:lnTo>
                      <a:pt x="868" y="12611"/>
                    </a:lnTo>
                    <a:lnTo>
                      <a:pt x="868" y="12611"/>
                    </a:lnTo>
                    <a:cubicBezTo>
                      <a:pt x="3137" y="9059"/>
                      <a:pt x="5111" y="5955"/>
                      <a:pt x="6604" y="3714"/>
                    </a:cubicBezTo>
                    <a:lnTo>
                      <a:pt x="8306" y="980"/>
                    </a:lnTo>
                    <a:cubicBezTo>
                      <a:pt x="8513" y="671"/>
                      <a:pt x="8719" y="361"/>
                      <a:pt x="8874" y="0"/>
                    </a:cubicBez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245" name="Google Shape;2313;p46">
                <a:extLst>
                  <a:ext uri="{FF2B5EF4-FFF2-40B4-BE49-F238E27FC236}">
                    <a16:creationId xmlns:a16="http://schemas.microsoft.com/office/drawing/2014/main" id="{E22F5E36-0231-496E-9B5F-BE36AAA225C6}"/>
                  </a:ext>
                </a:extLst>
              </p:cNvPr>
              <p:cNvSpPr/>
              <p:nvPr/>
            </p:nvSpPr>
            <p:spPr>
              <a:xfrm>
                <a:off x="2839475" y="4058200"/>
                <a:ext cx="350825" cy="585550"/>
              </a:xfrm>
              <a:custGeom>
                <a:avLst/>
                <a:gdLst/>
                <a:ahLst/>
                <a:cxnLst/>
                <a:rect l="l" t="t" r="r" b="b"/>
                <a:pathLst>
                  <a:path w="14033" h="23422" extrusionOk="0">
                    <a:moveTo>
                      <a:pt x="8874" y="0"/>
                    </a:moveTo>
                    <a:cubicBezTo>
                      <a:pt x="8616" y="310"/>
                      <a:pt x="8409" y="619"/>
                      <a:pt x="8203" y="929"/>
                    </a:cubicBezTo>
                    <a:lnTo>
                      <a:pt x="6398" y="3560"/>
                    </a:lnTo>
                    <a:cubicBezTo>
                      <a:pt x="4850" y="5881"/>
                      <a:pt x="2735" y="9080"/>
                      <a:pt x="259" y="12794"/>
                    </a:cubicBezTo>
                    <a:lnTo>
                      <a:pt x="1" y="13155"/>
                    </a:lnTo>
                    <a:lnTo>
                      <a:pt x="465" y="13104"/>
                    </a:lnTo>
                    <a:lnTo>
                      <a:pt x="7017" y="11969"/>
                    </a:lnTo>
                    <a:lnTo>
                      <a:pt x="13210" y="10913"/>
                    </a:lnTo>
                    <a:lnTo>
                      <a:pt x="13210" y="10913"/>
                    </a:lnTo>
                    <a:lnTo>
                      <a:pt x="7429" y="19707"/>
                    </a:lnTo>
                    <a:cubicBezTo>
                      <a:pt x="6759" y="20842"/>
                      <a:pt x="6191" y="21719"/>
                      <a:pt x="5727" y="22389"/>
                    </a:cubicBezTo>
                    <a:cubicBezTo>
                      <a:pt x="5521" y="22699"/>
                      <a:pt x="5314" y="23060"/>
                      <a:pt x="5159" y="23421"/>
                    </a:cubicBezTo>
                    <a:cubicBezTo>
                      <a:pt x="5417" y="23112"/>
                      <a:pt x="5675" y="22802"/>
                      <a:pt x="5882" y="22493"/>
                    </a:cubicBezTo>
                    <a:cubicBezTo>
                      <a:pt x="6294" y="21822"/>
                      <a:pt x="6913" y="20945"/>
                      <a:pt x="7636" y="19862"/>
                    </a:cubicBezTo>
                    <a:lnTo>
                      <a:pt x="13775" y="10731"/>
                    </a:lnTo>
                    <a:lnTo>
                      <a:pt x="14033" y="10369"/>
                    </a:lnTo>
                    <a:lnTo>
                      <a:pt x="13568" y="10421"/>
                    </a:lnTo>
                    <a:lnTo>
                      <a:pt x="6965" y="11556"/>
                    </a:lnTo>
                    <a:lnTo>
                      <a:pt x="874" y="12611"/>
                    </a:lnTo>
                    <a:lnTo>
                      <a:pt x="874" y="12611"/>
                    </a:lnTo>
                    <a:cubicBezTo>
                      <a:pt x="3189" y="9063"/>
                      <a:pt x="5160" y="6004"/>
                      <a:pt x="6604" y="3715"/>
                    </a:cubicBezTo>
                    <a:lnTo>
                      <a:pt x="8306" y="981"/>
                    </a:lnTo>
                    <a:cubicBezTo>
                      <a:pt x="8513" y="671"/>
                      <a:pt x="8719" y="361"/>
                      <a:pt x="8874" y="0"/>
                    </a:cubicBez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246" name="Google Shape;2314;p46">
                <a:extLst>
                  <a:ext uri="{FF2B5EF4-FFF2-40B4-BE49-F238E27FC236}">
                    <a16:creationId xmlns:a16="http://schemas.microsoft.com/office/drawing/2014/main" id="{5CC3F731-3041-4BDE-BDE3-9F57699DCF41}"/>
                  </a:ext>
                </a:extLst>
              </p:cNvPr>
              <p:cNvSpPr/>
              <p:nvPr/>
            </p:nvSpPr>
            <p:spPr>
              <a:xfrm>
                <a:off x="3980850" y="3646775"/>
                <a:ext cx="352125" cy="584275"/>
              </a:xfrm>
              <a:custGeom>
                <a:avLst/>
                <a:gdLst/>
                <a:ahLst/>
                <a:cxnLst/>
                <a:rect l="l" t="t" r="r" b="b"/>
                <a:pathLst>
                  <a:path w="14085" h="23371" extrusionOk="0">
                    <a:moveTo>
                      <a:pt x="8874" y="1"/>
                    </a:moveTo>
                    <a:cubicBezTo>
                      <a:pt x="8616" y="259"/>
                      <a:pt x="8410" y="568"/>
                      <a:pt x="8203" y="878"/>
                    </a:cubicBezTo>
                    <a:cubicBezTo>
                      <a:pt x="7739" y="1548"/>
                      <a:pt x="7120" y="2477"/>
                      <a:pt x="6398" y="3560"/>
                    </a:cubicBezTo>
                    <a:lnTo>
                      <a:pt x="259" y="12743"/>
                    </a:lnTo>
                    <a:lnTo>
                      <a:pt x="1" y="13156"/>
                    </a:lnTo>
                    <a:lnTo>
                      <a:pt x="1" y="13156"/>
                    </a:lnTo>
                    <a:lnTo>
                      <a:pt x="517" y="13053"/>
                    </a:lnTo>
                    <a:cubicBezTo>
                      <a:pt x="2529" y="12743"/>
                      <a:pt x="4747" y="12330"/>
                      <a:pt x="7017" y="11969"/>
                    </a:cubicBezTo>
                    <a:cubicBezTo>
                      <a:pt x="9153" y="11589"/>
                      <a:pt x="11245" y="11253"/>
                      <a:pt x="13173" y="10921"/>
                    </a:cubicBezTo>
                    <a:lnTo>
                      <a:pt x="13173" y="10921"/>
                    </a:lnTo>
                    <a:lnTo>
                      <a:pt x="7430" y="19707"/>
                    </a:lnTo>
                    <a:cubicBezTo>
                      <a:pt x="6759" y="20791"/>
                      <a:pt x="6191" y="21719"/>
                      <a:pt x="5727" y="22390"/>
                    </a:cubicBezTo>
                    <a:cubicBezTo>
                      <a:pt x="5521" y="22699"/>
                      <a:pt x="5366" y="23009"/>
                      <a:pt x="5160" y="23370"/>
                    </a:cubicBezTo>
                    <a:cubicBezTo>
                      <a:pt x="5418" y="23061"/>
                      <a:pt x="5676" y="22803"/>
                      <a:pt x="5882" y="22442"/>
                    </a:cubicBezTo>
                    <a:lnTo>
                      <a:pt x="7687" y="19862"/>
                    </a:lnTo>
                    <a:cubicBezTo>
                      <a:pt x="9235" y="17541"/>
                      <a:pt x="11350" y="14394"/>
                      <a:pt x="13775" y="10731"/>
                    </a:cubicBezTo>
                    <a:lnTo>
                      <a:pt x="14084" y="10318"/>
                    </a:lnTo>
                    <a:lnTo>
                      <a:pt x="13568" y="10422"/>
                    </a:lnTo>
                    <a:lnTo>
                      <a:pt x="6965" y="11505"/>
                    </a:lnTo>
                    <a:cubicBezTo>
                      <a:pt x="4816" y="11887"/>
                      <a:pt x="2799" y="12225"/>
                      <a:pt x="874" y="12559"/>
                    </a:cubicBezTo>
                    <a:lnTo>
                      <a:pt x="874" y="12559"/>
                    </a:lnTo>
                    <a:cubicBezTo>
                      <a:pt x="3189" y="9011"/>
                      <a:pt x="5161" y="5953"/>
                      <a:pt x="6604" y="3664"/>
                    </a:cubicBezTo>
                    <a:lnTo>
                      <a:pt x="8307" y="981"/>
                    </a:lnTo>
                    <a:cubicBezTo>
                      <a:pt x="8513" y="671"/>
                      <a:pt x="8719" y="310"/>
                      <a:pt x="8874" y="1"/>
                    </a:cubicBez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247" name="Google Shape;2315;p46">
                <a:extLst>
                  <a:ext uri="{FF2B5EF4-FFF2-40B4-BE49-F238E27FC236}">
                    <a16:creationId xmlns:a16="http://schemas.microsoft.com/office/drawing/2014/main" id="{53C2342D-D1D1-4763-86F2-BD7AEF0ECAF2}"/>
                  </a:ext>
                </a:extLst>
              </p:cNvPr>
              <p:cNvSpPr/>
              <p:nvPr/>
            </p:nvSpPr>
            <p:spPr>
              <a:xfrm>
                <a:off x="1307325" y="3310175"/>
                <a:ext cx="352100" cy="585550"/>
              </a:xfrm>
              <a:custGeom>
                <a:avLst/>
                <a:gdLst/>
                <a:ahLst/>
                <a:cxnLst/>
                <a:rect l="l" t="t" r="r" b="b"/>
                <a:pathLst>
                  <a:path w="14084" h="23422" extrusionOk="0">
                    <a:moveTo>
                      <a:pt x="8873" y="0"/>
                    </a:moveTo>
                    <a:cubicBezTo>
                      <a:pt x="8615" y="310"/>
                      <a:pt x="8409" y="619"/>
                      <a:pt x="8203" y="929"/>
                    </a:cubicBezTo>
                    <a:lnTo>
                      <a:pt x="6397" y="3560"/>
                    </a:lnTo>
                    <a:cubicBezTo>
                      <a:pt x="4850" y="5881"/>
                      <a:pt x="2734" y="9080"/>
                      <a:pt x="310" y="12794"/>
                    </a:cubicBezTo>
                    <a:lnTo>
                      <a:pt x="0" y="13155"/>
                    </a:lnTo>
                    <a:lnTo>
                      <a:pt x="516" y="13104"/>
                    </a:lnTo>
                    <a:lnTo>
                      <a:pt x="7016" y="11969"/>
                    </a:lnTo>
                    <a:lnTo>
                      <a:pt x="13212" y="10912"/>
                    </a:lnTo>
                    <a:lnTo>
                      <a:pt x="13212" y="10912"/>
                    </a:lnTo>
                    <a:lnTo>
                      <a:pt x="7481" y="19707"/>
                    </a:lnTo>
                    <a:cubicBezTo>
                      <a:pt x="6758" y="20842"/>
                      <a:pt x="6191" y="21719"/>
                      <a:pt x="5778" y="22389"/>
                    </a:cubicBezTo>
                    <a:cubicBezTo>
                      <a:pt x="5520" y="22699"/>
                      <a:pt x="5365" y="23060"/>
                      <a:pt x="5159" y="23421"/>
                    </a:cubicBezTo>
                    <a:cubicBezTo>
                      <a:pt x="5417" y="23112"/>
                      <a:pt x="5675" y="22802"/>
                      <a:pt x="5881" y="22493"/>
                    </a:cubicBezTo>
                    <a:cubicBezTo>
                      <a:pt x="6346" y="21822"/>
                      <a:pt x="6913" y="20945"/>
                      <a:pt x="7687" y="19862"/>
                    </a:cubicBezTo>
                    <a:cubicBezTo>
                      <a:pt x="9235" y="17592"/>
                      <a:pt x="11350" y="14393"/>
                      <a:pt x="13774" y="10782"/>
                    </a:cubicBezTo>
                    <a:lnTo>
                      <a:pt x="14084" y="10370"/>
                    </a:lnTo>
                    <a:lnTo>
                      <a:pt x="13568" y="10421"/>
                    </a:lnTo>
                    <a:lnTo>
                      <a:pt x="6965" y="11556"/>
                    </a:lnTo>
                    <a:lnTo>
                      <a:pt x="873" y="12611"/>
                    </a:lnTo>
                    <a:lnTo>
                      <a:pt x="873" y="12611"/>
                    </a:lnTo>
                    <a:cubicBezTo>
                      <a:pt x="3188" y="9063"/>
                      <a:pt x="5160" y="6004"/>
                      <a:pt x="6604" y="3715"/>
                    </a:cubicBezTo>
                    <a:cubicBezTo>
                      <a:pt x="7326" y="2580"/>
                      <a:pt x="7893" y="1703"/>
                      <a:pt x="8306" y="1032"/>
                    </a:cubicBezTo>
                    <a:cubicBezTo>
                      <a:pt x="8512" y="671"/>
                      <a:pt x="8719" y="361"/>
                      <a:pt x="8873" y="0"/>
                    </a:cubicBez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248" name="Google Shape;2316;p46">
                <a:extLst>
                  <a:ext uri="{FF2B5EF4-FFF2-40B4-BE49-F238E27FC236}">
                    <a16:creationId xmlns:a16="http://schemas.microsoft.com/office/drawing/2014/main" id="{85A9D28E-A4BA-4391-8601-C46CB74C7472}"/>
                  </a:ext>
                </a:extLst>
              </p:cNvPr>
              <p:cNvSpPr/>
              <p:nvPr/>
            </p:nvSpPr>
            <p:spPr>
              <a:xfrm>
                <a:off x="699875" y="4835875"/>
                <a:ext cx="527500" cy="356000"/>
              </a:xfrm>
              <a:custGeom>
                <a:avLst/>
                <a:gdLst/>
                <a:ahLst/>
                <a:cxnLst/>
                <a:rect l="l" t="t" r="r" b="b"/>
                <a:pathLst>
                  <a:path w="21100" h="14240" extrusionOk="0">
                    <a:moveTo>
                      <a:pt x="11453" y="1"/>
                    </a:moveTo>
                    <a:lnTo>
                      <a:pt x="11401" y="465"/>
                    </a:lnTo>
                    <a:cubicBezTo>
                      <a:pt x="11092" y="2580"/>
                      <a:pt x="10731" y="4799"/>
                      <a:pt x="10421" y="7120"/>
                    </a:cubicBezTo>
                    <a:cubicBezTo>
                      <a:pt x="10087" y="9268"/>
                      <a:pt x="9797" y="11328"/>
                      <a:pt x="9510" y="13258"/>
                    </a:cubicBezTo>
                    <a:lnTo>
                      <a:pt x="9510" y="13258"/>
                    </a:lnTo>
                    <a:cubicBezTo>
                      <a:pt x="6847" y="9955"/>
                      <a:pt x="4530" y="7096"/>
                      <a:pt x="2838" y="5005"/>
                    </a:cubicBezTo>
                    <a:cubicBezTo>
                      <a:pt x="2012" y="4025"/>
                      <a:pt x="1290" y="3199"/>
                      <a:pt x="774" y="2580"/>
                    </a:cubicBezTo>
                    <a:cubicBezTo>
                      <a:pt x="568" y="2271"/>
                      <a:pt x="310" y="1961"/>
                      <a:pt x="0" y="1703"/>
                    </a:cubicBezTo>
                    <a:lnTo>
                      <a:pt x="0" y="1703"/>
                    </a:lnTo>
                    <a:cubicBezTo>
                      <a:pt x="207" y="2064"/>
                      <a:pt x="413" y="2374"/>
                      <a:pt x="671" y="2683"/>
                    </a:cubicBezTo>
                    <a:lnTo>
                      <a:pt x="2631" y="5211"/>
                    </a:lnTo>
                    <a:cubicBezTo>
                      <a:pt x="4385" y="7378"/>
                      <a:pt x="6758" y="10370"/>
                      <a:pt x="9493" y="13878"/>
                    </a:cubicBezTo>
                    <a:lnTo>
                      <a:pt x="9802" y="14239"/>
                    </a:lnTo>
                    <a:lnTo>
                      <a:pt x="9854" y="13775"/>
                    </a:lnTo>
                    <a:lnTo>
                      <a:pt x="10834" y="7223"/>
                    </a:lnTo>
                    <a:lnTo>
                      <a:pt x="11745" y="1036"/>
                    </a:lnTo>
                    <a:lnTo>
                      <a:pt x="18314" y="9235"/>
                    </a:lnTo>
                    <a:cubicBezTo>
                      <a:pt x="19140" y="10215"/>
                      <a:pt x="19810" y="11041"/>
                      <a:pt x="20326" y="11660"/>
                    </a:cubicBezTo>
                    <a:cubicBezTo>
                      <a:pt x="20584" y="11969"/>
                      <a:pt x="20842" y="12227"/>
                      <a:pt x="21100" y="12537"/>
                    </a:cubicBezTo>
                    <a:cubicBezTo>
                      <a:pt x="20894" y="12176"/>
                      <a:pt x="20687" y="11866"/>
                      <a:pt x="20429" y="11557"/>
                    </a:cubicBezTo>
                    <a:lnTo>
                      <a:pt x="18520" y="9029"/>
                    </a:lnTo>
                    <a:lnTo>
                      <a:pt x="11762" y="414"/>
                    </a:lnTo>
                    <a:lnTo>
                      <a:pt x="11453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249" name="Google Shape;2317;p46">
                <a:extLst>
                  <a:ext uri="{FF2B5EF4-FFF2-40B4-BE49-F238E27FC236}">
                    <a16:creationId xmlns:a16="http://schemas.microsoft.com/office/drawing/2014/main" id="{E9E10E65-8C71-442D-B005-CFEF46CCACA1}"/>
                  </a:ext>
                </a:extLst>
              </p:cNvPr>
              <p:cNvSpPr/>
              <p:nvPr/>
            </p:nvSpPr>
            <p:spPr>
              <a:xfrm>
                <a:off x="2072100" y="3862475"/>
                <a:ext cx="52235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20894" h="11183" extrusionOk="0">
                    <a:moveTo>
                      <a:pt x="20327" y="1"/>
                    </a:moveTo>
                    <a:cubicBezTo>
                      <a:pt x="20133" y="1"/>
                      <a:pt x="19940" y="14"/>
                      <a:pt x="19759" y="40"/>
                    </a:cubicBezTo>
                    <a:lnTo>
                      <a:pt x="16561" y="194"/>
                    </a:lnTo>
                    <a:cubicBezTo>
                      <a:pt x="13775" y="349"/>
                      <a:pt x="9957" y="607"/>
                      <a:pt x="5521" y="865"/>
                    </a:cubicBezTo>
                    <a:lnTo>
                      <a:pt x="5057" y="865"/>
                    </a:lnTo>
                    <a:lnTo>
                      <a:pt x="5366" y="1226"/>
                    </a:lnTo>
                    <a:lnTo>
                      <a:pt x="10215" y="5766"/>
                    </a:lnTo>
                    <a:lnTo>
                      <a:pt x="14765" y="10028"/>
                    </a:lnTo>
                    <a:lnTo>
                      <a:pt x="14765" y="10028"/>
                    </a:lnTo>
                    <a:cubicBezTo>
                      <a:pt x="10574" y="10323"/>
                      <a:pt x="6972" y="10571"/>
                      <a:pt x="4283" y="10770"/>
                    </a:cubicBezTo>
                    <a:cubicBezTo>
                      <a:pt x="2993" y="10873"/>
                      <a:pt x="1910" y="10976"/>
                      <a:pt x="1136" y="11028"/>
                    </a:cubicBezTo>
                    <a:cubicBezTo>
                      <a:pt x="723" y="11028"/>
                      <a:pt x="362" y="11079"/>
                      <a:pt x="1" y="11183"/>
                    </a:cubicBezTo>
                    <a:lnTo>
                      <a:pt x="1136" y="11183"/>
                    </a:lnTo>
                    <a:cubicBezTo>
                      <a:pt x="1910" y="11131"/>
                      <a:pt x="2993" y="11079"/>
                      <a:pt x="4283" y="11028"/>
                    </a:cubicBezTo>
                    <a:cubicBezTo>
                      <a:pt x="7068" y="10873"/>
                      <a:pt x="10886" y="10667"/>
                      <a:pt x="15271" y="10409"/>
                    </a:cubicBezTo>
                    <a:lnTo>
                      <a:pt x="15735" y="10409"/>
                    </a:lnTo>
                    <a:lnTo>
                      <a:pt x="15374" y="10048"/>
                    </a:lnTo>
                    <a:cubicBezTo>
                      <a:pt x="13878" y="8655"/>
                      <a:pt x="12227" y="7056"/>
                      <a:pt x="10525" y="5456"/>
                    </a:cubicBezTo>
                    <a:lnTo>
                      <a:pt x="6021" y="1240"/>
                    </a:lnTo>
                    <a:lnTo>
                      <a:pt x="6021" y="1240"/>
                    </a:lnTo>
                    <a:lnTo>
                      <a:pt x="16561" y="452"/>
                    </a:lnTo>
                    <a:lnTo>
                      <a:pt x="19759" y="194"/>
                    </a:lnTo>
                    <a:cubicBezTo>
                      <a:pt x="20120" y="143"/>
                      <a:pt x="20533" y="91"/>
                      <a:pt x="20894" y="40"/>
                    </a:cubicBezTo>
                    <a:cubicBezTo>
                      <a:pt x="20713" y="14"/>
                      <a:pt x="20520" y="1"/>
                      <a:pt x="20327" y="1"/>
                    </a:cubicBez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250" name="Google Shape;2318;p46">
                <a:extLst>
                  <a:ext uri="{FF2B5EF4-FFF2-40B4-BE49-F238E27FC236}">
                    <a16:creationId xmlns:a16="http://schemas.microsoft.com/office/drawing/2014/main" id="{C932F453-F12E-44C9-9A63-BE9EC676C76A}"/>
                  </a:ext>
                </a:extLst>
              </p:cNvPr>
              <p:cNvSpPr/>
              <p:nvPr/>
            </p:nvSpPr>
            <p:spPr>
              <a:xfrm>
                <a:off x="2128850" y="4872000"/>
                <a:ext cx="532675" cy="357275"/>
              </a:xfrm>
              <a:custGeom>
                <a:avLst/>
                <a:gdLst/>
                <a:ahLst/>
                <a:cxnLst/>
                <a:rect l="l" t="t" r="r" b="b"/>
                <a:pathLst>
                  <a:path w="21307" h="14291" extrusionOk="0">
                    <a:moveTo>
                      <a:pt x="1" y="1961"/>
                    </a:moveTo>
                    <a:cubicBezTo>
                      <a:pt x="32" y="1987"/>
                      <a:pt x="63" y="2013"/>
                      <a:pt x="94" y="2040"/>
                    </a:cubicBezTo>
                    <a:lnTo>
                      <a:pt x="94" y="2040"/>
                    </a:lnTo>
                    <a:cubicBezTo>
                      <a:pt x="79" y="2013"/>
                      <a:pt x="66" y="1987"/>
                      <a:pt x="52" y="1961"/>
                    </a:cubicBezTo>
                    <a:close/>
                    <a:moveTo>
                      <a:pt x="11453" y="0"/>
                    </a:moveTo>
                    <a:lnTo>
                      <a:pt x="11350" y="516"/>
                    </a:lnTo>
                    <a:cubicBezTo>
                      <a:pt x="11092" y="2580"/>
                      <a:pt x="10834" y="4798"/>
                      <a:pt x="10525" y="7171"/>
                    </a:cubicBezTo>
                    <a:cubicBezTo>
                      <a:pt x="10238" y="9318"/>
                      <a:pt x="9996" y="11376"/>
                      <a:pt x="9758" y="13264"/>
                    </a:cubicBezTo>
                    <a:lnTo>
                      <a:pt x="9758" y="13264"/>
                    </a:lnTo>
                    <a:lnTo>
                      <a:pt x="2890" y="5211"/>
                    </a:lnTo>
                    <a:cubicBezTo>
                      <a:pt x="2064" y="4179"/>
                      <a:pt x="1342" y="3405"/>
                      <a:pt x="826" y="2786"/>
                    </a:cubicBezTo>
                    <a:cubicBezTo>
                      <a:pt x="595" y="2508"/>
                      <a:pt x="363" y="2272"/>
                      <a:pt x="94" y="2040"/>
                    </a:cubicBezTo>
                    <a:lnTo>
                      <a:pt x="94" y="2040"/>
                    </a:lnTo>
                    <a:cubicBezTo>
                      <a:pt x="251" y="2323"/>
                      <a:pt x="487" y="2606"/>
                      <a:pt x="723" y="2889"/>
                    </a:cubicBezTo>
                    <a:cubicBezTo>
                      <a:pt x="1239" y="3508"/>
                      <a:pt x="1910" y="4334"/>
                      <a:pt x="2735" y="5365"/>
                    </a:cubicBezTo>
                    <a:cubicBezTo>
                      <a:pt x="4489" y="7532"/>
                      <a:pt x="6914" y="10473"/>
                      <a:pt x="9751" y="13877"/>
                    </a:cubicBezTo>
                    <a:lnTo>
                      <a:pt x="10009" y="14290"/>
                    </a:lnTo>
                    <a:lnTo>
                      <a:pt x="10112" y="13774"/>
                    </a:lnTo>
                    <a:cubicBezTo>
                      <a:pt x="10370" y="11762"/>
                      <a:pt x="10628" y="9544"/>
                      <a:pt x="10937" y="7223"/>
                    </a:cubicBezTo>
                    <a:cubicBezTo>
                      <a:pt x="11222" y="5041"/>
                      <a:pt x="11463" y="2991"/>
                      <a:pt x="11740" y="1071"/>
                    </a:cubicBezTo>
                    <a:lnTo>
                      <a:pt x="11740" y="1071"/>
                    </a:lnTo>
                    <a:cubicBezTo>
                      <a:pt x="14436" y="4258"/>
                      <a:pt x="16785" y="7049"/>
                      <a:pt x="18469" y="9080"/>
                    </a:cubicBezTo>
                    <a:lnTo>
                      <a:pt x="20533" y="11504"/>
                    </a:lnTo>
                    <a:cubicBezTo>
                      <a:pt x="20791" y="11762"/>
                      <a:pt x="21049" y="12072"/>
                      <a:pt x="21307" y="12330"/>
                    </a:cubicBezTo>
                    <a:cubicBezTo>
                      <a:pt x="21100" y="11969"/>
                      <a:pt x="20894" y="11711"/>
                      <a:pt x="20636" y="11401"/>
                    </a:cubicBezTo>
                    <a:lnTo>
                      <a:pt x="18676" y="8925"/>
                    </a:lnTo>
                    <a:cubicBezTo>
                      <a:pt x="16922" y="6758"/>
                      <a:pt x="14497" y="3818"/>
                      <a:pt x="11763" y="361"/>
                    </a:cubicBezTo>
                    <a:lnTo>
                      <a:pt x="11453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251" name="Google Shape;2319;p46">
                <a:extLst>
                  <a:ext uri="{FF2B5EF4-FFF2-40B4-BE49-F238E27FC236}">
                    <a16:creationId xmlns:a16="http://schemas.microsoft.com/office/drawing/2014/main" id="{1354C44F-FED3-440D-BCFF-BFFE07B24F47}"/>
                  </a:ext>
                </a:extLst>
              </p:cNvPr>
              <p:cNvSpPr/>
              <p:nvPr/>
            </p:nvSpPr>
            <p:spPr>
              <a:xfrm>
                <a:off x="775975" y="4144600"/>
                <a:ext cx="52235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20894" h="11183" extrusionOk="0">
                    <a:moveTo>
                      <a:pt x="20893" y="1"/>
                    </a:moveTo>
                    <a:cubicBezTo>
                      <a:pt x="20532" y="1"/>
                      <a:pt x="20171" y="1"/>
                      <a:pt x="19758" y="52"/>
                    </a:cubicBezTo>
                    <a:lnTo>
                      <a:pt x="16560" y="207"/>
                    </a:lnTo>
                    <a:lnTo>
                      <a:pt x="5520" y="826"/>
                    </a:lnTo>
                    <a:lnTo>
                      <a:pt x="5056" y="878"/>
                    </a:lnTo>
                    <a:lnTo>
                      <a:pt x="5417" y="1187"/>
                    </a:lnTo>
                    <a:cubicBezTo>
                      <a:pt x="6913" y="2632"/>
                      <a:pt x="8564" y="4179"/>
                      <a:pt x="10215" y="5779"/>
                    </a:cubicBezTo>
                    <a:lnTo>
                      <a:pt x="14768" y="10044"/>
                    </a:lnTo>
                    <a:lnTo>
                      <a:pt x="14768" y="10044"/>
                    </a:lnTo>
                    <a:lnTo>
                      <a:pt x="4282" y="10783"/>
                    </a:lnTo>
                    <a:cubicBezTo>
                      <a:pt x="2992" y="10886"/>
                      <a:pt x="1960" y="10937"/>
                      <a:pt x="1135" y="11041"/>
                    </a:cubicBezTo>
                    <a:cubicBezTo>
                      <a:pt x="774" y="11041"/>
                      <a:pt x="361" y="11092"/>
                      <a:pt x="0" y="11144"/>
                    </a:cubicBezTo>
                    <a:cubicBezTo>
                      <a:pt x="206" y="11169"/>
                      <a:pt x="400" y="11182"/>
                      <a:pt x="587" y="11182"/>
                    </a:cubicBezTo>
                    <a:cubicBezTo>
                      <a:pt x="774" y="11182"/>
                      <a:pt x="955" y="11169"/>
                      <a:pt x="1135" y="11144"/>
                    </a:cubicBezTo>
                    <a:lnTo>
                      <a:pt x="4334" y="11041"/>
                    </a:lnTo>
                    <a:lnTo>
                      <a:pt x="15270" y="10421"/>
                    </a:lnTo>
                    <a:lnTo>
                      <a:pt x="15786" y="10370"/>
                    </a:lnTo>
                    <a:lnTo>
                      <a:pt x="15425" y="10060"/>
                    </a:lnTo>
                    <a:cubicBezTo>
                      <a:pt x="13877" y="8616"/>
                      <a:pt x="12226" y="7068"/>
                      <a:pt x="10524" y="5417"/>
                    </a:cubicBezTo>
                    <a:lnTo>
                      <a:pt x="6028" y="1256"/>
                    </a:lnTo>
                    <a:lnTo>
                      <a:pt x="6028" y="1256"/>
                    </a:lnTo>
                    <a:lnTo>
                      <a:pt x="16611" y="465"/>
                    </a:lnTo>
                    <a:lnTo>
                      <a:pt x="19758" y="155"/>
                    </a:lnTo>
                    <a:cubicBezTo>
                      <a:pt x="20171" y="155"/>
                      <a:pt x="20532" y="104"/>
                      <a:pt x="20893" y="1"/>
                    </a:cubicBez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252" name="Google Shape;2320;p46">
                <a:extLst>
                  <a:ext uri="{FF2B5EF4-FFF2-40B4-BE49-F238E27FC236}">
                    <a16:creationId xmlns:a16="http://schemas.microsoft.com/office/drawing/2014/main" id="{882473A9-8EB5-4965-8022-E48D4716CE18}"/>
                  </a:ext>
                </a:extLst>
              </p:cNvPr>
              <p:cNvSpPr/>
              <p:nvPr/>
            </p:nvSpPr>
            <p:spPr>
              <a:xfrm>
                <a:off x="1490450" y="4896500"/>
                <a:ext cx="52235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20894" h="11183" extrusionOk="0">
                    <a:moveTo>
                      <a:pt x="19759" y="0"/>
                    </a:moveTo>
                    <a:lnTo>
                      <a:pt x="16560" y="155"/>
                    </a:lnTo>
                    <a:cubicBezTo>
                      <a:pt x="13775" y="362"/>
                      <a:pt x="9957" y="568"/>
                      <a:pt x="5521" y="826"/>
                    </a:cubicBezTo>
                    <a:lnTo>
                      <a:pt x="5056" y="877"/>
                    </a:lnTo>
                    <a:lnTo>
                      <a:pt x="5366" y="1187"/>
                    </a:lnTo>
                    <a:lnTo>
                      <a:pt x="10215" y="5727"/>
                    </a:lnTo>
                    <a:lnTo>
                      <a:pt x="14763" y="10035"/>
                    </a:lnTo>
                    <a:lnTo>
                      <a:pt x="14763" y="10035"/>
                    </a:lnTo>
                    <a:cubicBezTo>
                      <a:pt x="10573" y="10284"/>
                      <a:pt x="6971" y="10532"/>
                      <a:pt x="4283" y="10731"/>
                    </a:cubicBezTo>
                    <a:cubicBezTo>
                      <a:pt x="2993" y="10834"/>
                      <a:pt x="1910" y="10937"/>
                      <a:pt x="1136" y="10989"/>
                    </a:cubicBezTo>
                    <a:cubicBezTo>
                      <a:pt x="723" y="11040"/>
                      <a:pt x="362" y="11040"/>
                      <a:pt x="1" y="11143"/>
                    </a:cubicBezTo>
                    <a:cubicBezTo>
                      <a:pt x="181" y="11169"/>
                      <a:pt x="362" y="11182"/>
                      <a:pt x="549" y="11182"/>
                    </a:cubicBezTo>
                    <a:cubicBezTo>
                      <a:pt x="736" y="11182"/>
                      <a:pt x="929" y="11169"/>
                      <a:pt x="1136" y="11143"/>
                    </a:cubicBezTo>
                    <a:cubicBezTo>
                      <a:pt x="1910" y="11092"/>
                      <a:pt x="2993" y="11040"/>
                      <a:pt x="4283" y="10989"/>
                    </a:cubicBezTo>
                    <a:cubicBezTo>
                      <a:pt x="7068" y="10834"/>
                      <a:pt x="10834" y="10628"/>
                      <a:pt x="15271" y="10421"/>
                    </a:cubicBezTo>
                    <a:lnTo>
                      <a:pt x="15735" y="10370"/>
                    </a:lnTo>
                    <a:lnTo>
                      <a:pt x="15374" y="10060"/>
                    </a:lnTo>
                    <a:cubicBezTo>
                      <a:pt x="13878" y="8616"/>
                      <a:pt x="12227" y="7068"/>
                      <a:pt x="10473" y="5417"/>
                    </a:cubicBezTo>
                    <a:cubicBezTo>
                      <a:pt x="8946" y="3937"/>
                      <a:pt x="7418" y="2546"/>
                      <a:pt x="6013" y="1202"/>
                    </a:cubicBezTo>
                    <a:lnTo>
                      <a:pt x="6013" y="1202"/>
                    </a:lnTo>
                    <a:lnTo>
                      <a:pt x="16560" y="413"/>
                    </a:lnTo>
                    <a:lnTo>
                      <a:pt x="19759" y="155"/>
                    </a:lnTo>
                    <a:cubicBezTo>
                      <a:pt x="20120" y="155"/>
                      <a:pt x="20481" y="104"/>
                      <a:pt x="20894" y="0"/>
                    </a:cubicBez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253" name="Google Shape;2321;p46">
                <a:extLst>
                  <a:ext uri="{FF2B5EF4-FFF2-40B4-BE49-F238E27FC236}">
                    <a16:creationId xmlns:a16="http://schemas.microsoft.com/office/drawing/2014/main" id="{C9CD8A2F-592C-4335-9951-54F153B83741}"/>
                  </a:ext>
                </a:extLst>
              </p:cNvPr>
              <p:cNvSpPr/>
              <p:nvPr/>
            </p:nvSpPr>
            <p:spPr>
              <a:xfrm>
                <a:off x="3101275" y="2983875"/>
                <a:ext cx="522375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20895" h="11183" extrusionOk="0">
                    <a:moveTo>
                      <a:pt x="20894" y="1"/>
                    </a:moveTo>
                    <a:cubicBezTo>
                      <a:pt x="20533" y="1"/>
                      <a:pt x="20120" y="1"/>
                      <a:pt x="19759" y="52"/>
                    </a:cubicBezTo>
                    <a:lnTo>
                      <a:pt x="16561" y="207"/>
                    </a:lnTo>
                    <a:cubicBezTo>
                      <a:pt x="13775" y="362"/>
                      <a:pt x="9957" y="568"/>
                      <a:pt x="5521" y="878"/>
                    </a:cubicBezTo>
                    <a:lnTo>
                      <a:pt x="5057" y="878"/>
                    </a:lnTo>
                    <a:lnTo>
                      <a:pt x="5418" y="1187"/>
                    </a:lnTo>
                    <a:lnTo>
                      <a:pt x="10215" y="5778"/>
                    </a:lnTo>
                    <a:lnTo>
                      <a:pt x="14768" y="10044"/>
                    </a:lnTo>
                    <a:lnTo>
                      <a:pt x="14768" y="10044"/>
                    </a:lnTo>
                    <a:cubicBezTo>
                      <a:pt x="10550" y="10338"/>
                      <a:pt x="6963" y="10584"/>
                      <a:pt x="4283" y="10782"/>
                    </a:cubicBezTo>
                    <a:cubicBezTo>
                      <a:pt x="2993" y="10886"/>
                      <a:pt x="1910" y="10937"/>
                      <a:pt x="1136" y="11040"/>
                    </a:cubicBezTo>
                    <a:cubicBezTo>
                      <a:pt x="723" y="11040"/>
                      <a:pt x="362" y="11092"/>
                      <a:pt x="1" y="11144"/>
                    </a:cubicBezTo>
                    <a:cubicBezTo>
                      <a:pt x="182" y="11169"/>
                      <a:pt x="375" y="11182"/>
                      <a:pt x="568" y="11182"/>
                    </a:cubicBezTo>
                    <a:cubicBezTo>
                      <a:pt x="762" y="11182"/>
                      <a:pt x="955" y="11169"/>
                      <a:pt x="1136" y="11144"/>
                    </a:cubicBezTo>
                    <a:cubicBezTo>
                      <a:pt x="1910" y="11144"/>
                      <a:pt x="2993" y="11092"/>
                      <a:pt x="4283" y="11040"/>
                    </a:cubicBezTo>
                    <a:cubicBezTo>
                      <a:pt x="7069" y="10886"/>
                      <a:pt x="10886" y="10679"/>
                      <a:pt x="15271" y="10421"/>
                    </a:cubicBezTo>
                    <a:lnTo>
                      <a:pt x="15735" y="10370"/>
                    </a:lnTo>
                    <a:lnTo>
                      <a:pt x="15426" y="10060"/>
                    </a:lnTo>
                    <a:cubicBezTo>
                      <a:pt x="13878" y="8616"/>
                      <a:pt x="12227" y="7068"/>
                      <a:pt x="10525" y="5469"/>
                    </a:cubicBezTo>
                    <a:lnTo>
                      <a:pt x="6025" y="1256"/>
                    </a:lnTo>
                    <a:lnTo>
                      <a:pt x="6025" y="1256"/>
                    </a:lnTo>
                    <a:lnTo>
                      <a:pt x="16561" y="465"/>
                    </a:lnTo>
                    <a:lnTo>
                      <a:pt x="19759" y="155"/>
                    </a:lnTo>
                    <a:cubicBezTo>
                      <a:pt x="20120" y="155"/>
                      <a:pt x="20533" y="104"/>
                      <a:pt x="20894" y="52"/>
                    </a:cubicBezTo>
                    <a:lnTo>
                      <a:pt x="20894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254" name="Google Shape;2322;p46">
                <a:extLst>
                  <a:ext uri="{FF2B5EF4-FFF2-40B4-BE49-F238E27FC236}">
                    <a16:creationId xmlns:a16="http://schemas.microsoft.com/office/drawing/2014/main" id="{F1277A29-B709-45B6-A574-19C60489D353}"/>
                  </a:ext>
                </a:extLst>
              </p:cNvPr>
              <p:cNvSpPr/>
              <p:nvPr/>
            </p:nvSpPr>
            <p:spPr>
              <a:xfrm>
                <a:off x="2791750" y="4764050"/>
                <a:ext cx="1078225" cy="567300"/>
              </a:xfrm>
              <a:custGeom>
                <a:avLst/>
                <a:gdLst/>
                <a:ahLst/>
                <a:cxnLst/>
                <a:rect l="l" t="t" r="r" b="b"/>
                <a:pathLst>
                  <a:path w="43129" h="22692" extrusionOk="0">
                    <a:moveTo>
                      <a:pt x="21069" y="1"/>
                    </a:moveTo>
                    <a:cubicBezTo>
                      <a:pt x="20944" y="1"/>
                      <a:pt x="20833" y="12"/>
                      <a:pt x="20739" y="36"/>
                    </a:cubicBezTo>
                    <a:cubicBezTo>
                      <a:pt x="16045" y="1223"/>
                      <a:pt x="1910" y="5298"/>
                      <a:pt x="1910" y="5298"/>
                    </a:cubicBezTo>
                    <a:lnTo>
                      <a:pt x="1" y="22168"/>
                    </a:lnTo>
                    <a:cubicBezTo>
                      <a:pt x="1" y="22168"/>
                      <a:pt x="4560" y="22691"/>
                      <a:pt x="8155" y="22691"/>
                    </a:cubicBezTo>
                    <a:cubicBezTo>
                      <a:pt x="9213" y="22691"/>
                      <a:pt x="10187" y="22646"/>
                      <a:pt x="10938" y="22529"/>
                    </a:cubicBezTo>
                    <a:cubicBezTo>
                      <a:pt x="14239" y="22065"/>
                      <a:pt x="18469" y="14997"/>
                      <a:pt x="18469" y="14997"/>
                    </a:cubicBezTo>
                    <a:cubicBezTo>
                      <a:pt x="18469" y="14997"/>
                      <a:pt x="23577" y="15358"/>
                      <a:pt x="26053" y="15668"/>
                    </a:cubicBezTo>
                    <a:cubicBezTo>
                      <a:pt x="28429" y="15965"/>
                      <a:pt x="29143" y="21631"/>
                      <a:pt x="31659" y="21631"/>
                    </a:cubicBezTo>
                    <a:cubicBezTo>
                      <a:pt x="31764" y="21631"/>
                      <a:pt x="31873" y="21621"/>
                      <a:pt x="31985" y="21600"/>
                    </a:cubicBezTo>
                    <a:cubicBezTo>
                      <a:pt x="34823" y="21084"/>
                      <a:pt x="33327" y="16338"/>
                      <a:pt x="33327" y="16338"/>
                    </a:cubicBezTo>
                    <a:lnTo>
                      <a:pt x="33327" y="16338"/>
                    </a:lnTo>
                    <a:cubicBezTo>
                      <a:pt x="33361" y="16339"/>
                      <a:pt x="33395" y="16340"/>
                      <a:pt x="33428" y="16340"/>
                    </a:cubicBezTo>
                    <a:cubicBezTo>
                      <a:pt x="36283" y="16340"/>
                      <a:pt x="34771" y="12005"/>
                      <a:pt x="34771" y="12005"/>
                    </a:cubicBezTo>
                    <a:lnTo>
                      <a:pt x="34771" y="12005"/>
                    </a:lnTo>
                    <a:cubicBezTo>
                      <a:pt x="37329" y="13208"/>
                      <a:pt x="39324" y="13815"/>
                      <a:pt x="40677" y="13815"/>
                    </a:cubicBezTo>
                    <a:cubicBezTo>
                      <a:pt x="41643" y="13815"/>
                      <a:pt x="42281" y="13505"/>
                      <a:pt x="42561" y="12882"/>
                    </a:cubicBezTo>
                    <a:cubicBezTo>
                      <a:pt x="43128" y="11489"/>
                      <a:pt x="35700" y="7104"/>
                      <a:pt x="35700" y="7104"/>
                    </a:cubicBezTo>
                    <a:cubicBezTo>
                      <a:pt x="30614" y="3877"/>
                      <a:pt x="23350" y="1"/>
                      <a:pt x="21069" y="1"/>
                    </a:cubicBezTo>
                    <a:close/>
                  </a:path>
                </a:pathLst>
              </a:custGeom>
              <a:solidFill>
                <a:srgbClr val="FFBE9D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255" name="Google Shape;2323;p46">
                <a:extLst>
                  <a:ext uri="{FF2B5EF4-FFF2-40B4-BE49-F238E27FC236}">
                    <a16:creationId xmlns:a16="http://schemas.microsoft.com/office/drawing/2014/main" id="{D21CF596-9FCC-4EF1-A50A-C5A995F46420}"/>
                  </a:ext>
                </a:extLst>
              </p:cNvPr>
              <p:cNvSpPr/>
              <p:nvPr/>
            </p:nvSpPr>
            <p:spPr>
              <a:xfrm>
                <a:off x="3440475" y="4920825"/>
                <a:ext cx="194775" cy="121600"/>
              </a:xfrm>
              <a:custGeom>
                <a:avLst/>
                <a:gdLst/>
                <a:ahLst/>
                <a:cxnLst/>
                <a:rect l="l" t="t" r="r" b="b"/>
                <a:pathLst>
                  <a:path w="7791" h="4864" extrusionOk="0">
                    <a:moveTo>
                      <a:pt x="79" y="0"/>
                    </a:moveTo>
                    <a:cubicBezTo>
                      <a:pt x="66" y="0"/>
                      <a:pt x="57" y="3"/>
                      <a:pt x="52" y="8"/>
                    </a:cubicBezTo>
                    <a:cubicBezTo>
                      <a:pt x="1" y="111"/>
                      <a:pt x="1651" y="1297"/>
                      <a:pt x="3767" y="2587"/>
                    </a:cubicBezTo>
                    <a:cubicBezTo>
                      <a:pt x="5784" y="3866"/>
                      <a:pt x="7473" y="4864"/>
                      <a:pt x="7714" y="4864"/>
                    </a:cubicBezTo>
                    <a:cubicBezTo>
                      <a:pt x="7726" y="4864"/>
                      <a:pt x="7734" y="4862"/>
                      <a:pt x="7739" y="4857"/>
                    </a:cubicBezTo>
                    <a:cubicBezTo>
                      <a:pt x="7790" y="4754"/>
                      <a:pt x="6140" y="3567"/>
                      <a:pt x="4024" y="2226"/>
                    </a:cubicBezTo>
                    <a:cubicBezTo>
                      <a:pt x="2012" y="950"/>
                      <a:pt x="326" y="0"/>
                      <a:pt x="79" y="0"/>
                    </a:cubicBezTo>
                    <a:close/>
                  </a:path>
                </a:pathLst>
              </a:custGeom>
              <a:solidFill>
                <a:srgbClr val="EB996E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256" name="Google Shape;2324;p46">
                <a:extLst>
                  <a:ext uri="{FF2B5EF4-FFF2-40B4-BE49-F238E27FC236}">
                    <a16:creationId xmlns:a16="http://schemas.microsoft.com/office/drawing/2014/main" id="{6F7DF5E8-D4E1-4B13-A8FF-A0AE6CCAF588}"/>
                  </a:ext>
                </a:extLst>
              </p:cNvPr>
              <p:cNvSpPr/>
              <p:nvPr/>
            </p:nvSpPr>
            <p:spPr>
              <a:xfrm>
                <a:off x="3419850" y="4989150"/>
                <a:ext cx="232150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9286" h="4248" extrusionOk="0">
                    <a:moveTo>
                      <a:pt x="80" y="0"/>
                    </a:moveTo>
                    <a:cubicBezTo>
                      <a:pt x="64" y="0"/>
                      <a:pt x="55" y="3"/>
                      <a:pt x="52" y="9"/>
                    </a:cubicBezTo>
                    <a:cubicBezTo>
                      <a:pt x="0" y="112"/>
                      <a:pt x="2012" y="1144"/>
                      <a:pt x="4540" y="2330"/>
                    </a:cubicBezTo>
                    <a:cubicBezTo>
                      <a:pt x="6981" y="3404"/>
                      <a:pt x="8960" y="4247"/>
                      <a:pt x="9209" y="4247"/>
                    </a:cubicBezTo>
                    <a:cubicBezTo>
                      <a:pt x="9223" y="4247"/>
                      <a:pt x="9232" y="4245"/>
                      <a:pt x="9234" y="4239"/>
                    </a:cubicBezTo>
                    <a:cubicBezTo>
                      <a:pt x="9286" y="4136"/>
                      <a:pt x="7274" y="3104"/>
                      <a:pt x="4746" y="1918"/>
                    </a:cubicBezTo>
                    <a:cubicBezTo>
                      <a:pt x="2361" y="798"/>
                      <a:pt x="344" y="0"/>
                      <a:pt x="80" y="0"/>
                    </a:cubicBezTo>
                    <a:close/>
                  </a:path>
                </a:pathLst>
              </a:custGeom>
              <a:solidFill>
                <a:srgbClr val="EB996E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257" name="Google Shape;2325;p46">
                <a:extLst>
                  <a:ext uri="{FF2B5EF4-FFF2-40B4-BE49-F238E27FC236}">
                    <a16:creationId xmlns:a16="http://schemas.microsoft.com/office/drawing/2014/main" id="{3CDB72A5-C687-4FEB-86DA-962803277DE3}"/>
                  </a:ext>
                </a:extLst>
              </p:cNvPr>
              <p:cNvSpPr/>
              <p:nvPr/>
            </p:nvSpPr>
            <p:spPr>
              <a:xfrm>
                <a:off x="3458525" y="5152125"/>
                <a:ext cx="158675" cy="23975"/>
              </a:xfrm>
              <a:custGeom>
                <a:avLst/>
                <a:gdLst/>
                <a:ahLst/>
                <a:cxnLst/>
                <a:rect l="l" t="t" r="r" b="b"/>
                <a:pathLst>
                  <a:path w="6347" h="959" extrusionOk="0">
                    <a:moveTo>
                      <a:pt x="333" y="1"/>
                    </a:moveTo>
                    <a:cubicBezTo>
                      <a:pt x="152" y="1"/>
                      <a:pt x="52" y="14"/>
                      <a:pt x="52" y="41"/>
                    </a:cubicBezTo>
                    <a:cubicBezTo>
                      <a:pt x="1" y="196"/>
                      <a:pt x="1394" y="454"/>
                      <a:pt x="3148" y="712"/>
                    </a:cubicBezTo>
                    <a:cubicBezTo>
                      <a:pt x="4432" y="863"/>
                      <a:pt x="5550" y="959"/>
                      <a:pt x="6057" y="959"/>
                    </a:cubicBezTo>
                    <a:cubicBezTo>
                      <a:pt x="6242" y="959"/>
                      <a:pt x="6346" y="946"/>
                      <a:pt x="6346" y="918"/>
                    </a:cubicBezTo>
                    <a:cubicBezTo>
                      <a:pt x="6346" y="815"/>
                      <a:pt x="4953" y="506"/>
                      <a:pt x="3199" y="248"/>
                    </a:cubicBezTo>
                    <a:cubicBezTo>
                      <a:pt x="1915" y="97"/>
                      <a:pt x="825" y="1"/>
                      <a:pt x="333" y="1"/>
                    </a:cubicBezTo>
                    <a:close/>
                  </a:path>
                </a:pathLst>
              </a:custGeom>
              <a:solidFill>
                <a:srgbClr val="EB996E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258" name="Google Shape;2326;p46">
                <a:extLst>
                  <a:ext uri="{FF2B5EF4-FFF2-40B4-BE49-F238E27FC236}">
                    <a16:creationId xmlns:a16="http://schemas.microsoft.com/office/drawing/2014/main" id="{F78C88A3-FAAB-43BD-9710-2298AA23A3CF}"/>
                  </a:ext>
                </a:extLst>
              </p:cNvPr>
              <p:cNvSpPr/>
              <p:nvPr/>
            </p:nvSpPr>
            <p:spPr>
              <a:xfrm>
                <a:off x="2082425" y="238475"/>
                <a:ext cx="1609575" cy="1111500"/>
              </a:xfrm>
              <a:custGeom>
                <a:avLst/>
                <a:gdLst/>
                <a:ahLst/>
                <a:cxnLst/>
                <a:rect l="l" t="t" r="r" b="b"/>
                <a:pathLst>
                  <a:path w="64383" h="44460" extrusionOk="0">
                    <a:moveTo>
                      <a:pt x="48824" y="1"/>
                    </a:moveTo>
                    <a:cubicBezTo>
                      <a:pt x="46836" y="1"/>
                      <a:pt x="44828" y="402"/>
                      <a:pt x="42922" y="1224"/>
                    </a:cubicBezTo>
                    <a:cubicBezTo>
                      <a:pt x="40445" y="2359"/>
                      <a:pt x="38279" y="4216"/>
                      <a:pt x="35596" y="4887"/>
                    </a:cubicBezTo>
                    <a:cubicBezTo>
                      <a:pt x="34771" y="5087"/>
                      <a:pt x="33939" y="5166"/>
                      <a:pt x="33102" y="5166"/>
                    </a:cubicBezTo>
                    <a:cubicBezTo>
                      <a:pt x="30697" y="5166"/>
                      <a:pt x="28257" y="4509"/>
                      <a:pt x="25846" y="4165"/>
                    </a:cubicBezTo>
                    <a:cubicBezTo>
                      <a:pt x="25164" y="4078"/>
                      <a:pt x="24454" y="4028"/>
                      <a:pt x="23741" y="4028"/>
                    </a:cubicBezTo>
                    <a:cubicBezTo>
                      <a:pt x="21062" y="4028"/>
                      <a:pt x="18348" y="4739"/>
                      <a:pt x="16921" y="6899"/>
                    </a:cubicBezTo>
                    <a:cubicBezTo>
                      <a:pt x="15735" y="8653"/>
                      <a:pt x="15632" y="11077"/>
                      <a:pt x="14136" y="12573"/>
                    </a:cubicBezTo>
                    <a:cubicBezTo>
                      <a:pt x="12021" y="14585"/>
                      <a:pt x="8564" y="13708"/>
                      <a:pt x="5778" y="14534"/>
                    </a:cubicBezTo>
                    <a:cubicBezTo>
                      <a:pt x="2993" y="15359"/>
                      <a:pt x="929" y="17732"/>
                      <a:pt x="413" y="20621"/>
                    </a:cubicBezTo>
                    <a:cubicBezTo>
                      <a:pt x="1" y="23510"/>
                      <a:pt x="929" y="26399"/>
                      <a:pt x="2993" y="28463"/>
                    </a:cubicBezTo>
                    <a:cubicBezTo>
                      <a:pt x="4128" y="29649"/>
                      <a:pt x="5624" y="30629"/>
                      <a:pt x="6294" y="32125"/>
                    </a:cubicBezTo>
                    <a:cubicBezTo>
                      <a:pt x="7171" y="34034"/>
                      <a:pt x="6449" y="36304"/>
                      <a:pt x="6088" y="38419"/>
                    </a:cubicBezTo>
                    <a:cubicBezTo>
                      <a:pt x="5675" y="40534"/>
                      <a:pt x="5933" y="43165"/>
                      <a:pt x="7842" y="44145"/>
                    </a:cubicBezTo>
                    <a:cubicBezTo>
                      <a:pt x="8275" y="44362"/>
                      <a:pt x="8719" y="44460"/>
                      <a:pt x="9149" y="44460"/>
                    </a:cubicBezTo>
                    <a:cubicBezTo>
                      <a:pt x="10974" y="44460"/>
                      <a:pt x="12544" y="42693"/>
                      <a:pt x="11917" y="40689"/>
                    </a:cubicBezTo>
                    <a:lnTo>
                      <a:pt x="57212" y="25367"/>
                    </a:lnTo>
                    <a:cubicBezTo>
                      <a:pt x="59172" y="24439"/>
                      <a:pt x="60719" y="22891"/>
                      <a:pt x="61648" y="20931"/>
                    </a:cubicBezTo>
                    <a:cubicBezTo>
                      <a:pt x="64382" y="15462"/>
                      <a:pt x="63454" y="8911"/>
                      <a:pt x="59327" y="4423"/>
                    </a:cubicBezTo>
                    <a:cubicBezTo>
                      <a:pt x="56497" y="1524"/>
                      <a:pt x="52698" y="1"/>
                      <a:pt x="48824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259" name="Google Shape;2327;p46">
                <a:extLst>
                  <a:ext uri="{FF2B5EF4-FFF2-40B4-BE49-F238E27FC236}">
                    <a16:creationId xmlns:a16="http://schemas.microsoft.com/office/drawing/2014/main" id="{73A22AF5-BBDB-40B4-B698-807C8A4AD1D5}"/>
                  </a:ext>
                </a:extLst>
              </p:cNvPr>
              <p:cNvSpPr/>
              <p:nvPr/>
            </p:nvSpPr>
            <p:spPr>
              <a:xfrm>
                <a:off x="2357125" y="661875"/>
                <a:ext cx="1194300" cy="2327175"/>
              </a:xfrm>
              <a:custGeom>
                <a:avLst/>
                <a:gdLst/>
                <a:ahLst/>
                <a:cxnLst/>
                <a:rect l="l" t="t" r="r" b="b"/>
                <a:pathLst>
                  <a:path w="47772" h="93087" extrusionOk="0">
                    <a:moveTo>
                      <a:pt x="27279" y="0"/>
                    </a:moveTo>
                    <a:cubicBezTo>
                      <a:pt x="18388" y="0"/>
                      <a:pt x="9543" y="2653"/>
                      <a:pt x="1961" y="7864"/>
                    </a:cubicBezTo>
                    <a:lnTo>
                      <a:pt x="1" y="9205"/>
                    </a:lnTo>
                    <a:lnTo>
                      <a:pt x="929" y="77146"/>
                    </a:lnTo>
                    <a:cubicBezTo>
                      <a:pt x="1084" y="85968"/>
                      <a:pt x="8306" y="93087"/>
                      <a:pt x="17128" y="93087"/>
                    </a:cubicBezTo>
                    <a:cubicBezTo>
                      <a:pt x="26156" y="93087"/>
                      <a:pt x="33430" y="85710"/>
                      <a:pt x="33275" y="76682"/>
                    </a:cubicBezTo>
                    <a:lnTo>
                      <a:pt x="33069" y="61257"/>
                    </a:lnTo>
                    <a:cubicBezTo>
                      <a:pt x="33069" y="61257"/>
                      <a:pt x="46069" y="59968"/>
                      <a:pt x="46894" y="47122"/>
                    </a:cubicBezTo>
                    <a:cubicBezTo>
                      <a:pt x="47771" y="34277"/>
                      <a:pt x="47152" y="4665"/>
                      <a:pt x="47152" y="4665"/>
                    </a:cubicBezTo>
                    <a:cubicBezTo>
                      <a:pt x="40860" y="1541"/>
                      <a:pt x="34056" y="0"/>
                      <a:pt x="27279" y="0"/>
                    </a:cubicBezTo>
                    <a:close/>
                  </a:path>
                </a:pathLst>
              </a:custGeom>
              <a:solidFill>
                <a:srgbClr val="FFBE9D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260" name="Google Shape;2328;p46">
                <a:extLst>
                  <a:ext uri="{FF2B5EF4-FFF2-40B4-BE49-F238E27FC236}">
                    <a16:creationId xmlns:a16="http://schemas.microsoft.com/office/drawing/2014/main" id="{FF95E4B8-BA97-4AFF-9E0F-76E0EAFFC415}"/>
                  </a:ext>
                </a:extLst>
              </p:cNvPr>
              <p:cNvSpPr/>
              <p:nvPr/>
            </p:nvSpPr>
            <p:spPr>
              <a:xfrm>
                <a:off x="3394050" y="1263750"/>
                <a:ext cx="121250" cy="96425"/>
              </a:xfrm>
              <a:custGeom>
                <a:avLst/>
                <a:gdLst/>
                <a:ahLst/>
                <a:cxnLst/>
                <a:rect l="l" t="t" r="r" b="b"/>
                <a:pathLst>
                  <a:path w="4850" h="3857" extrusionOk="0">
                    <a:moveTo>
                      <a:pt x="2425" y="0"/>
                    </a:moveTo>
                    <a:cubicBezTo>
                      <a:pt x="2373" y="0"/>
                      <a:pt x="2322" y="13"/>
                      <a:pt x="2270" y="39"/>
                    </a:cubicBezTo>
                    <a:cubicBezTo>
                      <a:pt x="0" y="245"/>
                      <a:pt x="0" y="3547"/>
                      <a:pt x="2270" y="3856"/>
                    </a:cubicBezTo>
                    <a:lnTo>
                      <a:pt x="2580" y="3856"/>
                    </a:lnTo>
                    <a:cubicBezTo>
                      <a:pt x="4850" y="3599"/>
                      <a:pt x="4850" y="297"/>
                      <a:pt x="2580" y="39"/>
                    </a:cubicBezTo>
                    <a:cubicBezTo>
                      <a:pt x="2528" y="13"/>
                      <a:pt x="2477" y="0"/>
                      <a:pt x="2425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261" name="Google Shape;2329;p46">
                <a:extLst>
                  <a:ext uri="{FF2B5EF4-FFF2-40B4-BE49-F238E27FC236}">
                    <a16:creationId xmlns:a16="http://schemas.microsoft.com/office/drawing/2014/main" id="{BCF1850A-ABBB-43FB-A68F-5FFFCF2F2A0E}"/>
                  </a:ext>
                </a:extLst>
              </p:cNvPr>
              <p:cNvSpPr/>
              <p:nvPr/>
            </p:nvSpPr>
            <p:spPr>
              <a:xfrm>
                <a:off x="3348900" y="1207150"/>
                <a:ext cx="167700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6708" h="2021" extrusionOk="0">
                    <a:moveTo>
                      <a:pt x="3215" y="0"/>
                    </a:moveTo>
                    <a:cubicBezTo>
                      <a:pt x="2387" y="0"/>
                      <a:pt x="1553" y="235"/>
                      <a:pt x="826" y="704"/>
                    </a:cubicBezTo>
                    <a:cubicBezTo>
                      <a:pt x="207" y="1065"/>
                      <a:pt x="1" y="1478"/>
                      <a:pt x="104" y="1581"/>
                    </a:cubicBezTo>
                    <a:cubicBezTo>
                      <a:pt x="127" y="1604"/>
                      <a:pt x="164" y="1614"/>
                      <a:pt x="213" y="1614"/>
                    </a:cubicBezTo>
                    <a:cubicBezTo>
                      <a:pt x="579" y="1614"/>
                      <a:pt x="1646" y="1056"/>
                      <a:pt x="3090" y="1056"/>
                    </a:cubicBezTo>
                    <a:cubicBezTo>
                      <a:pt x="3193" y="1056"/>
                      <a:pt x="3299" y="1059"/>
                      <a:pt x="3406" y="1065"/>
                    </a:cubicBezTo>
                    <a:cubicBezTo>
                      <a:pt x="5001" y="1159"/>
                      <a:pt x="6127" y="2021"/>
                      <a:pt x="6512" y="2021"/>
                    </a:cubicBezTo>
                    <a:cubicBezTo>
                      <a:pt x="6550" y="2021"/>
                      <a:pt x="6581" y="2012"/>
                      <a:pt x="6604" y="1993"/>
                    </a:cubicBezTo>
                    <a:cubicBezTo>
                      <a:pt x="6707" y="1890"/>
                      <a:pt x="6501" y="1478"/>
                      <a:pt x="5985" y="1013"/>
                    </a:cubicBezTo>
                    <a:cubicBezTo>
                      <a:pt x="5197" y="338"/>
                      <a:pt x="4210" y="0"/>
                      <a:pt x="3215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262" name="Google Shape;2330;p46">
                <a:extLst>
                  <a:ext uri="{FF2B5EF4-FFF2-40B4-BE49-F238E27FC236}">
                    <a16:creationId xmlns:a16="http://schemas.microsoft.com/office/drawing/2014/main" id="{8DCAD946-BED4-493A-9CEA-CADB6BF8A54C}"/>
                  </a:ext>
                </a:extLst>
              </p:cNvPr>
              <p:cNvSpPr/>
              <p:nvPr/>
            </p:nvSpPr>
            <p:spPr>
              <a:xfrm>
                <a:off x="2914725" y="1259650"/>
                <a:ext cx="120825" cy="93650"/>
              </a:xfrm>
              <a:custGeom>
                <a:avLst/>
                <a:gdLst/>
                <a:ahLst/>
                <a:cxnLst/>
                <a:rect l="l" t="t" r="r" b="b"/>
                <a:pathLst>
                  <a:path w="4833" h="3746" extrusionOk="0">
                    <a:moveTo>
                      <a:pt x="2395" y="1"/>
                    </a:moveTo>
                    <a:cubicBezTo>
                      <a:pt x="1808" y="1"/>
                      <a:pt x="1238" y="286"/>
                      <a:pt x="860" y="822"/>
                    </a:cubicBezTo>
                    <a:cubicBezTo>
                      <a:pt x="1" y="2063"/>
                      <a:pt x="952" y="3745"/>
                      <a:pt x="2406" y="3745"/>
                    </a:cubicBezTo>
                    <a:cubicBezTo>
                      <a:pt x="2524" y="3745"/>
                      <a:pt x="2645" y="3734"/>
                      <a:pt x="2768" y="3711"/>
                    </a:cubicBezTo>
                    <a:cubicBezTo>
                      <a:pt x="4368" y="3401"/>
                      <a:pt x="4832" y="1286"/>
                      <a:pt x="3491" y="358"/>
                    </a:cubicBezTo>
                    <a:cubicBezTo>
                      <a:pt x="3149" y="117"/>
                      <a:pt x="2769" y="1"/>
                      <a:pt x="2395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263" name="Google Shape;2331;p46">
                <a:extLst>
                  <a:ext uri="{FF2B5EF4-FFF2-40B4-BE49-F238E27FC236}">
                    <a16:creationId xmlns:a16="http://schemas.microsoft.com/office/drawing/2014/main" id="{8A7FA1A7-6ED2-4AC7-BBF2-6247C6D4C668}"/>
                  </a:ext>
                </a:extLst>
              </p:cNvPr>
              <p:cNvSpPr/>
              <p:nvPr/>
            </p:nvSpPr>
            <p:spPr>
              <a:xfrm>
                <a:off x="2866575" y="1219300"/>
                <a:ext cx="166375" cy="51275"/>
              </a:xfrm>
              <a:custGeom>
                <a:avLst/>
                <a:gdLst/>
                <a:ahLst/>
                <a:cxnLst/>
                <a:rect l="l" t="t" r="r" b="b"/>
                <a:pathLst>
                  <a:path w="6655" h="2051" extrusionOk="0">
                    <a:moveTo>
                      <a:pt x="3153" y="0"/>
                    </a:moveTo>
                    <a:cubicBezTo>
                      <a:pt x="2345" y="0"/>
                      <a:pt x="1534" y="225"/>
                      <a:pt x="825" y="682"/>
                    </a:cubicBezTo>
                    <a:cubicBezTo>
                      <a:pt x="206" y="1095"/>
                      <a:pt x="0" y="1507"/>
                      <a:pt x="103" y="1611"/>
                    </a:cubicBezTo>
                    <a:cubicBezTo>
                      <a:pt x="120" y="1634"/>
                      <a:pt x="153" y="1644"/>
                      <a:pt x="199" y="1644"/>
                    </a:cubicBezTo>
                    <a:cubicBezTo>
                      <a:pt x="540" y="1644"/>
                      <a:pt x="1640" y="1086"/>
                      <a:pt x="3089" y="1086"/>
                    </a:cubicBezTo>
                    <a:cubicBezTo>
                      <a:pt x="3192" y="1086"/>
                      <a:pt x="3298" y="1089"/>
                      <a:pt x="3405" y="1095"/>
                    </a:cubicBezTo>
                    <a:cubicBezTo>
                      <a:pt x="5000" y="1189"/>
                      <a:pt x="6126" y="2051"/>
                      <a:pt x="6472" y="2051"/>
                    </a:cubicBezTo>
                    <a:cubicBezTo>
                      <a:pt x="6506" y="2051"/>
                      <a:pt x="6533" y="2042"/>
                      <a:pt x="6552" y="2023"/>
                    </a:cubicBezTo>
                    <a:cubicBezTo>
                      <a:pt x="6655" y="1920"/>
                      <a:pt x="6500" y="1507"/>
                      <a:pt x="5984" y="1043"/>
                    </a:cubicBezTo>
                    <a:cubicBezTo>
                      <a:pt x="5180" y="354"/>
                      <a:pt x="4168" y="0"/>
                      <a:pt x="3153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264" name="Google Shape;2332;p46">
                <a:extLst>
                  <a:ext uri="{FF2B5EF4-FFF2-40B4-BE49-F238E27FC236}">
                    <a16:creationId xmlns:a16="http://schemas.microsoft.com/office/drawing/2014/main" id="{3CB15D3A-BC60-46BB-A581-3AA27C07AB1F}"/>
                  </a:ext>
                </a:extLst>
              </p:cNvPr>
              <p:cNvSpPr/>
              <p:nvPr/>
            </p:nvSpPr>
            <p:spPr>
              <a:xfrm>
                <a:off x="3176100" y="1258250"/>
                <a:ext cx="130275" cy="393400"/>
              </a:xfrm>
              <a:custGeom>
                <a:avLst/>
                <a:gdLst/>
                <a:ahLst/>
                <a:cxnLst/>
                <a:rect l="l" t="t" r="r" b="b"/>
                <a:pathLst>
                  <a:path w="5211" h="15736" extrusionOk="0">
                    <a:moveTo>
                      <a:pt x="464" y="15426"/>
                    </a:moveTo>
                    <a:lnTo>
                      <a:pt x="464" y="15477"/>
                    </a:lnTo>
                    <a:cubicBezTo>
                      <a:pt x="464" y="15467"/>
                      <a:pt x="469" y="15457"/>
                      <a:pt x="479" y="15447"/>
                    </a:cubicBezTo>
                    <a:lnTo>
                      <a:pt x="479" y="15447"/>
                    </a:lnTo>
                    <a:cubicBezTo>
                      <a:pt x="472" y="15440"/>
                      <a:pt x="467" y="15433"/>
                      <a:pt x="464" y="15426"/>
                    </a:cubicBezTo>
                    <a:close/>
                    <a:moveTo>
                      <a:pt x="315" y="1"/>
                    </a:moveTo>
                    <a:cubicBezTo>
                      <a:pt x="313" y="1"/>
                      <a:pt x="311" y="1"/>
                      <a:pt x="310" y="1"/>
                    </a:cubicBezTo>
                    <a:cubicBezTo>
                      <a:pt x="0" y="104"/>
                      <a:pt x="1135" y="4386"/>
                      <a:pt x="2786" y="9648"/>
                    </a:cubicBezTo>
                    <a:cubicBezTo>
                      <a:pt x="3199" y="10886"/>
                      <a:pt x="3611" y="12124"/>
                      <a:pt x="4024" y="13311"/>
                    </a:cubicBezTo>
                    <a:cubicBezTo>
                      <a:pt x="4230" y="13723"/>
                      <a:pt x="4282" y="14188"/>
                      <a:pt x="4282" y="14652"/>
                    </a:cubicBezTo>
                    <a:cubicBezTo>
                      <a:pt x="4230" y="14910"/>
                      <a:pt x="3869" y="14962"/>
                      <a:pt x="3405" y="15013"/>
                    </a:cubicBezTo>
                    <a:cubicBezTo>
                      <a:pt x="1716" y="15158"/>
                      <a:pt x="614" y="15303"/>
                      <a:pt x="479" y="15447"/>
                    </a:cubicBezTo>
                    <a:lnTo>
                      <a:pt x="479" y="15447"/>
                    </a:lnTo>
                    <a:cubicBezTo>
                      <a:pt x="620" y="15590"/>
                      <a:pt x="1684" y="15686"/>
                      <a:pt x="3405" y="15735"/>
                    </a:cubicBezTo>
                    <a:cubicBezTo>
                      <a:pt x="3663" y="15735"/>
                      <a:pt x="3921" y="15684"/>
                      <a:pt x="4179" y="15632"/>
                    </a:cubicBezTo>
                    <a:cubicBezTo>
                      <a:pt x="4591" y="15581"/>
                      <a:pt x="4901" y="15323"/>
                      <a:pt x="5056" y="14962"/>
                    </a:cubicBezTo>
                    <a:cubicBezTo>
                      <a:pt x="5210" y="14291"/>
                      <a:pt x="5159" y="13620"/>
                      <a:pt x="4901" y="13001"/>
                    </a:cubicBezTo>
                    <a:cubicBezTo>
                      <a:pt x="4540" y="11815"/>
                      <a:pt x="4127" y="10577"/>
                      <a:pt x="3766" y="9338"/>
                    </a:cubicBezTo>
                    <a:cubicBezTo>
                      <a:pt x="2125" y="4109"/>
                      <a:pt x="587" y="1"/>
                      <a:pt x="315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265" name="Google Shape;2333;p46">
                <a:extLst>
                  <a:ext uri="{FF2B5EF4-FFF2-40B4-BE49-F238E27FC236}">
                    <a16:creationId xmlns:a16="http://schemas.microsoft.com/office/drawing/2014/main" id="{26F42C74-DFB2-4C1A-9414-C58C7E75FA04}"/>
                  </a:ext>
                </a:extLst>
              </p:cNvPr>
              <p:cNvSpPr/>
              <p:nvPr/>
            </p:nvSpPr>
            <p:spPr>
              <a:xfrm>
                <a:off x="3014875" y="1685150"/>
                <a:ext cx="241200" cy="126675"/>
              </a:xfrm>
              <a:custGeom>
                <a:avLst/>
                <a:gdLst/>
                <a:ahLst/>
                <a:cxnLst/>
                <a:rect l="l" t="t" r="r" b="b"/>
                <a:pathLst>
                  <a:path w="9648" h="5067" extrusionOk="0">
                    <a:moveTo>
                      <a:pt x="1084" y="1"/>
                    </a:moveTo>
                    <a:cubicBezTo>
                      <a:pt x="1084" y="1"/>
                      <a:pt x="1" y="3044"/>
                      <a:pt x="3767" y="4644"/>
                    </a:cubicBezTo>
                    <a:cubicBezTo>
                      <a:pt x="4470" y="4945"/>
                      <a:pt x="5123" y="5066"/>
                      <a:pt x="5717" y="5066"/>
                    </a:cubicBezTo>
                    <a:cubicBezTo>
                      <a:pt x="8176" y="5066"/>
                      <a:pt x="9648" y="2993"/>
                      <a:pt x="9648" y="2993"/>
                    </a:cubicBezTo>
                    <a:cubicBezTo>
                      <a:pt x="6655" y="2425"/>
                      <a:pt x="3767" y="1393"/>
                      <a:pt x="108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266" name="Google Shape;2334;p46">
                <a:extLst>
                  <a:ext uri="{FF2B5EF4-FFF2-40B4-BE49-F238E27FC236}">
                    <a16:creationId xmlns:a16="http://schemas.microsoft.com/office/drawing/2014/main" id="{A45FF646-11F9-435D-8DD8-2779A9DA7EB4}"/>
                  </a:ext>
                </a:extLst>
              </p:cNvPr>
              <p:cNvSpPr/>
              <p:nvPr/>
            </p:nvSpPr>
            <p:spPr>
              <a:xfrm>
                <a:off x="2772425" y="2046275"/>
                <a:ext cx="412725" cy="226125"/>
              </a:xfrm>
              <a:custGeom>
                <a:avLst/>
                <a:gdLst/>
                <a:ahLst/>
                <a:cxnLst/>
                <a:rect l="l" t="t" r="r" b="b"/>
                <a:pathLst>
                  <a:path w="16509" h="904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1"/>
                      <a:pt x="3294" y="9045"/>
                      <a:pt x="15446" y="9045"/>
                    </a:cubicBezTo>
                    <a:cubicBezTo>
                      <a:pt x="15743" y="9045"/>
                      <a:pt x="16046" y="9039"/>
                      <a:pt x="16353" y="9028"/>
                    </a:cubicBezTo>
                    <a:lnTo>
                      <a:pt x="16508" y="5675"/>
                    </a:lnTo>
                    <a:lnTo>
                      <a:pt x="16508" y="5675"/>
                    </a:lnTo>
                    <a:cubicBezTo>
                      <a:pt x="16508" y="5675"/>
                      <a:pt x="16456" y="5677"/>
                      <a:pt x="16356" y="5677"/>
                    </a:cubicBezTo>
                    <a:cubicBezTo>
                      <a:pt x="15203" y="5677"/>
                      <a:pt x="7689" y="5458"/>
                      <a:pt x="0" y="0"/>
                    </a:cubicBezTo>
                    <a:close/>
                  </a:path>
                </a:pathLst>
              </a:custGeom>
              <a:solidFill>
                <a:srgbClr val="EB996E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267" name="Google Shape;2335;p46">
                <a:extLst>
                  <a:ext uri="{FF2B5EF4-FFF2-40B4-BE49-F238E27FC236}">
                    <a16:creationId xmlns:a16="http://schemas.microsoft.com/office/drawing/2014/main" id="{6DD192F2-3503-475E-A62F-3F50B9B8488D}"/>
                  </a:ext>
                </a:extLst>
              </p:cNvPr>
              <p:cNvSpPr/>
              <p:nvPr/>
            </p:nvSpPr>
            <p:spPr>
              <a:xfrm>
                <a:off x="2223000" y="577300"/>
                <a:ext cx="1324550" cy="755975"/>
              </a:xfrm>
              <a:custGeom>
                <a:avLst/>
                <a:gdLst/>
                <a:ahLst/>
                <a:cxnLst/>
                <a:rect l="l" t="t" r="r" b="b"/>
                <a:pathLst>
                  <a:path w="52982" h="30239" extrusionOk="0">
                    <a:moveTo>
                      <a:pt x="29509" y="1"/>
                    </a:moveTo>
                    <a:lnTo>
                      <a:pt x="15580" y="2941"/>
                    </a:lnTo>
                    <a:lnTo>
                      <a:pt x="2890" y="9441"/>
                    </a:lnTo>
                    <a:cubicBezTo>
                      <a:pt x="2890" y="9441"/>
                      <a:pt x="1" y="29870"/>
                      <a:pt x="5263" y="30231"/>
                    </a:cubicBezTo>
                    <a:cubicBezTo>
                      <a:pt x="5333" y="30236"/>
                      <a:pt x="5403" y="30238"/>
                      <a:pt x="5471" y="30238"/>
                    </a:cubicBezTo>
                    <a:cubicBezTo>
                      <a:pt x="10455" y="30238"/>
                      <a:pt x="9802" y="17437"/>
                      <a:pt x="9802" y="17437"/>
                    </a:cubicBezTo>
                    <a:cubicBezTo>
                      <a:pt x="16354" y="15322"/>
                      <a:pt x="16612" y="8409"/>
                      <a:pt x="18314" y="7017"/>
                    </a:cubicBezTo>
                    <a:cubicBezTo>
                      <a:pt x="18730" y="6679"/>
                      <a:pt x="19539" y="6518"/>
                      <a:pt x="20624" y="6518"/>
                    </a:cubicBezTo>
                    <a:cubicBezTo>
                      <a:pt x="23847" y="6518"/>
                      <a:pt x="29509" y="7938"/>
                      <a:pt x="34565" y="10370"/>
                    </a:cubicBezTo>
                    <a:cubicBezTo>
                      <a:pt x="38487" y="12223"/>
                      <a:pt x="42041" y="12795"/>
                      <a:pt x="44935" y="12795"/>
                    </a:cubicBezTo>
                    <a:cubicBezTo>
                      <a:pt x="49614" y="12795"/>
                      <a:pt x="52569" y="11298"/>
                      <a:pt x="52569" y="11298"/>
                    </a:cubicBezTo>
                    <a:lnTo>
                      <a:pt x="52981" y="4231"/>
                    </a:lnTo>
                    <a:lnTo>
                      <a:pt x="42715" y="1600"/>
                    </a:lnTo>
                    <a:lnTo>
                      <a:pt x="29509" y="1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268" name="Google Shape;2336;p46">
                <a:extLst>
                  <a:ext uri="{FF2B5EF4-FFF2-40B4-BE49-F238E27FC236}">
                    <a16:creationId xmlns:a16="http://schemas.microsoft.com/office/drawing/2014/main" id="{D20FCE13-4C7D-434A-99E1-15594B4A263E}"/>
                  </a:ext>
                </a:extLst>
              </p:cNvPr>
              <p:cNvSpPr/>
              <p:nvPr/>
            </p:nvSpPr>
            <p:spPr>
              <a:xfrm>
                <a:off x="2152325" y="1212950"/>
                <a:ext cx="225475" cy="337275"/>
              </a:xfrm>
              <a:custGeom>
                <a:avLst/>
                <a:gdLst/>
                <a:ahLst/>
                <a:cxnLst/>
                <a:rect l="l" t="t" r="r" b="b"/>
                <a:pathLst>
                  <a:path w="9019" h="13491" extrusionOk="0">
                    <a:moveTo>
                      <a:pt x="5721" y="1"/>
                    </a:moveTo>
                    <a:cubicBezTo>
                      <a:pt x="3247" y="1"/>
                      <a:pt x="267" y="1088"/>
                      <a:pt x="145" y="6250"/>
                    </a:cubicBezTo>
                    <a:cubicBezTo>
                      <a:pt x="1" y="12416"/>
                      <a:pt x="4294" y="13491"/>
                      <a:pt x="6908" y="13491"/>
                    </a:cubicBezTo>
                    <a:cubicBezTo>
                      <a:pt x="8033" y="13491"/>
                      <a:pt x="8848" y="13292"/>
                      <a:pt x="8863" y="13214"/>
                    </a:cubicBezTo>
                    <a:cubicBezTo>
                      <a:pt x="8863" y="12956"/>
                      <a:pt x="9018" y="575"/>
                      <a:pt x="9018" y="575"/>
                    </a:cubicBezTo>
                    <a:cubicBezTo>
                      <a:pt x="8933" y="532"/>
                      <a:pt x="7451" y="1"/>
                      <a:pt x="5721" y="1"/>
                    </a:cubicBezTo>
                    <a:close/>
                  </a:path>
                </a:pathLst>
              </a:custGeom>
              <a:solidFill>
                <a:srgbClr val="FFBE9D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269" name="Google Shape;2337;p46">
                <a:extLst>
                  <a:ext uri="{FF2B5EF4-FFF2-40B4-BE49-F238E27FC236}">
                    <a16:creationId xmlns:a16="http://schemas.microsoft.com/office/drawing/2014/main" id="{1F167DFC-BFDC-4732-94E3-C182566FDBC0}"/>
                  </a:ext>
                </a:extLst>
              </p:cNvPr>
              <p:cNvSpPr/>
              <p:nvPr/>
            </p:nvSpPr>
            <p:spPr>
              <a:xfrm>
                <a:off x="2211400" y="1282775"/>
                <a:ext cx="98050" cy="193000"/>
              </a:xfrm>
              <a:custGeom>
                <a:avLst/>
                <a:gdLst/>
                <a:ahLst/>
                <a:cxnLst/>
                <a:rect l="l" t="t" r="r" b="b"/>
                <a:pathLst>
                  <a:path w="3922" h="7720" extrusionOk="0">
                    <a:moveTo>
                      <a:pt x="2219" y="0"/>
                    </a:moveTo>
                    <a:cubicBezTo>
                      <a:pt x="1496" y="155"/>
                      <a:pt x="877" y="671"/>
                      <a:pt x="619" y="1341"/>
                    </a:cubicBezTo>
                    <a:cubicBezTo>
                      <a:pt x="207" y="2115"/>
                      <a:pt x="0" y="2941"/>
                      <a:pt x="0" y="3818"/>
                    </a:cubicBezTo>
                    <a:cubicBezTo>
                      <a:pt x="52" y="5572"/>
                      <a:pt x="929" y="7222"/>
                      <a:pt x="2167" y="7635"/>
                    </a:cubicBezTo>
                    <a:cubicBezTo>
                      <a:pt x="2334" y="7691"/>
                      <a:pt x="2507" y="7720"/>
                      <a:pt x="2680" y="7720"/>
                    </a:cubicBezTo>
                    <a:cubicBezTo>
                      <a:pt x="2988" y="7720"/>
                      <a:pt x="3295" y="7627"/>
                      <a:pt x="3560" y="7429"/>
                    </a:cubicBezTo>
                    <a:cubicBezTo>
                      <a:pt x="3869" y="7222"/>
                      <a:pt x="3921" y="7016"/>
                      <a:pt x="3869" y="7016"/>
                    </a:cubicBezTo>
                    <a:cubicBezTo>
                      <a:pt x="3862" y="7009"/>
                      <a:pt x="3854" y="7006"/>
                      <a:pt x="3845" y="7006"/>
                    </a:cubicBezTo>
                    <a:cubicBezTo>
                      <a:pt x="3787" y="7006"/>
                      <a:pt x="3679" y="7133"/>
                      <a:pt x="3457" y="7222"/>
                    </a:cubicBezTo>
                    <a:cubicBezTo>
                      <a:pt x="3276" y="7300"/>
                      <a:pt x="3083" y="7339"/>
                      <a:pt x="2889" y="7339"/>
                    </a:cubicBezTo>
                    <a:cubicBezTo>
                      <a:pt x="2696" y="7339"/>
                      <a:pt x="2502" y="7300"/>
                      <a:pt x="2322" y="7222"/>
                    </a:cubicBezTo>
                    <a:cubicBezTo>
                      <a:pt x="1393" y="6861"/>
                      <a:pt x="619" y="5365"/>
                      <a:pt x="619" y="3818"/>
                    </a:cubicBezTo>
                    <a:cubicBezTo>
                      <a:pt x="619" y="3044"/>
                      <a:pt x="774" y="2270"/>
                      <a:pt x="1135" y="1599"/>
                    </a:cubicBezTo>
                    <a:cubicBezTo>
                      <a:pt x="1290" y="1032"/>
                      <a:pt x="1754" y="619"/>
                      <a:pt x="2270" y="464"/>
                    </a:cubicBezTo>
                    <a:cubicBezTo>
                      <a:pt x="2334" y="446"/>
                      <a:pt x="2400" y="438"/>
                      <a:pt x="2465" y="438"/>
                    </a:cubicBezTo>
                    <a:cubicBezTo>
                      <a:pt x="2769" y="438"/>
                      <a:pt x="3071" y="622"/>
                      <a:pt x="3199" y="877"/>
                    </a:cubicBezTo>
                    <a:cubicBezTo>
                      <a:pt x="3302" y="1135"/>
                      <a:pt x="3250" y="1341"/>
                      <a:pt x="3302" y="1341"/>
                    </a:cubicBezTo>
                    <a:cubicBezTo>
                      <a:pt x="3302" y="1341"/>
                      <a:pt x="3457" y="1187"/>
                      <a:pt x="3405" y="826"/>
                    </a:cubicBezTo>
                    <a:cubicBezTo>
                      <a:pt x="3354" y="619"/>
                      <a:pt x="3250" y="413"/>
                      <a:pt x="3096" y="258"/>
                    </a:cubicBezTo>
                    <a:cubicBezTo>
                      <a:pt x="2838" y="103"/>
                      <a:pt x="2528" y="0"/>
                      <a:pt x="2219" y="0"/>
                    </a:cubicBezTo>
                    <a:close/>
                  </a:path>
                </a:pathLst>
              </a:custGeom>
              <a:solidFill>
                <a:srgbClr val="EB996E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270" name="Google Shape;2338;p46">
                <a:extLst>
                  <a:ext uri="{FF2B5EF4-FFF2-40B4-BE49-F238E27FC236}">
                    <a16:creationId xmlns:a16="http://schemas.microsoft.com/office/drawing/2014/main" id="{4187ED74-E6F7-4F87-B9AC-A4CDB0CEB523}"/>
                  </a:ext>
                </a:extLst>
              </p:cNvPr>
              <p:cNvSpPr/>
              <p:nvPr/>
            </p:nvSpPr>
            <p:spPr>
              <a:xfrm>
                <a:off x="2265575" y="532850"/>
                <a:ext cx="139300" cy="56275"/>
              </a:xfrm>
              <a:custGeom>
                <a:avLst/>
                <a:gdLst/>
                <a:ahLst/>
                <a:cxnLst/>
                <a:rect l="l" t="t" r="r" b="b"/>
                <a:pathLst>
                  <a:path w="5572" h="2251" extrusionOk="0">
                    <a:moveTo>
                      <a:pt x="1260" y="1"/>
                    </a:moveTo>
                    <a:cubicBezTo>
                      <a:pt x="506" y="1"/>
                      <a:pt x="0" y="170"/>
                      <a:pt x="0" y="231"/>
                    </a:cubicBezTo>
                    <a:cubicBezTo>
                      <a:pt x="52" y="334"/>
                      <a:pt x="1393" y="179"/>
                      <a:pt x="2941" y="747"/>
                    </a:cubicBezTo>
                    <a:cubicBezTo>
                      <a:pt x="4366" y="1288"/>
                      <a:pt x="5277" y="2250"/>
                      <a:pt x="5448" y="2250"/>
                    </a:cubicBezTo>
                    <a:cubicBezTo>
                      <a:pt x="5457" y="2250"/>
                      <a:pt x="5464" y="2248"/>
                      <a:pt x="5468" y="2243"/>
                    </a:cubicBezTo>
                    <a:cubicBezTo>
                      <a:pt x="5572" y="2191"/>
                      <a:pt x="4746" y="953"/>
                      <a:pt x="3095" y="334"/>
                    </a:cubicBezTo>
                    <a:cubicBezTo>
                      <a:pt x="2421" y="81"/>
                      <a:pt x="1781" y="1"/>
                      <a:pt x="1260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271" name="Google Shape;2339;p46">
                <a:extLst>
                  <a:ext uri="{FF2B5EF4-FFF2-40B4-BE49-F238E27FC236}">
                    <a16:creationId xmlns:a16="http://schemas.microsoft.com/office/drawing/2014/main" id="{727E9D1C-1113-41D8-8B5C-19DEFD16D7C8}"/>
                  </a:ext>
                </a:extLst>
              </p:cNvPr>
              <p:cNvSpPr/>
              <p:nvPr/>
            </p:nvSpPr>
            <p:spPr>
              <a:xfrm>
                <a:off x="2386800" y="407075"/>
                <a:ext cx="50325" cy="197325"/>
              </a:xfrm>
              <a:custGeom>
                <a:avLst/>
                <a:gdLst/>
                <a:ahLst/>
                <a:cxnLst/>
                <a:rect l="l" t="t" r="r" b="b"/>
                <a:pathLst>
                  <a:path w="2013" h="7893" extrusionOk="0">
                    <a:moveTo>
                      <a:pt x="465" y="0"/>
                    </a:moveTo>
                    <a:cubicBezTo>
                      <a:pt x="104" y="1341"/>
                      <a:pt x="0" y="2734"/>
                      <a:pt x="258" y="4127"/>
                    </a:cubicBezTo>
                    <a:cubicBezTo>
                      <a:pt x="413" y="5107"/>
                      <a:pt x="723" y="6036"/>
                      <a:pt x="1187" y="6913"/>
                    </a:cubicBezTo>
                    <a:cubicBezTo>
                      <a:pt x="1548" y="7583"/>
                      <a:pt x="1857" y="7893"/>
                      <a:pt x="1909" y="7893"/>
                    </a:cubicBezTo>
                    <a:cubicBezTo>
                      <a:pt x="2012" y="7790"/>
                      <a:pt x="981" y="6242"/>
                      <a:pt x="671" y="4024"/>
                    </a:cubicBezTo>
                    <a:cubicBezTo>
                      <a:pt x="361" y="1857"/>
                      <a:pt x="619" y="0"/>
                      <a:pt x="465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272" name="Google Shape;2340;p46">
                <a:extLst>
                  <a:ext uri="{FF2B5EF4-FFF2-40B4-BE49-F238E27FC236}">
                    <a16:creationId xmlns:a16="http://schemas.microsoft.com/office/drawing/2014/main" id="{ED3F07AC-05A6-4266-B58B-25BBE323240E}"/>
                  </a:ext>
                </a:extLst>
              </p:cNvPr>
              <p:cNvSpPr/>
              <p:nvPr/>
            </p:nvSpPr>
            <p:spPr>
              <a:xfrm>
                <a:off x="3301200" y="1121075"/>
                <a:ext cx="201200" cy="33800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1352" extrusionOk="0">
                    <a:moveTo>
                      <a:pt x="3992" y="0"/>
                    </a:moveTo>
                    <a:cubicBezTo>
                      <a:pt x="3009" y="0"/>
                      <a:pt x="2021" y="181"/>
                      <a:pt x="1083" y="536"/>
                    </a:cubicBezTo>
                    <a:cubicBezTo>
                      <a:pt x="361" y="794"/>
                      <a:pt x="0" y="1103"/>
                      <a:pt x="52" y="1206"/>
                    </a:cubicBezTo>
                    <a:cubicBezTo>
                      <a:pt x="69" y="1251"/>
                      <a:pt x="135" y="1269"/>
                      <a:pt x="242" y="1269"/>
                    </a:cubicBezTo>
                    <a:cubicBezTo>
                      <a:pt x="756" y="1269"/>
                      <a:pt x="2231" y="845"/>
                      <a:pt x="4024" y="845"/>
                    </a:cubicBezTo>
                    <a:cubicBezTo>
                      <a:pt x="5883" y="889"/>
                      <a:pt x="7400" y="1351"/>
                      <a:pt x="7859" y="1351"/>
                    </a:cubicBezTo>
                    <a:cubicBezTo>
                      <a:pt x="7935" y="1351"/>
                      <a:pt x="7982" y="1339"/>
                      <a:pt x="7996" y="1309"/>
                    </a:cubicBezTo>
                    <a:cubicBezTo>
                      <a:pt x="8048" y="1206"/>
                      <a:pt x="7687" y="897"/>
                      <a:pt x="6964" y="587"/>
                    </a:cubicBezTo>
                    <a:cubicBezTo>
                      <a:pt x="6020" y="194"/>
                      <a:pt x="5009" y="0"/>
                      <a:pt x="3992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273" name="Google Shape;2341;p46">
                <a:extLst>
                  <a:ext uri="{FF2B5EF4-FFF2-40B4-BE49-F238E27FC236}">
                    <a16:creationId xmlns:a16="http://schemas.microsoft.com/office/drawing/2014/main" id="{37766472-ECCA-4EF4-A07C-EC05088AC4DD}"/>
                  </a:ext>
                </a:extLst>
              </p:cNvPr>
              <p:cNvSpPr/>
              <p:nvPr/>
            </p:nvSpPr>
            <p:spPr>
              <a:xfrm>
                <a:off x="2811100" y="1074650"/>
                <a:ext cx="201225" cy="33800"/>
              </a:xfrm>
              <a:custGeom>
                <a:avLst/>
                <a:gdLst/>
                <a:ahLst/>
                <a:cxnLst/>
                <a:rect l="l" t="t" r="r" b="b"/>
                <a:pathLst>
                  <a:path w="8049" h="1352" extrusionOk="0">
                    <a:moveTo>
                      <a:pt x="3973" y="0"/>
                    </a:moveTo>
                    <a:cubicBezTo>
                      <a:pt x="2997" y="0"/>
                      <a:pt x="2022" y="181"/>
                      <a:pt x="1084" y="535"/>
                    </a:cubicBezTo>
                    <a:cubicBezTo>
                      <a:pt x="362" y="845"/>
                      <a:pt x="1" y="1103"/>
                      <a:pt x="52" y="1206"/>
                    </a:cubicBezTo>
                    <a:cubicBezTo>
                      <a:pt x="70" y="1251"/>
                      <a:pt x="136" y="1269"/>
                      <a:pt x="245" y="1269"/>
                    </a:cubicBezTo>
                    <a:cubicBezTo>
                      <a:pt x="736" y="1269"/>
                      <a:pt x="2093" y="893"/>
                      <a:pt x="3765" y="893"/>
                    </a:cubicBezTo>
                    <a:cubicBezTo>
                      <a:pt x="3851" y="893"/>
                      <a:pt x="3937" y="894"/>
                      <a:pt x="4025" y="897"/>
                    </a:cubicBezTo>
                    <a:cubicBezTo>
                      <a:pt x="5882" y="897"/>
                      <a:pt x="7398" y="1351"/>
                      <a:pt x="7858" y="1351"/>
                    </a:cubicBezTo>
                    <a:cubicBezTo>
                      <a:pt x="7935" y="1351"/>
                      <a:pt x="7982" y="1339"/>
                      <a:pt x="7997" y="1309"/>
                    </a:cubicBezTo>
                    <a:cubicBezTo>
                      <a:pt x="8048" y="1206"/>
                      <a:pt x="7687" y="897"/>
                      <a:pt x="6965" y="587"/>
                    </a:cubicBezTo>
                    <a:cubicBezTo>
                      <a:pt x="5994" y="193"/>
                      <a:pt x="4983" y="0"/>
                      <a:pt x="3973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274" name="Google Shape;2342;p46">
                <a:extLst>
                  <a:ext uri="{FF2B5EF4-FFF2-40B4-BE49-F238E27FC236}">
                    <a16:creationId xmlns:a16="http://schemas.microsoft.com/office/drawing/2014/main" id="{83B67884-73DC-4091-BFED-A3C5AF505624}"/>
                  </a:ext>
                </a:extLst>
              </p:cNvPr>
              <p:cNvSpPr/>
              <p:nvPr/>
            </p:nvSpPr>
            <p:spPr>
              <a:xfrm>
                <a:off x="3259925" y="1180875"/>
                <a:ext cx="392075" cy="316475"/>
              </a:xfrm>
              <a:custGeom>
                <a:avLst/>
                <a:gdLst/>
                <a:ahLst/>
                <a:cxnLst/>
                <a:rect l="l" t="t" r="r" b="b"/>
                <a:pathLst>
                  <a:path w="15683" h="12659" extrusionOk="0">
                    <a:moveTo>
                      <a:pt x="15373" y="1"/>
                    </a:moveTo>
                    <a:lnTo>
                      <a:pt x="4385" y="104"/>
                    </a:lnTo>
                    <a:lnTo>
                      <a:pt x="1238" y="156"/>
                    </a:lnTo>
                    <a:cubicBezTo>
                      <a:pt x="877" y="156"/>
                      <a:pt x="516" y="156"/>
                      <a:pt x="207" y="207"/>
                    </a:cubicBezTo>
                    <a:cubicBezTo>
                      <a:pt x="310" y="207"/>
                      <a:pt x="413" y="259"/>
                      <a:pt x="516" y="259"/>
                    </a:cubicBezTo>
                    <a:lnTo>
                      <a:pt x="1342" y="259"/>
                    </a:lnTo>
                    <a:lnTo>
                      <a:pt x="4488" y="310"/>
                    </a:lnTo>
                    <a:lnTo>
                      <a:pt x="15212" y="412"/>
                    </a:lnTo>
                    <a:lnTo>
                      <a:pt x="15212" y="412"/>
                    </a:lnTo>
                    <a:cubicBezTo>
                      <a:pt x="15167" y="1741"/>
                      <a:pt x="15167" y="3118"/>
                      <a:pt x="15167" y="4540"/>
                    </a:cubicBezTo>
                    <a:cubicBezTo>
                      <a:pt x="15219" y="6088"/>
                      <a:pt x="14806" y="7584"/>
                      <a:pt x="13981" y="8822"/>
                    </a:cubicBezTo>
                    <a:cubicBezTo>
                      <a:pt x="13155" y="10164"/>
                      <a:pt x="11865" y="11195"/>
                      <a:pt x="10369" y="11763"/>
                    </a:cubicBezTo>
                    <a:cubicBezTo>
                      <a:pt x="9699" y="12021"/>
                      <a:pt x="8925" y="12175"/>
                      <a:pt x="8203" y="12227"/>
                    </a:cubicBezTo>
                    <a:cubicBezTo>
                      <a:pt x="8032" y="12239"/>
                      <a:pt x="7862" y="12246"/>
                      <a:pt x="7691" y="12246"/>
                    </a:cubicBezTo>
                    <a:cubicBezTo>
                      <a:pt x="7140" y="12246"/>
                      <a:pt x="6588" y="12178"/>
                      <a:pt x="6036" y="12021"/>
                    </a:cubicBezTo>
                    <a:cubicBezTo>
                      <a:pt x="4746" y="11711"/>
                      <a:pt x="3560" y="11092"/>
                      <a:pt x="2580" y="10164"/>
                    </a:cubicBezTo>
                    <a:cubicBezTo>
                      <a:pt x="1754" y="9338"/>
                      <a:pt x="1084" y="8306"/>
                      <a:pt x="723" y="7223"/>
                    </a:cubicBezTo>
                    <a:cubicBezTo>
                      <a:pt x="413" y="6294"/>
                      <a:pt x="258" y="5314"/>
                      <a:pt x="310" y="4334"/>
                    </a:cubicBezTo>
                    <a:cubicBezTo>
                      <a:pt x="258" y="3509"/>
                      <a:pt x="258" y="2786"/>
                      <a:pt x="258" y="2167"/>
                    </a:cubicBezTo>
                    <a:cubicBezTo>
                      <a:pt x="258" y="1600"/>
                      <a:pt x="207" y="1084"/>
                      <a:pt x="207" y="723"/>
                    </a:cubicBezTo>
                    <a:cubicBezTo>
                      <a:pt x="207" y="568"/>
                      <a:pt x="207" y="362"/>
                      <a:pt x="155" y="207"/>
                    </a:cubicBezTo>
                    <a:cubicBezTo>
                      <a:pt x="155" y="362"/>
                      <a:pt x="155" y="517"/>
                      <a:pt x="155" y="671"/>
                    </a:cubicBezTo>
                    <a:cubicBezTo>
                      <a:pt x="155" y="1033"/>
                      <a:pt x="103" y="1497"/>
                      <a:pt x="103" y="2064"/>
                    </a:cubicBezTo>
                    <a:cubicBezTo>
                      <a:pt x="103" y="2735"/>
                      <a:pt x="52" y="3457"/>
                      <a:pt x="52" y="4334"/>
                    </a:cubicBezTo>
                    <a:cubicBezTo>
                      <a:pt x="0" y="5314"/>
                      <a:pt x="103" y="6346"/>
                      <a:pt x="413" y="7326"/>
                    </a:cubicBezTo>
                    <a:cubicBezTo>
                      <a:pt x="826" y="8461"/>
                      <a:pt x="1445" y="9545"/>
                      <a:pt x="2322" y="10370"/>
                    </a:cubicBezTo>
                    <a:cubicBezTo>
                      <a:pt x="3302" y="11402"/>
                      <a:pt x="4592" y="12072"/>
                      <a:pt x="5933" y="12433"/>
                    </a:cubicBezTo>
                    <a:cubicBezTo>
                      <a:pt x="6524" y="12591"/>
                      <a:pt x="7085" y="12658"/>
                      <a:pt x="7662" y="12658"/>
                    </a:cubicBezTo>
                    <a:cubicBezTo>
                      <a:pt x="7840" y="12658"/>
                      <a:pt x="8020" y="12652"/>
                      <a:pt x="8203" y="12640"/>
                    </a:cubicBezTo>
                    <a:cubicBezTo>
                      <a:pt x="9028" y="12640"/>
                      <a:pt x="9802" y="12433"/>
                      <a:pt x="10524" y="12175"/>
                    </a:cubicBezTo>
                    <a:cubicBezTo>
                      <a:pt x="12123" y="11556"/>
                      <a:pt x="13465" y="10473"/>
                      <a:pt x="14393" y="9080"/>
                    </a:cubicBezTo>
                    <a:cubicBezTo>
                      <a:pt x="15219" y="7739"/>
                      <a:pt x="15683" y="6140"/>
                      <a:pt x="15631" y="4540"/>
                    </a:cubicBezTo>
                    <a:cubicBezTo>
                      <a:pt x="15631" y="3044"/>
                      <a:pt x="15580" y="1600"/>
                      <a:pt x="15580" y="207"/>
                    </a:cubicBezTo>
                    <a:lnTo>
                      <a:pt x="15580" y="1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275" name="Google Shape;2343;p46">
                <a:extLst>
                  <a:ext uri="{FF2B5EF4-FFF2-40B4-BE49-F238E27FC236}">
                    <a16:creationId xmlns:a16="http://schemas.microsoft.com/office/drawing/2014/main" id="{BC8836A9-63BA-4F65-B1E2-53859BF2AE52}"/>
                  </a:ext>
                </a:extLst>
              </p:cNvPr>
              <p:cNvSpPr/>
              <p:nvPr/>
            </p:nvSpPr>
            <p:spPr>
              <a:xfrm>
                <a:off x="2745325" y="1170575"/>
                <a:ext cx="392100" cy="316325"/>
              </a:xfrm>
              <a:custGeom>
                <a:avLst/>
                <a:gdLst/>
                <a:ahLst/>
                <a:cxnLst/>
                <a:rect l="l" t="t" r="r" b="b"/>
                <a:pathLst>
                  <a:path w="15684" h="12653" extrusionOk="0">
                    <a:moveTo>
                      <a:pt x="15426" y="0"/>
                    </a:moveTo>
                    <a:lnTo>
                      <a:pt x="4386" y="103"/>
                    </a:lnTo>
                    <a:lnTo>
                      <a:pt x="1290" y="155"/>
                    </a:lnTo>
                    <a:cubicBezTo>
                      <a:pt x="929" y="155"/>
                      <a:pt x="568" y="155"/>
                      <a:pt x="207" y="206"/>
                    </a:cubicBezTo>
                    <a:lnTo>
                      <a:pt x="517" y="206"/>
                    </a:lnTo>
                    <a:lnTo>
                      <a:pt x="1342" y="258"/>
                    </a:lnTo>
                    <a:lnTo>
                      <a:pt x="4540" y="310"/>
                    </a:lnTo>
                    <a:lnTo>
                      <a:pt x="15219" y="411"/>
                    </a:lnTo>
                    <a:lnTo>
                      <a:pt x="15219" y="411"/>
                    </a:lnTo>
                    <a:cubicBezTo>
                      <a:pt x="15219" y="1699"/>
                      <a:pt x="15219" y="3119"/>
                      <a:pt x="15219" y="4540"/>
                    </a:cubicBezTo>
                    <a:cubicBezTo>
                      <a:pt x="15219" y="6036"/>
                      <a:pt x="14858" y="7532"/>
                      <a:pt x="14033" y="8822"/>
                    </a:cubicBezTo>
                    <a:cubicBezTo>
                      <a:pt x="13156" y="10163"/>
                      <a:pt x="11866" y="11195"/>
                      <a:pt x="10421" y="11762"/>
                    </a:cubicBezTo>
                    <a:cubicBezTo>
                      <a:pt x="9699" y="12020"/>
                      <a:pt x="8977" y="12175"/>
                      <a:pt x="8203" y="12226"/>
                    </a:cubicBezTo>
                    <a:cubicBezTo>
                      <a:pt x="8075" y="12236"/>
                      <a:pt x="7947" y="12240"/>
                      <a:pt x="7819" y="12240"/>
                    </a:cubicBezTo>
                    <a:cubicBezTo>
                      <a:pt x="7225" y="12240"/>
                      <a:pt x="6631" y="12147"/>
                      <a:pt x="6037" y="12020"/>
                    </a:cubicBezTo>
                    <a:cubicBezTo>
                      <a:pt x="4747" y="11710"/>
                      <a:pt x="3560" y="11040"/>
                      <a:pt x="2580" y="10111"/>
                    </a:cubicBezTo>
                    <a:cubicBezTo>
                      <a:pt x="1755" y="9286"/>
                      <a:pt x="1136" y="8306"/>
                      <a:pt x="723" y="7171"/>
                    </a:cubicBezTo>
                    <a:cubicBezTo>
                      <a:pt x="413" y="6242"/>
                      <a:pt x="310" y="5314"/>
                      <a:pt x="310" y="4333"/>
                    </a:cubicBezTo>
                    <a:cubicBezTo>
                      <a:pt x="310" y="3508"/>
                      <a:pt x="259" y="2734"/>
                      <a:pt x="259" y="2115"/>
                    </a:cubicBezTo>
                    <a:cubicBezTo>
                      <a:pt x="259" y="1548"/>
                      <a:pt x="259" y="1083"/>
                      <a:pt x="207" y="722"/>
                    </a:cubicBezTo>
                    <a:cubicBezTo>
                      <a:pt x="207" y="516"/>
                      <a:pt x="207" y="361"/>
                      <a:pt x="207" y="206"/>
                    </a:cubicBezTo>
                    <a:cubicBezTo>
                      <a:pt x="156" y="361"/>
                      <a:pt x="156" y="516"/>
                      <a:pt x="156" y="671"/>
                    </a:cubicBezTo>
                    <a:cubicBezTo>
                      <a:pt x="156" y="1032"/>
                      <a:pt x="156" y="1496"/>
                      <a:pt x="104" y="2064"/>
                    </a:cubicBezTo>
                    <a:cubicBezTo>
                      <a:pt x="104" y="2683"/>
                      <a:pt x="104" y="3456"/>
                      <a:pt x="52" y="4333"/>
                    </a:cubicBezTo>
                    <a:cubicBezTo>
                      <a:pt x="1" y="5314"/>
                      <a:pt x="156" y="6345"/>
                      <a:pt x="465" y="7274"/>
                    </a:cubicBezTo>
                    <a:cubicBezTo>
                      <a:pt x="826" y="8460"/>
                      <a:pt x="1497" y="9492"/>
                      <a:pt x="2322" y="10369"/>
                    </a:cubicBezTo>
                    <a:cubicBezTo>
                      <a:pt x="3354" y="11349"/>
                      <a:pt x="4592" y="12072"/>
                      <a:pt x="5985" y="12433"/>
                    </a:cubicBezTo>
                    <a:cubicBezTo>
                      <a:pt x="6579" y="12560"/>
                      <a:pt x="7208" y="12652"/>
                      <a:pt x="7815" y="12652"/>
                    </a:cubicBezTo>
                    <a:cubicBezTo>
                      <a:pt x="7946" y="12652"/>
                      <a:pt x="8075" y="12648"/>
                      <a:pt x="8203" y="12639"/>
                    </a:cubicBezTo>
                    <a:cubicBezTo>
                      <a:pt x="9029" y="12587"/>
                      <a:pt x="9802" y="12433"/>
                      <a:pt x="10525" y="12175"/>
                    </a:cubicBezTo>
                    <a:cubicBezTo>
                      <a:pt x="12124" y="11556"/>
                      <a:pt x="13465" y="10472"/>
                      <a:pt x="14394" y="9080"/>
                    </a:cubicBezTo>
                    <a:cubicBezTo>
                      <a:pt x="15271" y="7687"/>
                      <a:pt x="15683" y="6139"/>
                      <a:pt x="15632" y="4540"/>
                    </a:cubicBezTo>
                    <a:cubicBezTo>
                      <a:pt x="15632" y="3044"/>
                      <a:pt x="15632" y="1599"/>
                      <a:pt x="15632" y="206"/>
                    </a:cubicBezTo>
                    <a:lnTo>
                      <a:pt x="15632" y="0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276" name="Google Shape;2344;p46">
                <a:extLst>
                  <a:ext uri="{FF2B5EF4-FFF2-40B4-BE49-F238E27FC236}">
                    <a16:creationId xmlns:a16="http://schemas.microsoft.com/office/drawing/2014/main" id="{B5FC8C50-55CB-412E-901A-C2D6E09A653C}"/>
                  </a:ext>
                </a:extLst>
              </p:cNvPr>
              <p:cNvSpPr/>
              <p:nvPr/>
            </p:nvSpPr>
            <p:spPr>
              <a:xfrm>
                <a:off x="3124500" y="1196350"/>
                <a:ext cx="144475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5779" h="414" extrusionOk="0">
                    <a:moveTo>
                      <a:pt x="2889" y="1"/>
                    </a:moveTo>
                    <a:cubicBezTo>
                      <a:pt x="1290" y="1"/>
                      <a:pt x="1" y="104"/>
                      <a:pt x="1" y="207"/>
                    </a:cubicBezTo>
                    <a:cubicBezTo>
                      <a:pt x="1" y="310"/>
                      <a:pt x="1290" y="414"/>
                      <a:pt x="2889" y="414"/>
                    </a:cubicBezTo>
                    <a:cubicBezTo>
                      <a:pt x="4489" y="414"/>
                      <a:pt x="5778" y="310"/>
                      <a:pt x="5778" y="207"/>
                    </a:cubicBezTo>
                    <a:cubicBezTo>
                      <a:pt x="5778" y="104"/>
                      <a:pt x="4489" y="1"/>
                      <a:pt x="2889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277" name="Google Shape;2345;p46">
                <a:extLst>
                  <a:ext uri="{FF2B5EF4-FFF2-40B4-BE49-F238E27FC236}">
                    <a16:creationId xmlns:a16="http://schemas.microsoft.com/office/drawing/2014/main" id="{FE883955-CE6A-4B56-9BA1-FA5200C8B0DE}"/>
                  </a:ext>
                </a:extLst>
              </p:cNvPr>
              <p:cNvSpPr/>
              <p:nvPr/>
            </p:nvSpPr>
            <p:spPr>
              <a:xfrm>
                <a:off x="2349400" y="1197650"/>
                <a:ext cx="4011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6045" h="465" extrusionOk="0">
                    <a:moveTo>
                      <a:pt x="7996" y="0"/>
                    </a:moveTo>
                    <a:cubicBezTo>
                      <a:pt x="3560" y="52"/>
                      <a:pt x="0" y="155"/>
                      <a:pt x="0" y="258"/>
                    </a:cubicBezTo>
                    <a:cubicBezTo>
                      <a:pt x="0" y="362"/>
                      <a:pt x="3560" y="465"/>
                      <a:pt x="7996" y="465"/>
                    </a:cubicBezTo>
                    <a:cubicBezTo>
                      <a:pt x="12433" y="465"/>
                      <a:pt x="16044" y="362"/>
                      <a:pt x="16044" y="207"/>
                    </a:cubicBezTo>
                    <a:cubicBezTo>
                      <a:pt x="16044" y="104"/>
                      <a:pt x="12433" y="0"/>
                      <a:pt x="7996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278" name="Google Shape;2346;p46">
                <a:extLst>
                  <a:ext uri="{FF2B5EF4-FFF2-40B4-BE49-F238E27FC236}">
                    <a16:creationId xmlns:a16="http://schemas.microsoft.com/office/drawing/2014/main" id="{50C98638-8A94-4737-BF65-341FA11F7080}"/>
                  </a:ext>
                </a:extLst>
              </p:cNvPr>
              <p:cNvSpPr/>
              <p:nvPr/>
            </p:nvSpPr>
            <p:spPr>
              <a:xfrm>
                <a:off x="2649900" y="3651950"/>
                <a:ext cx="4503625" cy="1799150"/>
              </a:xfrm>
              <a:custGeom>
                <a:avLst/>
                <a:gdLst/>
                <a:ahLst/>
                <a:cxnLst/>
                <a:rect l="l" t="t" r="r" b="b"/>
                <a:pathLst>
                  <a:path w="180145" h="71966" extrusionOk="0">
                    <a:moveTo>
                      <a:pt x="78053" y="0"/>
                    </a:moveTo>
                    <a:lnTo>
                      <a:pt x="50195" y="68870"/>
                    </a:lnTo>
                    <a:lnTo>
                      <a:pt x="0" y="68870"/>
                    </a:lnTo>
                    <a:lnTo>
                      <a:pt x="0" y="71965"/>
                    </a:lnTo>
                    <a:lnTo>
                      <a:pt x="149553" y="71965"/>
                    </a:lnTo>
                    <a:lnTo>
                      <a:pt x="180145" y="0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279" name="Google Shape;2347;p46">
                <a:extLst>
                  <a:ext uri="{FF2B5EF4-FFF2-40B4-BE49-F238E27FC236}">
                    <a16:creationId xmlns:a16="http://schemas.microsoft.com/office/drawing/2014/main" id="{505C0DFC-D4A9-43ED-A8F2-C8DD73EDEE60}"/>
                  </a:ext>
                </a:extLst>
              </p:cNvPr>
              <p:cNvSpPr/>
              <p:nvPr/>
            </p:nvSpPr>
            <p:spPr>
              <a:xfrm>
                <a:off x="5403400" y="4473500"/>
                <a:ext cx="287625" cy="321125"/>
              </a:xfrm>
              <a:custGeom>
                <a:avLst/>
                <a:gdLst/>
                <a:ahLst/>
                <a:cxnLst/>
                <a:rect l="l" t="t" r="r" b="b"/>
                <a:pathLst>
                  <a:path w="11505" h="12845" extrusionOk="0">
                    <a:moveTo>
                      <a:pt x="6510" y="0"/>
                    </a:moveTo>
                    <a:cubicBezTo>
                      <a:pt x="4197" y="0"/>
                      <a:pt x="1880" y="2064"/>
                      <a:pt x="1032" y="5055"/>
                    </a:cubicBezTo>
                    <a:cubicBezTo>
                      <a:pt x="0" y="8512"/>
                      <a:pt x="1290" y="11916"/>
                      <a:pt x="3921" y="12690"/>
                    </a:cubicBezTo>
                    <a:cubicBezTo>
                      <a:pt x="4275" y="12794"/>
                      <a:pt x="4635" y="12844"/>
                      <a:pt x="4995" y="12844"/>
                    </a:cubicBezTo>
                    <a:cubicBezTo>
                      <a:pt x="7308" y="12844"/>
                      <a:pt x="9624" y="10780"/>
                      <a:pt x="10473" y="7789"/>
                    </a:cubicBezTo>
                    <a:cubicBezTo>
                      <a:pt x="11504" y="4333"/>
                      <a:pt x="10215" y="928"/>
                      <a:pt x="7584" y="154"/>
                    </a:cubicBezTo>
                    <a:cubicBezTo>
                      <a:pt x="7229" y="50"/>
                      <a:pt x="6870" y="0"/>
                      <a:pt x="6510" y="0"/>
                    </a:cubicBezTo>
                    <a:close/>
                  </a:path>
                </a:pathLst>
              </a:custGeom>
              <a:solidFill>
                <a:srgbClr val="FAFAFA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</p:grpSp>
        <p:pic>
          <p:nvPicPr>
            <p:cNvPr id="998" name="Google Shape;2423;p48" title="Points scored">
              <a:hlinkClick r:id="rId9"/>
              <a:extLst>
                <a:ext uri="{FF2B5EF4-FFF2-40B4-BE49-F238E27FC236}">
                  <a16:creationId xmlns:a16="http://schemas.microsoft.com/office/drawing/2014/main" id="{B220D8FB-1693-4750-9E2C-65E92607736F}"/>
                </a:ext>
              </a:extLst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549373" y="2821770"/>
              <a:ext cx="1482345" cy="903473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99" name="Google Shape;2424;p48">
              <a:extLst>
                <a:ext uri="{FF2B5EF4-FFF2-40B4-BE49-F238E27FC236}">
                  <a16:creationId xmlns:a16="http://schemas.microsoft.com/office/drawing/2014/main" id="{960309CF-DB08-455B-8A3D-F26A60E6BE45}"/>
                </a:ext>
              </a:extLst>
            </p:cNvPr>
            <p:cNvGrpSpPr/>
            <p:nvPr/>
          </p:nvGrpSpPr>
          <p:grpSpPr>
            <a:xfrm>
              <a:off x="440921" y="2595540"/>
              <a:ext cx="1463622" cy="1056018"/>
              <a:chOff x="1388925" y="2256200"/>
              <a:chExt cx="2107800" cy="1490425"/>
            </a:xfrm>
          </p:grpSpPr>
          <p:sp>
            <p:nvSpPr>
              <p:cNvPr id="1154" name="Google Shape;2425;p48">
                <a:extLst>
                  <a:ext uri="{FF2B5EF4-FFF2-40B4-BE49-F238E27FC236}">
                    <a16:creationId xmlns:a16="http://schemas.microsoft.com/office/drawing/2014/main" id="{EA59FFDB-50D6-46BD-B68A-16AB980FD5E2}"/>
                  </a:ext>
                </a:extLst>
              </p:cNvPr>
              <p:cNvSpPr/>
              <p:nvPr/>
            </p:nvSpPr>
            <p:spPr>
              <a:xfrm>
                <a:off x="1549725" y="2256200"/>
                <a:ext cx="1947000" cy="1133675"/>
              </a:xfrm>
              <a:custGeom>
                <a:avLst/>
                <a:gdLst/>
                <a:ahLst/>
                <a:cxnLst/>
                <a:rect l="l" t="t" r="r" b="b"/>
                <a:pathLst>
                  <a:path w="77880" h="45347" extrusionOk="0">
                    <a:moveTo>
                      <a:pt x="77880" y="0"/>
                    </a:moveTo>
                    <a:lnTo>
                      <a:pt x="57729" y="1805"/>
                    </a:lnTo>
                    <a:lnTo>
                      <a:pt x="61689" y="7402"/>
                    </a:lnTo>
                    <a:lnTo>
                      <a:pt x="1" y="39182"/>
                    </a:lnTo>
                    <a:lnTo>
                      <a:pt x="2056" y="45347"/>
                    </a:lnTo>
                    <a:lnTo>
                      <a:pt x="64563" y="11028"/>
                    </a:lnTo>
                    <a:lnTo>
                      <a:pt x="68790" y="16308"/>
                    </a:lnTo>
                    <a:lnTo>
                      <a:pt x="77880" y="0"/>
                    </a:lnTo>
                    <a:close/>
                  </a:path>
                </a:pathLst>
              </a:custGeom>
              <a:solidFill>
                <a:srgbClr val="62C090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155" name="Google Shape;2426;p48">
                <a:extLst>
                  <a:ext uri="{FF2B5EF4-FFF2-40B4-BE49-F238E27FC236}">
                    <a16:creationId xmlns:a16="http://schemas.microsoft.com/office/drawing/2014/main" id="{A09211D6-EBCF-4ED8-B5DA-AA7107E4134E}"/>
                  </a:ext>
                </a:extLst>
              </p:cNvPr>
              <p:cNvSpPr/>
              <p:nvPr/>
            </p:nvSpPr>
            <p:spPr>
              <a:xfrm>
                <a:off x="1492925" y="3602475"/>
                <a:ext cx="99450" cy="143550"/>
              </a:xfrm>
              <a:custGeom>
                <a:avLst/>
                <a:gdLst/>
                <a:ahLst/>
                <a:cxnLst/>
                <a:rect l="l" t="t" r="r" b="b"/>
                <a:pathLst>
                  <a:path w="3978" h="5742" extrusionOk="0">
                    <a:moveTo>
                      <a:pt x="1955" y="1"/>
                    </a:moveTo>
                    <a:lnTo>
                      <a:pt x="1" y="1571"/>
                    </a:lnTo>
                    <a:lnTo>
                      <a:pt x="118" y="1738"/>
                    </a:lnTo>
                    <a:cubicBezTo>
                      <a:pt x="635" y="2457"/>
                      <a:pt x="2808" y="5364"/>
                      <a:pt x="3326" y="5698"/>
                    </a:cubicBezTo>
                    <a:cubicBezTo>
                      <a:pt x="3368" y="5728"/>
                      <a:pt x="3400" y="5742"/>
                      <a:pt x="3423" y="5742"/>
                    </a:cubicBezTo>
                    <a:cubicBezTo>
                      <a:pt x="3717" y="5742"/>
                      <a:pt x="2657" y="3593"/>
                      <a:pt x="2657" y="3593"/>
                    </a:cubicBezTo>
                    <a:lnTo>
                      <a:pt x="3977" y="2490"/>
                    </a:lnTo>
                    <a:lnTo>
                      <a:pt x="1955" y="1"/>
                    </a:lnTo>
                    <a:close/>
                  </a:path>
                </a:pathLst>
              </a:custGeom>
              <a:solidFill>
                <a:srgbClr val="19B5B1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156" name="Google Shape;2427;p48">
                <a:extLst>
                  <a:ext uri="{FF2B5EF4-FFF2-40B4-BE49-F238E27FC236}">
                    <a16:creationId xmlns:a16="http://schemas.microsoft.com/office/drawing/2014/main" id="{9292C585-6CE8-440C-8E3C-9A9707222A5C}"/>
                  </a:ext>
                </a:extLst>
              </p:cNvPr>
              <p:cNvSpPr/>
              <p:nvPr/>
            </p:nvSpPr>
            <p:spPr>
              <a:xfrm>
                <a:off x="1493750" y="3627125"/>
                <a:ext cx="24675" cy="36775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71" extrusionOk="0">
                    <a:moveTo>
                      <a:pt x="703" y="0"/>
                    </a:moveTo>
                    <a:lnTo>
                      <a:pt x="1" y="569"/>
                    </a:lnTo>
                    <a:lnTo>
                      <a:pt x="719" y="1471"/>
                    </a:lnTo>
                    <a:cubicBezTo>
                      <a:pt x="903" y="1270"/>
                      <a:pt x="987" y="1003"/>
                      <a:pt x="987" y="736"/>
                    </a:cubicBezTo>
                    <a:cubicBezTo>
                      <a:pt x="987" y="452"/>
                      <a:pt x="887" y="201"/>
                      <a:pt x="703" y="0"/>
                    </a:cubicBezTo>
                    <a:close/>
                  </a:path>
                </a:pathLst>
              </a:custGeom>
              <a:solidFill>
                <a:srgbClr val="FFFFFF">
                  <a:alpha val="56250"/>
                </a:srgbClr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157" name="Google Shape;2428;p48">
                <a:extLst>
                  <a:ext uri="{FF2B5EF4-FFF2-40B4-BE49-F238E27FC236}">
                    <a16:creationId xmlns:a16="http://schemas.microsoft.com/office/drawing/2014/main" id="{F2EC0BC7-93CE-4023-9681-46C184AC7FC3}"/>
                  </a:ext>
                </a:extLst>
              </p:cNvPr>
              <p:cNvSpPr/>
              <p:nvPr/>
            </p:nvSpPr>
            <p:spPr>
              <a:xfrm>
                <a:off x="1492925" y="3640900"/>
                <a:ext cx="90250" cy="105725"/>
              </a:xfrm>
              <a:custGeom>
                <a:avLst/>
                <a:gdLst/>
                <a:ahLst/>
                <a:cxnLst/>
                <a:rect l="l" t="t" r="r" b="b"/>
                <a:pathLst>
                  <a:path w="3610" h="4229" extrusionOk="0">
                    <a:moveTo>
                      <a:pt x="51" y="1"/>
                    </a:moveTo>
                    <a:lnTo>
                      <a:pt x="1" y="34"/>
                    </a:lnTo>
                    <a:cubicBezTo>
                      <a:pt x="903" y="1388"/>
                      <a:pt x="3209" y="4228"/>
                      <a:pt x="3409" y="4228"/>
                    </a:cubicBezTo>
                    <a:cubicBezTo>
                      <a:pt x="3610" y="4228"/>
                      <a:pt x="3225" y="3309"/>
                      <a:pt x="3225" y="3309"/>
                    </a:cubicBezTo>
                    <a:cubicBezTo>
                      <a:pt x="3186" y="3265"/>
                      <a:pt x="3128" y="3250"/>
                      <a:pt x="3064" y="3250"/>
                    </a:cubicBezTo>
                    <a:cubicBezTo>
                      <a:pt x="2909" y="3250"/>
                      <a:pt x="2724" y="3343"/>
                      <a:pt x="2724" y="3343"/>
                    </a:cubicBezTo>
                    <a:lnTo>
                      <a:pt x="51" y="1"/>
                    </a:lnTo>
                    <a:close/>
                  </a:path>
                </a:pathLst>
              </a:custGeom>
              <a:solidFill>
                <a:srgbClr val="FFFFFF">
                  <a:alpha val="56250"/>
                </a:srgbClr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158" name="Google Shape;2429;p48">
                <a:extLst>
                  <a:ext uri="{FF2B5EF4-FFF2-40B4-BE49-F238E27FC236}">
                    <a16:creationId xmlns:a16="http://schemas.microsoft.com/office/drawing/2014/main" id="{C0D4FBF6-ADBD-4FEA-B1FD-C948A60AA27F}"/>
                  </a:ext>
                </a:extLst>
              </p:cNvPr>
              <p:cNvSpPr/>
              <p:nvPr/>
            </p:nvSpPr>
            <p:spPr>
              <a:xfrm>
                <a:off x="1493350" y="3639675"/>
                <a:ext cx="86075" cy="106100"/>
              </a:xfrm>
              <a:custGeom>
                <a:avLst/>
                <a:gdLst/>
                <a:ahLst/>
                <a:cxnLst/>
                <a:rect l="l" t="t" r="r" b="b"/>
                <a:pathLst>
                  <a:path w="3443" h="4244" extrusionOk="0">
                    <a:moveTo>
                      <a:pt x="1" y="0"/>
                    </a:moveTo>
                    <a:cubicBezTo>
                      <a:pt x="17" y="17"/>
                      <a:pt x="34" y="33"/>
                      <a:pt x="34" y="50"/>
                    </a:cubicBezTo>
                    <a:lnTo>
                      <a:pt x="134" y="184"/>
                    </a:lnTo>
                    <a:lnTo>
                      <a:pt x="485" y="651"/>
                    </a:lnTo>
                    <a:cubicBezTo>
                      <a:pt x="769" y="1052"/>
                      <a:pt x="1187" y="1587"/>
                      <a:pt x="1671" y="2172"/>
                    </a:cubicBezTo>
                    <a:cubicBezTo>
                      <a:pt x="2139" y="2757"/>
                      <a:pt x="2573" y="3275"/>
                      <a:pt x="2908" y="3642"/>
                    </a:cubicBezTo>
                    <a:lnTo>
                      <a:pt x="3292" y="4093"/>
                    </a:lnTo>
                    <a:cubicBezTo>
                      <a:pt x="3325" y="4127"/>
                      <a:pt x="3359" y="4177"/>
                      <a:pt x="3392" y="4210"/>
                    </a:cubicBezTo>
                    <a:cubicBezTo>
                      <a:pt x="3409" y="4210"/>
                      <a:pt x="3426" y="4227"/>
                      <a:pt x="3442" y="4244"/>
                    </a:cubicBezTo>
                    <a:cubicBezTo>
                      <a:pt x="3426" y="4227"/>
                      <a:pt x="3409" y="4210"/>
                      <a:pt x="3409" y="4194"/>
                    </a:cubicBezTo>
                    <a:lnTo>
                      <a:pt x="3309" y="4077"/>
                    </a:lnTo>
                    <a:cubicBezTo>
                      <a:pt x="3192" y="3960"/>
                      <a:pt x="3075" y="3809"/>
                      <a:pt x="2924" y="3625"/>
                    </a:cubicBezTo>
                    <a:cubicBezTo>
                      <a:pt x="2607" y="3258"/>
                      <a:pt x="2172" y="2723"/>
                      <a:pt x="1688" y="2138"/>
                    </a:cubicBezTo>
                    <a:cubicBezTo>
                      <a:pt x="1220" y="1554"/>
                      <a:pt x="802" y="1019"/>
                      <a:pt x="502" y="635"/>
                    </a:cubicBezTo>
                    <a:lnTo>
                      <a:pt x="151" y="167"/>
                    </a:lnTo>
                    <a:cubicBezTo>
                      <a:pt x="101" y="133"/>
                      <a:pt x="67" y="83"/>
                      <a:pt x="50" y="50"/>
                    </a:cubicBezTo>
                    <a:cubicBezTo>
                      <a:pt x="34" y="33"/>
                      <a:pt x="17" y="17"/>
                      <a:pt x="1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159" name="Google Shape;2430;p48">
                <a:extLst>
                  <a:ext uri="{FF2B5EF4-FFF2-40B4-BE49-F238E27FC236}">
                    <a16:creationId xmlns:a16="http://schemas.microsoft.com/office/drawing/2014/main" id="{9E195BF9-20A9-438C-9C01-DAB09C290577}"/>
                  </a:ext>
                </a:extLst>
              </p:cNvPr>
              <p:cNvSpPr/>
              <p:nvPr/>
            </p:nvSpPr>
            <p:spPr>
              <a:xfrm>
                <a:off x="1559750" y="3721775"/>
                <a:ext cx="14650" cy="3525"/>
              </a:xfrm>
              <a:custGeom>
                <a:avLst/>
                <a:gdLst/>
                <a:ahLst/>
                <a:cxnLst/>
                <a:rect l="l" t="t" r="r" b="b"/>
                <a:pathLst>
                  <a:path w="586" h="141" extrusionOk="0">
                    <a:moveTo>
                      <a:pt x="358" y="0"/>
                    </a:moveTo>
                    <a:cubicBezTo>
                      <a:pt x="232" y="0"/>
                      <a:pt x="104" y="48"/>
                      <a:pt x="1" y="141"/>
                    </a:cubicBezTo>
                    <a:cubicBezTo>
                      <a:pt x="129" y="71"/>
                      <a:pt x="265" y="42"/>
                      <a:pt x="404" y="42"/>
                    </a:cubicBezTo>
                    <a:cubicBezTo>
                      <a:pt x="464" y="42"/>
                      <a:pt x="525" y="47"/>
                      <a:pt x="586" y="57"/>
                    </a:cubicBezTo>
                    <a:cubicBezTo>
                      <a:pt x="515" y="19"/>
                      <a:pt x="437" y="0"/>
                      <a:pt x="358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160" name="Google Shape;2431;p48">
                <a:extLst>
                  <a:ext uri="{FF2B5EF4-FFF2-40B4-BE49-F238E27FC236}">
                    <a16:creationId xmlns:a16="http://schemas.microsoft.com/office/drawing/2014/main" id="{AED55784-EBAA-4799-9BCA-A145C7FE7E0C}"/>
                  </a:ext>
                </a:extLst>
              </p:cNvPr>
              <p:cNvSpPr/>
              <p:nvPr/>
            </p:nvSpPr>
            <p:spPr>
              <a:xfrm>
                <a:off x="1554125" y="3697500"/>
                <a:ext cx="4400" cy="2225"/>
              </a:xfrm>
              <a:custGeom>
                <a:avLst/>
                <a:gdLst/>
                <a:ahLst/>
                <a:cxnLst/>
                <a:rect l="l" t="t" r="r" b="b"/>
                <a:pathLst>
                  <a:path w="176" h="89" extrusionOk="0">
                    <a:moveTo>
                      <a:pt x="86" y="1"/>
                    </a:moveTo>
                    <a:cubicBezTo>
                      <a:pt x="42" y="1"/>
                      <a:pt x="0" y="26"/>
                      <a:pt x="9" y="76"/>
                    </a:cubicBezTo>
                    <a:cubicBezTo>
                      <a:pt x="34" y="84"/>
                      <a:pt x="59" y="89"/>
                      <a:pt x="86" y="89"/>
                    </a:cubicBezTo>
                    <a:cubicBezTo>
                      <a:pt x="113" y="89"/>
                      <a:pt x="142" y="84"/>
                      <a:pt x="176" y="76"/>
                    </a:cubicBezTo>
                    <a:cubicBezTo>
                      <a:pt x="176" y="26"/>
                      <a:pt x="130" y="1"/>
                      <a:pt x="86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161" name="Google Shape;2432;p48">
                <a:extLst>
                  <a:ext uri="{FF2B5EF4-FFF2-40B4-BE49-F238E27FC236}">
                    <a16:creationId xmlns:a16="http://schemas.microsoft.com/office/drawing/2014/main" id="{EBAC71F9-1119-4BB4-8203-6E2ADBDF6DB4}"/>
                  </a:ext>
                </a:extLst>
              </p:cNvPr>
              <p:cNvSpPr/>
              <p:nvPr/>
            </p:nvSpPr>
            <p:spPr>
              <a:xfrm>
                <a:off x="1552650" y="3691875"/>
                <a:ext cx="7125" cy="1575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3" extrusionOk="0">
                    <a:moveTo>
                      <a:pt x="18" y="0"/>
                    </a:moveTo>
                    <a:cubicBezTo>
                      <a:pt x="1" y="17"/>
                      <a:pt x="68" y="34"/>
                      <a:pt x="135" y="50"/>
                    </a:cubicBezTo>
                    <a:cubicBezTo>
                      <a:pt x="176" y="59"/>
                      <a:pt x="210" y="63"/>
                      <a:pt x="235" y="63"/>
                    </a:cubicBezTo>
                    <a:cubicBezTo>
                      <a:pt x="260" y="63"/>
                      <a:pt x="277" y="59"/>
                      <a:pt x="285" y="50"/>
                    </a:cubicBezTo>
                    <a:cubicBezTo>
                      <a:pt x="285" y="34"/>
                      <a:pt x="218" y="17"/>
                      <a:pt x="151" y="17"/>
                    </a:cubicBezTo>
                    <a:cubicBezTo>
                      <a:pt x="68" y="0"/>
                      <a:pt x="18" y="0"/>
                      <a:pt x="18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162" name="Google Shape;2433;p48">
                <a:extLst>
                  <a:ext uri="{FF2B5EF4-FFF2-40B4-BE49-F238E27FC236}">
                    <a16:creationId xmlns:a16="http://schemas.microsoft.com/office/drawing/2014/main" id="{18ACCD19-5D6D-46DE-A917-502E9212F399}"/>
                  </a:ext>
                </a:extLst>
              </p:cNvPr>
              <p:cNvSpPr/>
              <p:nvPr/>
            </p:nvSpPr>
            <p:spPr>
              <a:xfrm>
                <a:off x="1556000" y="3683925"/>
                <a:ext cx="5450" cy="6725"/>
              </a:xfrm>
              <a:custGeom>
                <a:avLst/>
                <a:gdLst/>
                <a:ahLst/>
                <a:cxnLst/>
                <a:rect l="l" t="t" r="r" b="b"/>
                <a:pathLst>
                  <a:path w="218" h="269" extrusionOk="0">
                    <a:moveTo>
                      <a:pt x="1" y="1"/>
                    </a:moveTo>
                    <a:cubicBezTo>
                      <a:pt x="1" y="18"/>
                      <a:pt x="34" y="84"/>
                      <a:pt x="101" y="151"/>
                    </a:cubicBezTo>
                    <a:cubicBezTo>
                      <a:pt x="151" y="218"/>
                      <a:pt x="201" y="268"/>
                      <a:pt x="218" y="268"/>
                    </a:cubicBezTo>
                    <a:cubicBezTo>
                      <a:pt x="218" y="268"/>
                      <a:pt x="184" y="201"/>
                      <a:pt x="134" y="134"/>
                    </a:cubicBezTo>
                    <a:cubicBezTo>
                      <a:pt x="67" y="51"/>
                      <a:pt x="17" y="1"/>
                      <a:pt x="1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163" name="Google Shape;2434;p48">
                <a:extLst>
                  <a:ext uri="{FF2B5EF4-FFF2-40B4-BE49-F238E27FC236}">
                    <a16:creationId xmlns:a16="http://schemas.microsoft.com/office/drawing/2014/main" id="{3ACB6D95-0271-462C-9E24-F60871929EC5}"/>
                  </a:ext>
                </a:extLst>
              </p:cNvPr>
              <p:cNvSpPr/>
              <p:nvPr/>
            </p:nvSpPr>
            <p:spPr>
              <a:xfrm>
                <a:off x="1559350" y="3679700"/>
                <a:ext cx="5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307" extrusionOk="0">
                    <a:moveTo>
                      <a:pt x="5" y="1"/>
                    </a:moveTo>
                    <a:cubicBezTo>
                      <a:pt x="3" y="1"/>
                      <a:pt x="2" y="1"/>
                      <a:pt x="0" y="3"/>
                    </a:cubicBezTo>
                    <a:cubicBezTo>
                      <a:pt x="17" y="70"/>
                      <a:pt x="34" y="120"/>
                      <a:pt x="84" y="170"/>
                    </a:cubicBezTo>
                    <a:cubicBezTo>
                      <a:pt x="142" y="257"/>
                      <a:pt x="200" y="307"/>
                      <a:pt x="214" y="307"/>
                    </a:cubicBezTo>
                    <a:cubicBezTo>
                      <a:pt x="216" y="307"/>
                      <a:pt x="217" y="306"/>
                      <a:pt x="217" y="303"/>
                    </a:cubicBezTo>
                    <a:cubicBezTo>
                      <a:pt x="234" y="303"/>
                      <a:pt x="167" y="237"/>
                      <a:pt x="117" y="153"/>
                    </a:cubicBezTo>
                    <a:cubicBezTo>
                      <a:pt x="56" y="77"/>
                      <a:pt x="23" y="1"/>
                      <a:pt x="5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164" name="Google Shape;2435;p48">
                <a:extLst>
                  <a:ext uri="{FF2B5EF4-FFF2-40B4-BE49-F238E27FC236}">
                    <a16:creationId xmlns:a16="http://schemas.microsoft.com/office/drawing/2014/main" id="{42E82ABC-6FB8-427D-A833-CDF7B0F534AE}"/>
                  </a:ext>
                </a:extLst>
              </p:cNvPr>
              <p:cNvSpPr/>
              <p:nvPr/>
            </p:nvSpPr>
            <p:spPr>
              <a:xfrm>
                <a:off x="1561025" y="3696875"/>
                <a:ext cx="142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569" h="381" extrusionOk="0">
                    <a:moveTo>
                      <a:pt x="184" y="34"/>
                    </a:moveTo>
                    <a:cubicBezTo>
                      <a:pt x="267" y="34"/>
                      <a:pt x="334" y="51"/>
                      <a:pt x="384" y="84"/>
                    </a:cubicBezTo>
                    <a:cubicBezTo>
                      <a:pt x="468" y="134"/>
                      <a:pt x="518" y="218"/>
                      <a:pt x="535" y="302"/>
                    </a:cubicBezTo>
                    <a:cubicBezTo>
                      <a:pt x="535" y="326"/>
                      <a:pt x="517" y="342"/>
                      <a:pt x="488" y="342"/>
                    </a:cubicBezTo>
                    <a:cubicBezTo>
                      <a:pt x="477" y="342"/>
                      <a:pt x="465" y="339"/>
                      <a:pt x="451" y="335"/>
                    </a:cubicBezTo>
                    <a:cubicBezTo>
                      <a:pt x="418" y="318"/>
                      <a:pt x="384" y="302"/>
                      <a:pt x="351" y="268"/>
                    </a:cubicBezTo>
                    <a:cubicBezTo>
                      <a:pt x="284" y="235"/>
                      <a:pt x="217" y="185"/>
                      <a:pt x="167" y="151"/>
                    </a:cubicBezTo>
                    <a:cubicBezTo>
                      <a:pt x="117" y="109"/>
                      <a:pt x="79" y="72"/>
                      <a:pt x="54" y="44"/>
                    </a:cubicBezTo>
                    <a:lnTo>
                      <a:pt x="54" y="44"/>
                    </a:lnTo>
                    <a:cubicBezTo>
                      <a:pt x="94" y="34"/>
                      <a:pt x="139" y="34"/>
                      <a:pt x="184" y="34"/>
                    </a:cubicBezTo>
                    <a:close/>
                    <a:moveTo>
                      <a:pt x="184" y="1"/>
                    </a:moveTo>
                    <a:cubicBezTo>
                      <a:pt x="137" y="1"/>
                      <a:pt x="89" y="16"/>
                      <a:pt x="42" y="31"/>
                    </a:cubicBezTo>
                    <a:lnTo>
                      <a:pt x="42" y="31"/>
                    </a:lnTo>
                    <a:cubicBezTo>
                      <a:pt x="25" y="12"/>
                      <a:pt x="17" y="1"/>
                      <a:pt x="17" y="1"/>
                    </a:cubicBezTo>
                    <a:lnTo>
                      <a:pt x="17" y="1"/>
                    </a:lnTo>
                    <a:cubicBezTo>
                      <a:pt x="22" y="12"/>
                      <a:pt x="29" y="23"/>
                      <a:pt x="35" y="34"/>
                    </a:cubicBezTo>
                    <a:lnTo>
                      <a:pt x="35" y="34"/>
                    </a:lnTo>
                    <a:cubicBezTo>
                      <a:pt x="35" y="34"/>
                      <a:pt x="34" y="34"/>
                      <a:pt x="33" y="34"/>
                    </a:cubicBezTo>
                    <a:cubicBezTo>
                      <a:pt x="17" y="51"/>
                      <a:pt x="0" y="68"/>
                      <a:pt x="0" y="68"/>
                    </a:cubicBezTo>
                    <a:cubicBezTo>
                      <a:pt x="14" y="59"/>
                      <a:pt x="28" y="52"/>
                      <a:pt x="44" y="47"/>
                    </a:cubicBezTo>
                    <a:lnTo>
                      <a:pt x="44" y="47"/>
                    </a:lnTo>
                    <a:cubicBezTo>
                      <a:pt x="75" y="92"/>
                      <a:pt x="113" y="130"/>
                      <a:pt x="150" y="168"/>
                    </a:cubicBezTo>
                    <a:cubicBezTo>
                      <a:pt x="201" y="218"/>
                      <a:pt x="267" y="268"/>
                      <a:pt x="318" y="302"/>
                    </a:cubicBezTo>
                    <a:cubicBezTo>
                      <a:pt x="368" y="335"/>
                      <a:pt x="401" y="352"/>
                      <a:pt x="451" y="368"/>
                    </a:cubicBezTo>
                    <a:cubicBezTo>
                      <a:pt x="460" y="377"/>
                      <a:pt x="472" y="381"/>
                      <a:pt x="487" y="381"/>
                    </a:cubicBezTo>
                    <a:cubicBezTo>
                      <a:pt x="501" y="381"/>
                      <a:pt x="518" y="377"/>
                      <a:pt x="535" y="368"/>
                    </a:cubicBezTo>
                    <a:cubicBezTo>
                      <a:pt x="551" y="352"/>
                      <a:pt x="568" y="318"/>
                      <a:pt x="568" y="302"/>
                    </a:cubicBezTo>
                    <a:cubicBezTo>
                      <a:pt x="535" y="118"/>
                      <a:pt x="368" y="1"/>
                      <a:pt x="184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165" name="Google Shape;2436;p48">
                <a:extLst>
                  <a:ext uri="{FF2B5EF4-FFF2-40B4-BE49-F238E27FC236}">
                    <a16:creationId xmlns:a16="http://schemas.microsoft.com/office/drawing/2014/main" id="{EFE082E7-7BBE-4D99-A49B-7D1EAB8B349E}"/>
                  </a:ext>
                </a:extLst>
              </p:cNvPr>
              <p:cNvSpPr/>
              <p:nvPr/>
            </p:nvSpPr>
            <p:spPr>
              <a:xfrm>
                <a:off x="1561425" y="3687475"/>
                <a:ext cx="67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269" h="427" extrusionOk="0">
                    <a:moveTo>
                      <a:pt x="147" y="1"/>
                    </a:moveTo>
                    <a:cubicBezTo>
                      <a:pt x="126" y="1"/>
                      <a:pt x="109" y="9"/>
                      <a:pt x="101" y="26"/>
                    </a:cubicBezTo>
                    <a:cubicBezTo>
                      <a:pt x="68" y="59"/>
                      <a:pt x="51" y="76"/>
                      <a:pt x="51" y="109"/>
                    </a:cubicBezTo>
                    <a:cubicBezTo>
                      <a:pt x="34" y="160"/>
                      <a:pt x="17" y="210"/>
                      <a:pt x="17" y="277"/>
                    </a:cubicBezTo>
                    <a:cubicBezTo>
                      <a:pt x="1" y="310"/>
                      <a:pt x="1" y="360"/>
                      <a:pt x="17" y="410"/>
                    </a:cubicBezTo>
                    <a:cubicBezTo>
                      <a:pt x="34" y="410"/>
                      <a:pt x="17" y="360"/>
                      <a:pt x="34" y="277"/>
                    </a:cubicBezTo>
                    <a:cubicBezTo>
                      <a:pt x="51" y="226"/>
                      <a:pt x="68" y="176"/>
                      <a:pt x="84" y="126"/>
                    </a:cubicBezTo>
                    <a:cubicBezTo>
                      <a:pt x="98" y="85"/>
                      <a:pt x="134" y="34"/>
                      <a:pt x="164" y="34"/>
                    </a:cubicBezTo>
                    <a:cubicBezTo>
                      <a:pt x="171" y="34"/>
                      <a:pt x="178" y="36"/>
                      <a:pt x="185" y="43"/>
                    </a:cubicBezTo>
                    <a:cubicBezTo>
                      <a:pt x="218" y="93"/>
                      <a:pt x="218" y="160"/>
                      <a:pt x="201" y="210"/>
                    </a:cubicBezTo>
                    <a:cubicBezTo>
                      <a:pt x="185" y="260"/>
                      <a:pt x="168" y="293"/>
                      <a:pt x="134" y="343"/>
                    </a:cubicBezTo>
                    <a:cubicBezTo>
                      <a:pt x="101" y="377"/>
                      <a:pt x="68" y="393"/>
                      <a:pt x="34" y="427"/>
                    </a:cubicBezTo>
                    <a:cubicBezTo>
                      <a:pt x="84" y="427"/>
                      <a:pt x="118" y="393"/>
                      <a:pt x="151" y="360"/>
                    </a:cubicBezTo>
                    <a:cubicBezTo>
                      <a:pt x="185" y="310"/>
                      <a:pt x="218" y="277"/>
                      <a:pt x="235" y="226"/>
                    </a:cubicBezTo>
                    <a:cubicBezTo>
                      <a:pt x="268" y="160"/>
                      <a:pt x="251" y="76"/>
                      <a:pt x="218" y="26"/>
                    </a:cubicBezTo>
                    <a:cubicBezTo>
                      <a:pt x="193" y="9"/>
                      <a:pt x="168" y="1"/>
                      <a:pt x="147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166" name="Google Shape;2437;p48">
                <a:extLst>
                  <a:ext uri="{FF2B5EF4-FFF2-40B4-BE49-F238E27FC236}">
                    <a16:creationId xmlns:a16="http://schemas.microsoft.com/office/drawing/2014/main" id="{D3EC3133-559A-48AB-9599-6C55E5B4D54F}"/>
                  </a:ext>
                </a:extLst>
              </p:cNvPr>
              <p:cNvSpPr/>
              <p:nvPr/>
            </p:nvSpPr>
            <p:spPr>
              <a:xfrm>
                <a:off x="1511300" y="3627125"/>
                <a:ext cx="10475" cy="36775"/>
              </a:xfrm>
              <a:custGeom>
                <a:avLst/>
                <a:gdLst/>
                <a:ahLst/>
                <a:cxnLst/>
                <a:rect l="l" t="t" r="r" b="b"/>
                <a:pathLst>
                  <a:path w="419" h="1471" extrusionOk="0">
                    <a:moveTo>
                      <a:pt x="17" y="0"/>
                    </a:moveTo>
                    <a:lnTo>
                      <a:pt x="17" y="0"/>
                    </a:lnTo>
                    <a:cubicBezTo>
                      <a:pt x="1" y="17"/>
                      <a:pt x="84" y="67"/>
                      <a:pt x="151" y="201"/>
                    </a:cubicBezTo>
                    <a:cubicBezTo>
                      <a:pt x="368" y="518"/>
                      <a:pt x="368" y="936"/>
                      <a:pt x="168" y="1270"/>
                    </a:cubicBezTo>
                    <a:cubicBezTo>
                      <a:pt x="84" y="1404"/>
                      <a:pt x="17" y="1454"/>
                      <a:pt x="17" y="1471"/>
                    </a:cubicBezTo>
                    <a:cubicBezTo>
                      <a:pt x="51" y="1454"/>
                      <a:pt x="68" y="1437"/>
                      <a:pt x="68" y="1421"/>
                    </a:cubicBezTo>
                    <a:cubicBezTo>
                      <a:pt x="118" y="1387"/>
                      <a:pt x="151" y="1337"/>
                      <a:pt x="185" y="1287"/>
                    </a:cubicBezTo>
                    <a:cubicBezTo>
                      <a:pt x="418" y="953"/>
                      <a:pt x="418" y="518"/>
                      <a:pt x="185" y="184"/>
                    </a:cubicBezTo>
                    <a:cubicBezTo>
                      <a:pt x="151" y="134"/>
                      <a:pt x="101" y="84"/>
                      <a:pt x="68" y="51"/>
                    </a:cubicBezTo>
                    <a:cubicBezTo>
                      <a:pt x="34" y="17"/>
                      <a:pt x="17" y="0"/>
                      <a:pt x="17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167" name="Google Shape;2438;p48">
                <a:extLst>
                  <a:ext uri="{FF2B5EF4-FFF2-40B4-BE49-F238E27FC236}">
                    <a16:creationId xmlns:a16="http://schemas.microsoft.com/office/drawing/2014/main" id="{D922FE63-AFC6-445E-BBC1-7CB795E662C0}"/>
                  </a:ext>
                </a:extLst>
              </p:cNvPr>
              <p:cNvSpPr/>
              <p:nvPr/>
            </p:nvSpPr>
            <p:spPr>
              <a:xfrm>
                <a:off x="1516725" y="3612500"/>
                <a:ext cx="25925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820" extrusionOk="0">
                    <a:moveTo>
                      <a:pt x="1037" y="1"/>
                    </a:moveTo>
                    <a:lnTo>
                      <a:pt x="1037" y="1"/>
                    </a:lnTo>
                    <a:cubicBezTo>
                      <a:pt x="853" y="134"/>
                      <a:pt x="686" y="268"/>
                      <a:pt x="519" y="402"/>
                    </a:cubicBezTo>
                    <a:cubicBezTo>
                      <a:pt x="335" y="535"/>
                      <a:pt x="168" y="669"/>
                      <a:pt x="1" y="819"/>
                    </a:cubicBezTo>
                    <a:cubicBezTo>
                      <a:pt x="369" y="569"/>
                      <a:pt x="719" y="301"/>
                      <a:pt x="1037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168" name="Google Shape;2439;p48">
                <a:extLst>
                  <a:ext uri="{FF2B5EF4-FFF2-40B4-BE49-F238E27FC236}">
                    <a16:creationId xmlns:a16="http://schemas.microsoft.com/office/drawing/2014/main" id="{A7022D49-BA49-421C-8F45-3013EB04B54C}"/>
                  </a:ext>
                </a:extLst>
              </p:cNvPr>
              <p:cNvSpPr/>
              <p:nvPr/>
            </p:nvSpPr>
            <p:spPr>
              <a:xfrm>
                <a:off x="1524250" y="3666800"/>
                <a:ext cx="1465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586" h="736" extrusionOk="0">
                    <a:moveTo>
                      <a:pt x="1" y="1"/>
                    </a:moveTo>
                    <a:cubicBezTo>
                      <a:pt x="68" y="151"/>
                      <a:pt x="151" y="285"/>
                      <a:pt x="251" y="402"/>
                    </a:cubicBezTo>
                    <a:cubicBezTo>
                      <a:pt x="352" y="535"/>
                      <a:pt x="452" y="636"/>
                      <a:pt x="585" y="736"/>
                    </a:cubicBezTo>
                    <a:cubicBezTo>
                      <a:pt x="585" y="736"/>
                      <a:pt x="452" y="586"/>
                      <a:pt x="285" y="385"/>
                    </a:cubicBezTo>
                    <a:cubicBezTo>
                      <a:pt x="118" y="16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169" name="Google Shape;2440;p48">
                <a:extLst>
                  <a:ext uri="{FF2B5EF4-FFF2-40B4-BE49-F238E27FC236}">
                    <a16:creationId xmlns:a16="http://schemas.microsoft.com/office/drawing/2014/main" id="{95AD622B-DD24-48EB-948B-E2487C1217F3}"/>
                  </a:ext>
                </a:extLst>
              </p:cNvPr>
              <p:cNvSpPr/>
              <p:nvPr/>
            </p:nvSpPr>
            <p:spPr>
              <a:xfrm>
                <a:off x="1511725" y="3654700"/>
                <a:ext cx="2950" cy="4600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84" extrusionOk="0">
                    <a:moveTo>
                      <a:pt x="101" y="0"/>
                    </a:moveTo>
                    <a:cubicBezTo>
                      <a:pt x="84" y="0"/>
                      <a:pt x="67" y="50"/>
                      <a:pt x="51" y="84"/>
                    </a:cubicBezTo>
                    <a:cubicBezTo>
                      <a:pt x="34" y="134"/>
                      <a:pt x="0" y="167"/>
                      <a:pt x="17" y="184"/>
                    </a:cubicBezTo>
                    <a:cubicBezTo>
                      <a:pt x="17" y="184"/>
                      <a:pt x="67" y="167"/>
                      <a:pt x="84" y="100"/>
                    </a:cubicBezTo>
                    <a:cubicBezTo>
                      <a:pt x="117" y="50"/>
                      <a:pt x="117" y="0"/>
                      <a:pt x="101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170" name="Google Shape;2441;p48">
                <a:extLst>
                  <a:ext uri="{FF2B5EF4-FFF2-40B4-BE49-F238E27FC236}">
                    <a16:creationId xmlns:a16="http://schemas.microsoft.com/office/drawing/2014/main" id="{75D20291-3760-4568-B1CD-ABA93B49F18A}"/>
                  </a:ext>
                </a:extLst>
              </p:cNvPr>
              <p:cNvSpPr/>
              <p:nvPr/>
            </p:nvSpPr>
            <p:spPr>
              <a:xfrm>
                <a:off x="1515475" y="3645500"/>
                <a:ext cx="1275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51" h="168" extrusionOk="0">
                    <a:moveTo>
                      <a:pt x="34" y="1"/>
                    </a:moveTo>
                    <a:cubicBezTo>
                      <a:pt x="18" y="1"/>
                      <a:pt x="1" y="34"/>
                      <a:pt x="1" y="84"/>
                    </a:cubicBezTo>
                    <a:cubicBezTo>
                      <a:pt x="1" y="134"/>
                      <a:pt x="1" y="168"/>
                      <a:pt x="18" y="168"/>
                    </a:cubicBezTo>
                    <a:cubicBezTo>
                      <a:pt x="18" y="168"/>
                      <a:pt x="34" y="134"/>
                      <a:pt x="34" y="84"/>
                    </a:cubicBezTo>
                    <a:cubicBezTo>
                      <a:pt x="51" y="34"/>
                      <a:pt x="34" y="1"/>
                      <a:pt x="34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171" name="Google Shape;2442;p48">
                <a:extLst>
                  <a:ext uri="{FF2B5EF4-FFF2-40B4-BE49-F238E27FC236}">
                    <a16:creationId xmlns:a16="http://schemas.microsoft.com/office/drawing/2014/main" id="{D2658BEB-47BC-44FE-8077-F556A337A8E2}"/>
                  </a:ext>
                </a:extLst>
              </p:cNvPr>
              <p:cNvSpPr/>
              <p:nvPr/>
            </p:nvSpPr>
            <p:spPr>
              <a:xfrm>
                <a:off x="1513400" y="3636725"/>
                <a:ext cx="2525" cy="46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85" extrusionOk="0">
                    <a:moveTo>
                      <a:pt x="0" y="1"/>
                    </a:moveTo>
                    <a:cubicBezTo>
                      <a:pt x="0" y="17"/>
                      <a:pt x="17" y="51"/>
                      <a:pt x="34" y="84"/>
                    </a:cubicBezTo>
                    <a:cubicBezTo>
                      <a:pt x="50" y="134"/>
                      <a:pt x="50" y="185"/>
                      <a:pt x="67" y="185"/>
                    </a:cubicBezTo>
                    <a:cubicBezTo>
                      <a:pt x="84" y="185"/>
                      <a:pt x="101" y="134"/>
                      <a:pt x="84" y="84"/>
                    </a:cubicBezTo>
                    <a:cubicBezTo>
                      <a:pt x="50" y="17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172" name="Google Shape;2443;p48">
                <a:extLst>
                  <a:ext uri="{FF2B5EF4-FFF2-40B4-BE49-F238E27FC236}">
                    <a16:creationId xmlns:a16="http://schemas.microsoft.com/office/drawing/2014/main" id="{2A3FEFBD-8998-4091-A0F1-20453E57D9C6}"/>
                  </a:ext>
                </a:extLst>
              </p:cNvPr>
              <p:cNvSpPr/>
              <p:nvPr/>
            </p:nvSpPr>
            <p:spPr>
              <a:xfrm>
                <a:off x="1510475" y="3631125"/>
                <a:ext cx="1700" cy="2400"/>
              </a:xfrm>
              <a:custGeom>
                <a:avLst/>
                <a:gdLst/>
                <a:ahLst/>
                <a:cxnLst/>
                <a:rect l="l" t="t" r="r" b="b"/>
                <a:pathLst>
                  <a:path w="68" h="96" extrusionOk="0">
                    <a:moveTo>
                      <a:pt x="30" y="1"/>
                    </a:moveTo>
                    <a:cubicBezTo>
                      <a:pt x="26" y="1"/>
                      <a:pt x="21" y="3"/>
                      <a:pt x="17" y="8"/>
                    </a:cubicBezTo>
                    <a:cubicBezTo>
                      <a:pt x="0" y="8"/>
                      <a:pt x="0" y="24"/>
                      <a:pt x="17" y="58"/>
                    </a:cubicBezTo>
                    <a:cubicBezTo>
                      <a:pt x="17" y="71"/>
                      <a:pt x="28" y="96"/>
                      <a:pt x="41" y="96"/>
                    </a:cubicBezTo>
                    <a:cubicBezTo>
                      <a:pt x="44" y="96"/>
                      <a:pt x="47" y="94"/>
                      <a:pt x="50" y="91"/>
                    </a:cubicBezTo>
                    <a:cubicBezTo>
                      <a:pt x="67" y="91"/>
                      <a:pt x="67" y="74"/>
                      <a:pt x="50" y="41"/>
                    </a:cubicBezTo>
                    <a:cubicBezTo>
                      <a:pt x="50" y="16"/>
                      <a:pt x="41" y="1"/>
                      <a:pt x="30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173" name="Google Shape;2444;p48">
                <a:extLst>
                  <a:ext uri="{FF2B5EF4-FFF2-40B4-BE49-F238E27FC236}">
                    <a16:creationId xmlns:a16="http://schemas.microsoft.com/office/drawing/2014/main" id="{8DD9E700-6DDD-4513-B5E3-1EFD3DA9F6B5}"/>
                  </a:ext>
                </a:extLst>
              </p:cNvPr>
              <p:cNvSpPr/>
              <p:nvPr/>
            </p:nvSpPr>
            <p:spPr>
              <a:xfrm>
                <a:off x="2108225" y="3504325"/>
                <a:ext cx="149150" cy="69600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2784" extrusionOk="0">
                    <a:moveTo>
                      <a:pt x="117" y="0"/>
                    </a:moveTo>
                    <a:lnTo>
                      <a:pt x="0" y="2506"/>
                    </a:lnTo>
                    <a:lnTo>
                      <a:pt x="201" y="2523"/>
                    </a:lnTo>
                    <a:cubicBezTo>
                      <a:pt x="906" y="2590"/>
                      <a:pt x="3341" y="2784"/>
                      <a:pt x="4605" y="2784"/>
                    </a:cubicBezTo>
                    <a:cubicBezTo>
                      <a:pt x="4928" y="2784"/>
                      <a:pt x="5175" y="2771"/>
                      <a:pt x="5297" y="2740"/>
                    </a:cubicBezTo>
                    <a:cubicBezTo>
                      <a:pt x="5965" y="2557"/>
                      <a:pt x="3275" y="1838"/>
                      <a:pt x="3275" y="1838"/>
                    </a:cubicBezTo>
                    <a:lnTo>
                      <a:pt x="3325" y="117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19B5B1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174" name="Google Shape;2445;p48">
                <a:extLst>
                  <a:ext uri="{FF2B5EF4-FFF2-40B4-BE49-F238E27FC236}">
                    <a16:creationId xmlns:a16="http://schemas.microsoft.com/office/drawing/2014/main" id="{6CCAAB9D-8638-441A-87DE-FB5DF43AD1A1}"/>
                  </a:ext>
                </a:extLst>
              </p:cNvPr>
              <p:cNvSpPr/>
              <p:nvPr/>
            </p:nvSpPr>
            <p:spPr>
              <a:xfrm>
                <a:off x="2108625" y="3543525"/>
                <a:ext cx="2885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956" extrusionOk="0">
                    <a:moveTo>
                      <a:pt x="93" y="1"/>
                    </a:moveTo>
                    <a:cubicBezTo>
                      <a:pt x="73" y="1"/>
                      <a:pt x="54" y="2"/>
                      <a:pt x="34" y="3"/>
                    </a:cubicBezTo>
                    <a:lnTo>
                      <a:pt x="1" y="888"/>
                    </a:lnTo>
                    <a:lnTo>
                      <a:pt x="1154" y="955"/>
                    </a:lnTo>
                    <a:cubicBezTo>
                      <a:pt x="1120" y="688"/>
                      <a:pt x="987" y="437"/>
                      <a:pt x="770" y="253"/>
                    </a:cubicBezTo>
                    <a:cubicBezTo>
                      <a:pt x="584" y="98"/>
                      <a:pt x="340" y="1"/>
                      <a:pt x="93" y="1"/>
                    </a:cubicBezTo>
                    <a:close/>
                  </a:path>
                </a:pathLst>
              </a:custGeom>
              <a:solidFill>
                <a:srgbClr val="FFFFFF">
                  <a:alpha val="56250"/>
                </a:srgbClr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175" name="Google Shape;2446;p48">
                <a:extLst>
                  <a:ext uri="{FF2B5EF4-FFF2-40B4-BE49-F238E27FC236}">
                    <a16:creationId xmlns:a16="http://schemas.microsoft.com/office/drawing/2014/main" id="{07348C0F-C8B6-472A-AA94-55B83BCDA9DF}"/>
                  </a:ext>
                </a:extLst>
              </p:cNvPr>
              <p:cNvSpPr/>
              <p:nvPr/>
            </p:nvSpPr>
            <p:spPr>
              <a:xfrm>
                <a:off x="2108225" y="3560300"/>
                <a:ext cx="138275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5531" h="530" extrusionOk="0">
                    <a:moveTo>
                      <a:pt x="4578" y="0"/>
                    </a:moveTo>
                    <a:cubicBezTo>
                      <a:pt x="4395" y="0"/>
                      <a:pt x="4278" y="401"/>
                      <a:pt x="4278" y="401"/>
                    </a:cubicBezTo>
                    <a:lnTo>
                      <a:pt x="17" y="201"/>
                    </a:lnTo>
                    <a:lnTo>
                      <a:pt x="0" y="267"/>
                    </a:lnTo>
                    <a:cubicBezTo>
                      <a:pt x="1162" y="411"/>
                      <a:pt x="3369" y="529"/>
                      <a:pt x="4571" y="529"/>
                    </a:cubicBezTo>
                    <a:cubicBezTo>
                      <a:pt x="5046" y="529"/>
                      <a:pt x="5364" y="511"/>
                      <a:pt x="5397" y="468"/>
                    </a:cubicBezTo>
                    <a:cubicBezTo>
                      <a:pt x="5531" y="318"/>
                      <a:pt x="4578" y="0"/>
                      <a:pt x="4578" y="0"/>
                    </a:cubicBezTo>
                    <a:close/>
                  </a:path>
                </a:pathLst>
              </a:custGeom>
              <a:solidFill>
                <a:srgbClr val="FFFFFF">
                  <a:alpha val="56250"/>
                </a:srgbClr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176" name="Google Shape;2447;p48">
                <a:extLst>
                  <a:ext uri="{FF2B5EF4-FFF2-40B4-BE49-F238E27FC236}">
                    <a16:creationId xmlns:a16="http://schemas.microsoft.com/office/drawing/2014/main" id="{7D293D1B-8678-4FF4-A8DE-3A4BFFC7343B}"/>
                  </a:ext>
                </a:extLst>
              </p:cNvPr>
              <p:cNvSpPr/>
              <p:nvPr/>
            </p:nvSpPr>
            <p:spPr>
              <a:xfrm>
                <a:off x="2107375" y="3564875"/>
                <a:ext cx="1362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5448" h="235" extrusionOk="0">
                    <a:moveTo>
                      <a:pt x="1" y="1"/>
                    </a:moveTo>
                    <a:cubicBezTo>
                      <a:pt x="18" y="18"/>
                      <a:pt x="34" y="18"/>
                      <a:pt x="51" y="18"/>
                    </a:cubicBezTo>
                    <a:cubicBezTo>
                      <a:pt x="101" y="18"/>
                      <a:pt x="151" y="34"/>
                      <a:pt x="218" y="34"/>
                    </a:cubicBezTo>
                    <a:lnTo>
                      <a:pt x="786" y="84"/>
                    </a:lnTo>
                    <a:cubicBezTo>
                      <a:pt x="1287" y="118"/>
                      <a:pt x="1972" y="151"/>
                      <a:pt x="2724" y="185"/>
                    </a:cubicBezTo>
                    <a:cubicBezTo>
                      <a:pt x="3476" y="218"/>
                      <a:pt x="4145" y="235"/>
                      <a:pt x="4646" y="235"/>
                    </a:cubicBezTo>
                    <a:lnTo>
                      <a:pt x="5381" y="235"/>
                    </a:lnTo>
                    <a:cubicBezTo>
                      <a:pt x="5414" y="235"/>
                      <a:pt x="5431" y="235"/>
                      <a:pt x="5448" y="218"/>
                    </a:cubicBezTo>
                    <a:lnTo>
                      <a:pt x="5231" y="218"/>
                    </a:lnTo>
                    <a:lnTo>
                      <a:pt x="4646" y="201"/>
                    </a:lnTo>
                    <a:cubicBezTo>
                      <a:pt x="4145" y="201"/>
                      <a:pt x="3476" y="185"/>
                      <a:pt x="2724" y="151"/>
                    </a:cubicBezTo>
                    <a:cubicBezTo>
                      <a:pt x="1972" y="118"/>
                      <a:pt x="1287" y="84"/>
                      <a:pt x="803" y="51"/>
                    </a:cubicBezTo>
                    <a:lnTo>
                      <a:pt x="218" y="18"/>
                    </a:lnTo>
                    <a:lnTo>
                      <a:pt x="51" y="1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177" name="Google Shape;2448;p48">
                <a:extLst>
                  <a:ext uri="{FF2B5EF4-FFF2-40B4-BE49-F238E27FC236}">
                    <a16:creationId xmlns:a16="http://schemas.microsoft.com/office/drawing/2014/main" id="{5110C015-5998-46A9-9C8E-F44BDFB6F4E1}"/>
                  </a:ext>
                </a:extLst>
              </p:cNvPr>
              <p:cNvSpPr/>
              <p:nvPr/>
            </p:nvSpPr>
            <p:spPr>
              <a:xfrm>
                <a:off x="2215150" y="3559450"/>
                <a:ext cx="8375" cy="1215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486" extrusionOk="0">
                    <a:moveTo>
                      <a:pt x="335" y="1"/>
                    </a:moveTo>
                    <a:lnTo>
                      <a:pt x="335" y="1"/>
                    </a:lnTo>
                    <a:cubicBezTo>
                      <a:pt x="134" y="68"/>
                      <a:pt x="1" y="268"/>
                      <a:pt x="1" y="485"/>
                    </a:cubicBezTo>
                    <a:cubicBezTo>
                      <a:pt x="51" y="285"/>
                      <a:pt x="168" y="118"/>
                      <a:pt x="335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178" name="Google Shape;2449;p48">
                <a:extLst>
                  <a:ext uri="{FF2B5EF4-FFF2-40B4-BE49-F238E27FC236}">
                    <a16:creationId xmlns:a16="http://schemas.microsoft.com/office/drawing/2014/main" id="{97B1BF46-A493-41B6-9F1C-A10E494BFB42}"/>
                  </a:ext>
                </a:extLst>
              </p:cNvPr>
              <p:cNvSpPr/>
              <p:nvPr/>
            </p:nvSpPr>
            <p:spPr>
              <a:xfrm>
                <a:off x="2191750" y="3551925"/>
                <a:ext cx="5050" cy="6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69" extrusionOk="0">
                    <a:moveTo>
                      <a:pt x="201" y="1"/>
                    </a:moveTo>
                    <a:cubicBezTo>
                      <a:pt x="185" y="1"/>
                      <a:pt x="135" y="51"/>
                      <a:pt x="85" y="118"/>
                    </a:cubicBezTo>
                    <a:cubicBezTo>
                      <a:pt x="34" y="201"/>
                      <a:pt x="1" y="268"/>
                      <a:pt x="18" y="268"/>
                    </a:cubicBezTo>
                    <a:cubicBezTo>
                      <a:pt x="18" y="268"/>
                      <a:pt x="68" y="218"/>
                      <a:pt x="118" y="151"/>
                    </a:cubicBezTo>
                    <a:cubicBezTo>
                      <a:pt x="168" y="68"/>
                      <a:pt x="201" y="18"/>
                      <a:pt x="201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179" name="Google Shape;2450;p48">
                <a:extLst>
                  <a:ext uri="{FF2B5EF4-FFF2-40B4-BE49-F238E27FC236}">
                    <a16:creationId xmlns:a16="http://schemas.microsoft.com/office/drawing/2014/main" id="{D7D1FB28-5578-48EE-86B7-405A8F309FA8}"/>
                  </a:ext>
                </a:extLst>
              </p:cNvPr>
              <p:cNvSpPr/>
              <p:nvPr/>
            </p:nvSpPr>
            <p:spPr>
              <a:xfrm>
                <a:off x="2185500" y="3550575"/>
                <a:ext cx="545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77" extrusionOk="0">
                    <a:moveTo>
                      <a:pt x="212" y="0"/>
                    </a:moveTo>
                    <a:cubicBezTo>
                      <a:pt x="194" y="0"/>
                      <a:pt x="142" y="30"/>
                      <a:pt x="101" y="72"/>
                    </a:cubicBezTo>
                    <a:cubicBezTo>
                      <a:pt x="50" y="122"/>
                      <a:pt x="0" y="172"/>
                      <a:pt x="17" y="172"/>
                    </a:cubicBezTo>
                    <a:cubicBezTo>
                      <a:pt x="17" y="175"/>
                      <a:pt x="19" y="176"/>
                      <a:pt x="22" y="176"/>
                    </a:cubicBezTo>
                    <a:cubicBezTo>
                      <a:pt x="35" y="176"/>
                      <a:pt x="76" y="146"/>
                      <a:pt x="117" y="105"/>
                    </a:cubicBezTo>
                    <a:cubicBezTo>
                      <a:pt x="184" y="55"/>
                      <a:pt x="218" y="5"/>
                      <a:pt x="218" y="5"/>
                    </a:cubicBezTo>
                    <a:cubicBezTo>
                      <a:pt x="218" y="2"/>
                      <a:pt x="215" y="0"/>
                      <a:pt x="212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180" name="Google Shape;2451;p48">
                <a:extLst>
                  <a:ext uri="{FF2B5EF4-FFF2-40B4-BE49-F238E27FC236}">
                    <a16:creationId xmlns:a16="http://schemas.microsoft.com/office/drawing/2014/main" id="{72CD53E0-4410-4DBA-BEE4-63790CB18271}"/>
                  </a:ext>
                </a:extLst>
              </p:cNvPr>
              <p:cNvSpPr/>
              <p:nvPr/>
            </p:nvSpPr>
            <p:spPr>
              <a:xfrm>
                <a:off x="2180900" y="3541900"/>
                <a:ext cx="9225" cy="15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63" extrusionOk="0">
                    <a:moveTo>
                      <a:pt x="1" y="1"/>
                    </a:moveTo>
                    <a:cubicBezTo>
                      <a:pt x="51" y="34"/>
                      <a:pt x="118" y="51"/>
                      <a:pt x="184" y="51"/>
                    </a:cubicBezTo>
                    <a:cubicBezTo>
                      <a:pt x="205" y="58"/>
                      <a:pt x="232" y="62"/>
                      <a:pt x="259" y="62"/>
                    </a:cubicBezTo>
                    <a:cubicBezTo>
                      <a:pt x="298" y="62"/>
                      <a:pt x="339" y="54"/>
                      <a:pt x="368" y="34"/>
                    </a:cubicBezTo>
                    <a:cubicBezTo>
                      <a:pt x="301" y="18"/>
                      <a:pt x="251" y="18"/>
                      <a:pt x="184" y="18"/>
                    </a:cubicBezTo>
                    <a:cubicBezTo>
                      <a:pt x="118" y="1"/>
                      <a:pt x="51" y="1"/>
                      <a:pt x="1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181" name="Google Shape;2452;p48">
                <a:extLst>
                  <a:ext uri="{FF2B5EF4-FFF2-40B4-BE49-F238E27FC236}">
                    <a16:creationId xmlns:a16="http://schemas.microsoft.com/office/drawing/2014/main" id="{BD4A8808-5460-44C2-AED6-361B0B846FF5}"/>
                  </a:ext>
                </a:extLst>
              </p:cNvPr>
              <p:cNvSpPr/>
              <p:nvPr/>
            </p:nvSpPr>
            <p:spPr>
              <a:xfrm>
                <a:off x="2195100" y="3544950"/>
                <a:ext cx="15475" cy="8275"/>
              </a:xfrm>
              <a:custGeom>
                <a:avLst/>
                <a:gdLst/>
                <a:ahLst/>
                <a:cxnLst/>
                <a:rect l="l" t="t" r="r" b="b"/>
                <a:pathLst>
                  <a:path w="619" h="331" extrusionOk="0">
                    <a:moveTo>
                      <a:pt x="402" y="36"/>
                    </a:moveTo>
                    <a:cubicBezTo>
                      <a:pt x="454" y="36"/>
                      <a:pt x="510" y="48"/>
                      <a:pt x="552" y="79"/>
                    </a:cubicBezTo>
                    <a:cubicBezTo>
                      <a:pt x="585" y="96"/>
                      <a:pt x="569" y="130"/>
                      <a:pt x="535" y="163"/>
                    </a:cubicBezTo>
                    <a:cubicBezTo>
                      <a:pt x="502" y="180"/>
                      <a:pt x="452" y="196"/>
                      <a:pt x="418" y="196"/>
                    </a:cubicBezTo>
                    <a:cubicBezTo>
                      <a:pt x="352" y="230"/>
                      <a:pt x="268" y="230"/>
                      <a:pt x="201" y="247"/>
                    </a:cubicBezTo>
                    <a:cubicBezTo>
                      <a:pt x="144" y="255"/>
                      <a:pt x="95" y="259"/>
                      <a:pt x="60" y="261"/>
                    </a:cubicBezTo>
                    <a:lnTo>
                      <a:pt x="60" y="261"/>
                    </a:lnTo>
                    <a:cubicBezTo>
                      <a:pt x="78" y="224"/>
                      <a:pt x="103" y="188"/>
                      <a:pt x="134" y="146"/>
                    </a:cubicBezTo>
                    <a:cubicBezTo>
                      <a:pt x="184" y="96"/>
                      <a:pt x="235" y="63"/>
                      <a:pt x="318" y="46"/>
                    </a:cubicBezTo>
                    <a:cubicBezTo>
                      <a:pt x="343" y="40"/>
                      <a:pt x="372" y="36"/>
                      <a:pt x="402" y="36"/>
                    </a:cubicBezTo>
                    <a:close/>
                    <a:moveTo>
                      <a:pt x="395" y="0"/>
                    </a:moveTo>
                    <a:cubicBezTo>
                      <a:pt x="285" y="0"/>
                      <a:pt x="181" y="45"/>
                      <a:pt x="118" y="130"/>
                    </a:cubicBezTo>
                    <a:cubicBezTo>
                      <a:pt x="84" y="179"/>
                      <a:pt x="51" y="213"/>
                      <a:pt x="34" y="262"/>
                    </a:cubicBezTo>
                    <a:lnTo>
                      <a:pt x="34" y="262"/>
                    </a:lnTo>
                    <a:cubicBezTo>
                      <a:pt x="13" y="263"/>
                      <a:pt x="1" y="263"/>
                      <a:pt x="1" y="263"/>
                    </a:cubicBezTo>
                    <a:cubicBezTo>
                      <a:pt x="12" y="266"/>
                      <a:pt x="23" y="268"/>
                      <a:pt x="34" y="270"/>
                    </a:cubicBezTo>
                    <a:lnTo>
                      <a:pt x="34" y="270"/>
                    </a:lnTo>
                    <a:cubicBezTo>
                      <a:pt x="34" y="288"/>
                      <a:pt x="34" y="315"/>
                      <a:pt x="34" y="330"/>
                    </a:cubicBezTo>
                    <a:cubicBezTo>
                      <a:pt x="39" y="310"/>
                      <a:pt x="46" y="291"/>
                      <a:pt x="54" y="273"/>
                    </a:cubicBezTo>
                    <a:lnTo>
                      <a:pt x="54" y="273"/>
                    </a:lnTo>
                    <a:cubicBezTo>
                      <a:pt x="103" y="280"/>
                      <a:pt x="152" y="280"/>
                      <a:pt x="201" y="280"/>
                    </a:cubicBezTo>
                    <a:cubicBezTo>
                      <a:pt x="285" y="263"/>
                      <a:pt x="352" y="263"/>
                      <a:pt x="435" y="230"/>
                    </a:cubicBezTo>
                    <a:cubicBezTo>
                      <a:pt x="469" y="230"/>
                      <a:pt x="519" y="213"/>
                      <a:pt x="552" y="196"/>
                    </a:cubicBezTo>
                    <a:cubicBezTo>
                      <a:pt x="585" y="180"/>
                      <a:pt x="602" y="146"/>
                      <a:pt x="602" y="130"/>
                    </a:cubicBezTo>
                    <a:cubicBezTo>
                      <a:pt x="619" y="96"/>
                      <a:pt x="602" y="63"/>
                      <a:pt x="585" y="46"/>
                    </a:cubicBezTo>
                    <a:cubicBezTo>
                      <a:pt x="524" y="15"/>
                      <a:pt x="458" y="0"/>
                      <a:pt x="395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182" name="Google Shape;2453;p48">
                <a:extLst>
                  <a:ext uri="{FF2B5EF4-FFF2-40B4-BE49-F238E27FC236}">
                    <a16:creationId xmlns:a16="http://schemas.microsoft.com/office/drawing/2014/main" id="{30B882F5-92F0-489A-A2F2-E2C2794AC729}"/>
                  </a:ext>
                </a:extLst>
              </p:cNvPr>
              <p:cNvSpPr/>
              <p:nvPr/>
            </p:nvSpPr>
            <p:spPr>
              <a:xfrm>
                <a:off x="2189675" y="3541900"/>
                <a:ext cx="755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402" extrusionOk="0">
                    <a:moveTo>
                      <a:pt x="84" y="1"/>
                    </a:moveTo>
                    <a:cubicBezTo>
                      <a:pt x="34" y="1"/>
                      <a:pt x="0" y="51"/>
                      <a:pt x="17" y="84"/>
                    </a:cubicBezTo>
                    <a:cubicBezTo>
                      <a:pt x="17" y="118"/>
                      <a:pt x="34" y="151"/>
                      <a:pt x="51" y="185"/>
                    </a:cubicBezTo>
                    <a:cubicBezTo>
                      <a:pt x="67" y="235"/>
                      <a:pt x="101" y="268"/>
                      <a:pt x="134" y="318"/>
                    </a:cubicBezTo>
                    <a:cubicBezTo>
                      <a:pt x="168" y="352"/>
                      <a:pt x="201" y="385"/>
                      <a:pt x="251" y="402"/>
                    </a:cubicBezTo>
                    <a:cubicBezTo>
                      <a:pt x="251" y="402"/>
                      <a:pt x="218" y="369"/>
                      <a:pt x="151" y="302"/>
                    </a:cubicBezTo>
                    <a:cubicBezTo>
                      <a:pt x="134" y="252"/>
                      <a:pt x="101" y="218"/>
                      <a:pt x="84" y="168"/>
                    </a:cubicBezTo>
                    <a:cubicBezTo>
                      <a:pt x="51" y="118"/>
                      <a:pt x="34" y="51"/>
                      <a:pt x="84" y="34"/>
                    </a:cubicBezTo>
                    <a:cubicBezTo>
                      <a:pt x="134" y="34"/>
                      <a:pt x="184" y="84"/>
                      <a:pt x="218" y="135"/>
                    </a:cubicBezTo>
                    <a:cubicBezTo>
                      <a:pt x="251" y="168"/>
                      <a:pt x="268" y="218"/>
                      <a:pt x="268" y="268"/>
                    </a:cubicBezTo>
                    <a:cubicBezTo>
                      <a:pt x="268" y="318"/>
                      <a:pt x="268" y="352"/>
                      <a:pt x="268" y="402"/>
                    </a:cubicBezTo>
                    <a:cubicBezTo>
                      <a:pt x="301" y="369"/>
                      <a:pt x="301" y="318"/>
                      <a:pt x="301" y="268"/>
                    </a:cubicBezTo>
                    <a:cubicBezTo>
                      <a:pt x="301" y="201"/>
                      <a:pt x="284" y="151"/>
                      <a:pt x="251" y="101"/>
                    </a:cubicBezTo>
                    <a:cubicBezTo>
                      <a:pt x="218" y="51"/>
                      <a:pt x="151" y="1"/>
                      <a:pt x="84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183" name="Google Shape;2454;p48">
                <a:extLst>
                  <a:ext uri="{FF2B5EF4-FFF2-40B4-BE49-F238E27FC236}">
                    <a16:creationId xmlns:a16="http://schemas.microsoft.com/office/drawing/2014/main" id="{0114D3AF-DB65-4D42-8EE4-FE4D3073EB24}"/>
                  </a:ext>
                </a:extLst>
              </p:cNvPr>
              <p:cNvSpPr/>
              <p:nvPr/>
            </p:nvSpPr>
            <p:spPr>
              <a:xfrm>
                <a:off x="2109900" y="3542750"/>
                <a:ext cx="27575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1103" h="970" extrusionOk="0">
                    <a:moveTo>
                      <a:pt x="67" y="0"/>
                    </a:moveTo>
                    <a:cubicBezTo>
                      <a:pt x="34" y="0"/>
                      <a:pt x="17" y="17"/>
                      <a:pt x="0" y="17"/>
                    </a:cubicBezTo>
                    <a:cubicBezTo>
                      <a:pt x="0" y="17"/>
                      <a:pt x="84" y="17"/>
                      <a:pt x="234" y="34"/>
                    </a:cubicBezTo>
                    <a:cubicBezTo>
                      <a:pt x="618" y="84"/>
                      <a:pt x="936" y="368"/>
                      <a:pt x="1053" y="736"/>
                    </a:cubicBezTo>
                    <a:cubicBezTo>
                      <a:pt x="1086" y="869"/>
                      <a:pt x="1086" y="969"/>
                      <a:pt x="1103" y="969"/>
                    </a:cubicBezTo>
                    <a:cubicBezTo>
                      <a:pt x="1103" y="953"/>
                      <a:pt x="1103" y="919"/>
                      <a:pt x="1103" y="903"/>
                    </a:cubicBezTo>
                    <a:cubicBezTo>
                      <a:pt x="1103" y="852"/>
                      <a:pt x="1086" y="786"/>
                      <a:pt x="1069" y="736"/>
                    </a:cubicBezTo>
                    <a:cubicBezTo>
                      <a:pt x="969" y="335"/>
                      <a:pt x="635" y="50"/>
                      <a:pt x="234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184" name="Google Shape;2455;p48">
                <a:extLst>
                  <a:ext uri="{FF2B5EF4-FFF2-40B4-BE49-F238E27FC236}">
                    <a16:creationId xmlns:a16="http://schemas.microsoft.com/office/drawing/2014/main" id="{DD304AA2-9AF9-4AA3-980F-B25652F076F6}"/>
                  </a:ext>
                </a:extLst>
              </p:cNvPr>
              <p:cNvSpPr/>
              <p:nvPr/>
            </p:nvSpPr>
            <p:spPr>
              <a:xfrm>
                <a:off x="2117825" y="3510175"/>
                <a:ext cx="1700" cy="33025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21" extrusionOk="0">
                    <a:moveTo>
                      <a:pt x="67" y="0"/>
                    </a:moveTo>
                    <a:cubicBezTo>
                      <a:pt x="17" y="434"/>
                      <a:pt x="1" y="869"/>
                      <a:pt x="1" y="1320"/>
                    </a:cubicBezTo>
                    <a:cubicBezTo>
                      <a:pt x="34" y="1103"/>
                      <a:pt x="51" y="886"/>
                      <a:pt x="51" y="652"/>
                    </a:cubicBezTo>
                    <a:cubicBezTo>
                      <a:pt x="67" y="434"/>
                      <a:pt x="67" y="217"/>
                      <a:pt x="67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185" name="Google Shape;2456;p48">
                <a:extLst>
                  <a:ext uri="{FF2B5EF4-FFF2-40B4-BE49-F238E27FC236}">
                    <a16:creationId xmlns:a16="http://schemas.microsoft.com/office/drawing/2014/main" id="{705AB8B4-9F79-40A4-AB03-DBEFD787E719}"/>
                  </a:ext>
                </a:extLst>
              </p:cNvPr>
              <p:cNvSpPr/>
              <p:nvPr/>
            </p:nvSpPr>
            <p:spPr>
              <a:xfrm>
                <a:off x="2147900" y="3559875"/>
                <a:ext cx="23425" cy="1975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1" y="51"/>
                      <a:pt x="301" y="67"/>
                      <a:pt x="468" y="67"/>
                    </a:cubicBezTo>
                    <a:cubicBezTo>
                      <a:pt x="531" y="74"/>
                      <a:pt x="596" y="78"/>
                      <a:pt x="662" y="78"/>
                    </a:cubicBezTo>
                    <a:cubicBezTo>
                      <a:pt x="754" y="78"/>
                      <a:pt x="848" y="70"/>
                      <a:pt x="936" y="51"/>
                    </a:cubicBezTo>
                    <a:cubicBezTo>
                      <a:pt x="936" y="42"/>
                      <a:pt x="882" y="42"/>
                      <a:pt x="796" y="42"/>
                    </a:cubicBezTo>
                    <a:cubicBezTo>
                      <a:pt x="711" y="42"/>
                      <a:pt x="594" y="42"/>
                      <a:pt x="468" y="34"/>
                    </a:cubicBezTo>
                    <a:cubicBezTo>
                      <a:pt x="218" y="17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186" name="Google Shape;2457;p48">
                <a:extLst>
                  <a:ext uri="{FF2B5EF4-FFF2-40B4-BE49-F238E27FC236}">
                    <a16:creationId xmlns:a16="http://schemas.microsoft.com/office/drawing/2014/main" id="{3BAA22D4-5C08-4599-A897-C0E8913808F0}"/>
                  </a:ext>
                </a:extLst>
              </p:cNvPr>
              <p:cNvSpPr/>
              <p:nvPr/>
            </p:nvSpPr>
            <p:spPr>
              <a:xfrm>
                <a:off x="2132025" y="3559350"/>
                <a:ext cx="2525" cy="47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89" extrusionOk="0">
                    <a:moveTo>
                      <a:pt x="11" y="0"/>
                    </a:moveTo>
                    <a:cubicBezTo>
                      <a:pt x="7" y="0"/>
                      <a:pt x="4" y="2"/>
                      <a:pt x="1" y="5"/>
                    </a:cubicBezTo>
                    <a:cubicBezTo>
                      <a:pt x="1" y="5"/>
                      <a:pt x="17" y="38"/>
                      <a:pt x="34" y="88"/>
                    </a:cubicBezTo>
                    <a:cubicBezTo>
                      <a:pt x="68" y="138"/>
                      <a:pt x="68" y="188"/>
                      <a:pt x="84" y="188"/>
                    </a:cubicBezTo>
                    <a:cubicBezTo>
                      <a:pt x="84" y="188"/>
                      <a:pt x="101" y="138"/>
                      <a:pt x="84" y="88"/>
                    </a:cubicBezTo>
                    <a:cubicBezTo>
                      <a:pt x="57" y="33"/>
                      <a:pt x="29" y="0"/>
                      <a:pt x="11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187" name="Google Shape;2458;p48">
                <a:extLst>
                  <a:ext uri="{FF2B5EF4-FFF2-40B4-BE49-F238E27FC236}">
                    <a16:creationId xmlns:a16="http://schemas.microsoft.com/office/drawing/2014/main" id="{06970882-D1B4-452D-A9B0-10EC1198F218}"/>
                  </a:ext>
                </a:extLst>
              </p:cNvPr>
              <p:cNvSpPr/>
              <p:nvPr/>
            </p:nvSpPr>
            <p:spPr>
              <a:xfrm>
                <a:off x="2126175" y="3551825"/>
                <a:ext cx="337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35" h="127" extrusionOk="0">
                    <a:moveTo>
                      <a:pt x="21" y="0"/>
                    </a:moveTo>
                    <a:cubicBezTo>
                      <a:pt x="19" y="0"/>
                      <a:pt x="17" y="2"/>
                      <a:pt x="17" y="5"/>
                    </a:cubicBezTo>
                    <a:cubicBezTo>
                      <a:pt x="1" y="5"/>
                      <a:pt x="17" y="38"/>
                      <a:pt x="51" y="72"/>
                    </a:cubicBezTo>
                    <a:cubicBezTo>
                      <a:pt x="78" y="99"/>
                      <a:pt x="105" y="126"/>
                      <a:pt x="124" y="126"/>
                    </a:cubicBezTo>
                    <a:cubicBezTo>
                      <a:pt x="128" y="126"/>
                      <a:pt x="131" y="125"/>
                      <a:pt x="134" y="122"/>
                    </a:cubicBezTo>
                    <a:cubicBezTo>
                      <a:pt x="134" y="122"/>
                      <a:pt x="118" y="88"/>
                      <a:pt x="84" y="55"/>
                    </a:cubicBezTo>
                    <a:cubicBezTo>
                      <a:pt x="57" y="28"/>
                      <a:pt x="30" y="0"/>
                      <a:pt x="21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188" name="Google Shape;2459;p48">
                <a:extLst>
                  <a:ext uri="{FF2B5EF4-FFF2-40B4-BE49-F238E27FC236}">
                    <a16:creationId xmlns:a16="http://schemas.microsoft.com/office/drawing/2014/main" id="{52A40693-BD3A-445B-A098-2CE578D22A6D}"/>
                  </a:ext>
                </a:extLst>
              </p:cNvPr>
              <p:cNvSpPr/>
              <p:nvPr/>
            </p:nvSpPr>
            <p:spPr>
              <a:xfrm>
                <a:off x="2118250" y="3547575"/>
                <a:ext cx="46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85" h="92" extrusionOk="0">
                    <a:moveTo>
                      <a:pt x="58" y="1"/>
                    </a:moveTo>
                    <a:cubicBezTo>
                      <a:pt x="25" y="1"/>
                      <a:pt x="0" y="13"/>
                      <a:pt x="0" y="25"/>
                    </a:cubicBezTo>
                    <a:cubicBezTo>
                      <a:pt x="0" y="25"/>
                      <a:pt x="34" y="25"/>
                      <a:pt x="84" y="58"/>
                    </a:cubicBezTo>
                    <a:cubicBezTo>
                      <a:pt x="134" y="75"/>
                      <a:pt x="167" y="91"/>
                      <a:pt x="184" y="91"/>
                    </a:cubicBezTo>
                    <a:cubicBezTo>
                      <a:pt x="184" y="75"/>
                      <a:pt x="167" y="41"/>
                      <a:pt x="101" y="8"/>
                    </a:cubicBezTo>
                    <a:cubicBezTo>
                      <a:pt x="86" y="3"/>
                      <a:pt x="71" y="1"/>
                      <a:pt x="58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189" name="Google Shape;2460;p48">
                <a:extLst>
                  <a:ext uri="{FF2B5EF4-FFF2-40B4-BE49-F238E27FC236}">
                    <a16:creationId xmlns:a16="http://schemas.microsoft.com/office/drawing/2014/main" id="{B0BFC149-61CA-4E12-8955-2EBDC62B44A6}"/>
                  </a:ext>
                </a:extLst>
              </p:cNvPr>
              <p:cNvSpPr/>
              <p:nvPr/>
            </p:nvSpPr>
            <p:spPr>
              <a:xfrm>
                <a:off x="2111975" y="3546100"/>
                <a:ext cx="2525" cy="127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51" extrusionOk="0">
                    <a:moveTo>
                      <a:pt x="17" y="0"/>
                    </a:moveTo>
                    <a:lnTo>
                      <a:pt x="17" y="0"/>
                    </a:lnTo>
                    <a:cubicBezTo>
                      <a:pt x="1" y="17"/>
                      <a:pt x="17" y="33"/>
                      <a:pt x="51" y="50"/>
                    </a:cubicBezTo>
                    <a:lnTo>
                      <a:pt x="101" y="50"/>
                    </a:lnTo>
                    <a:cubicBezTo>
                      <a:pt x="101" y="33"/>
                      <a:pt x="84" y="17"/>
                      <a:pt x="67" y="17"/>
                    </a:cubicBezTo>
                    <a:cubicBezTo>
                      <a:pt x="34" y="0"/>
                      <a:pt x="17" y="0"/>
                      <a:pt x="17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190" name="Google Shape;2461;p48">
                <a:extLst>
                  <a:ext uri="{FF2B5EF4-FFF2-40B4-BE49-F238E27FC236}">
                    <a16:creationId xmlns:a16="http://schemas.microsoft.com/office/drawing/2014/main" id="{04365ADF-06B3-4E78-BED2-602B6450F422}"/>
                  </a:ext>
                </a:extLst>
              </p:cNvPr>
              <p:cNvSpPr/>
              <p:nvPr/>
            </p:nvSpPr>
            <p:spPr>
              <a:xfrm>
                <a:off x="1899350" y="2442375"/>
                <a:ext cx="331700" cy="353550"/>
              </a:xfrm>
              <a:custGeom>
                <a:avLst/>
                <a:gdLst/>
                <a:ahLst/>
                <a:cxnLst/>
                <a:rect l="l" t="t" r="r" b="b"/>
                <a:pathLst>
                  <a:path w="13268" h="14142" extrusionOk="0">
                    <a:moveTo>
                      <a:pt x="12010" y="1"/>
                    </a:moveTo>
                    <a:cubicBezTo>
                      <a:pt x="11825" y="1"/>
                      <a:pt x="11781" y="339"/>
                      <a:pt x="11781" y="339"/>
                    </a:cubicBezTo>
                    <a:cubicBezTo>
                      <a:pt x="11781" y="339"/>
                      <a:pt x="11212" y="2045"/>
                      <a:pt x="11036" y="2045"/>
                    </a:cubicBezTo>
                    <a:cubicBezTo>
                      <a:pt x="11033" y="2045"/>
                      <a:pt x="11031" y="2044"/>
                      <a:pt x="11029" y="2044"/>
                    </a:cubicBezTo>
                    <a:cubicBezTo>
                      <a:pt x="10845" y="1993"/>
                      <a:pt x="11129" y="957"/>
                      <a:pt x="11263" y="607"/>
                    </a:cubicBezTo>
                    <a:cubicBezTo>
                      <a:pt x="11379" y="316"/>
                      <a:pt x="11305" y="126"/>
                      <a:pt x="11152" y="126"/>
                    </a:cubicBezTo>
                    <a:cubicBezTo>
                      <a:pt x="11129" y="126"/>
                      <a:pt x="11105" y="130"/>
                      <a:pt x="11079" y="139"/>
                    </a:cubicBezTo>
                    <a:cubicBezTo>
                      <a:pt x="10945" y="189"/>
                      <a:pt x="10527" y="1242"/>
                      <a:pt x="10410" y="1576"/>
                    </a:cubicBezTo>
                    <a:cubicBezTo>
                      <a:pt x="10333" y="1846"/>
                      <a:pt x="10126" y="2465"/>
                      <a:pt x="9936" y="2465"/>
                    </a:cubicBezTo>
                    <a:cubicBezTo>
                      <a:pt x="9880" y="2465"/>
                      <a:pt x="9825" y="2411"/>
                      <a:pt x="9776" y="2277"/>
                    </a:cubicBezTo>
                    <a:cubicBezTo>
                      <a:pt x="9542" y="1693"/>
                      <a:pt x="9141" y="1325"/>
                      <a:pt x="8957" y="1308"/>
                    </a:cubicBezTo>
                    <a:cubicBezTo>
                      <a:pt x="8951" y="1308"/>
                      <a:pt x="8944" y="1308"/>
                      <a:pt x="8938" y="1308"/>
                    </a:cubicBezTo>
                    <a:cubicBezTo>
                      <a:pt x="8768" y="1308"/>
                      <a:pt x="8694" y="1530"/>
                      <a:pt x="8823" y="1643"/>
                    </a:cubicBezTo>
                    <a:cubicBezTo>
                      <a:pt x="8973" y="1810"/>
                      <a:pt x="9090" y="1993"/>
                      <a:pt x="9174" y="2194"/>
                    </a:cubicBezTo>
                    <a:cubicBezTo>
                      <a:pt x="9241" y="2344"/>
                      <a:pt x="9291" y="2511"/>
                      <a:pt x="9324" y="2678"/>
                    </a:cubicBezTo>
                    <a:cubicBezTo>
                      <a:pt x="9375" y="3013"/>
                      <a:pt x="9375" y="3364"/>
                      <a:pt x="9358" y="3714"/>
                    </a:cubicBezTo>
                    <a:lnTo>
                      <a:pt x="6267" y="10164"/>
                    </a:lnTo>
                    <a:lnTo>
                      <a:pt x="569" y="8393"/>
                    </a:lnTo>
                    <a:lnTo>
                      <a:pt x="1" y="11618"/>
                    </a:lnTo>
                    <a:cubicBezTo>
                      <a:pt x="1" y="11618"/>
                      <a:pt x="6829" y="14142"/>
                      <a:pt x="7834" y="14142"/>
                    </a:cubicBezTo>
                    <a:cubicBezTo>
                      <a:pt x="7883" y="14142"/>
                      <a:pt x="7918" y="14136"/>
                      <a:pt x="7938" y="14124"/>
                    </a:cubicBezTo>
                    <a:cubicBezTo>
                      <a:pt x="8940" y="13489"/>
                      <a:pt x="11630" y="4216"/>
                      <a:pt x="11630" y="4216"/>
                    </a:cubicBezTo>
                    <a:cubicBezTo>
                      <a:pt x="12081" y="3581"/>
                      <a:pt x="12482" y="2912"/>
                      <a:pt x="12867" y="2227"/>
                    </a:cubicBezTo>
                    <a:cubicBezTo>
                      <a:pt x="13268" y="1375"/>
                      <a:pt x="13201" y="1342"/>
                      <a:pt x="13084" y="1308"/>
                    </a:cubicBezTo>
                    <a:cubicBezTo>
                      <a:pt x="13076" y="1306"/>
                      <a:pt x="13069" y="1305"/>
                      <a:pt x="13061" y="1305"/>
                    </a:cubicBezTo>
                    <a:cubicBezTo>
                      <a:pt x="12807" y="1305"/>
                      <a:pt x="12416" y="2439"/>
                      <a:pt x="12274" y="2439"/>
                    </a:cubicBezTo>
                    <a:cubicBezTo>
                      <a:pt x="12255" y="2439"/>
                      <a:pt x="12241" y="2421"/>
                      <a:pt x="12232" y="2378"/>
                    </a:cubicBezTo>
                    <a:cubicBezTo>
                      <a:pt x="12131" y="1977"/>
                      <a:pt x="13034" y="556"/>
                      <a:pt x="12733" y="473"/>
                    </a:cubicBezTo>
                    <a:cubicBezTo>
                      <a:pt x="12723" y="471"/>
                      <a:pt x="12714" y="470"/>
                      <a:pt x="12704" y="470"/>
                    </a:cubicBezTo>
                    <a:cubicBezTo>
                      <a:pt x="12325" y="470"/>
                      <a:pt x="11863" y="2013"/>
                      <a:pt x="11814" y="2144"/>
                    </a:cubicBezTo>
                    <a:cubicBezTo>
                      <a:pt x="11794" y="2196"/>
                      <a:pt x="11752" y="2218"/>
                      <a:pt x="11710" y="2218"/>
                    </a:cubicBezTo>
                    <a:cubicBezTo>
                      <a:pt x="11645" y="2218"/>
                      <a:pt x="11583" y="2165"/>
                      <a:pt x="11613" y="2094"/>
                    </a:cubicBezTo>
                    <a:cubicBezTo>
                      <a:pt x="11697" y="1927"/>
                      <a:pt x="12432" y="105"/>
                      <a:pt x="12048" y="5"/>
                    </a:cubicBezTo>
                    <a:cubicBezTo>
                      <a:pt x="12035" y="2"/>
                      <a:pt x="12022" y="1"/>
                      <a:pt x="12010" y="1"/>
                    </a:cubicBezTo>
                    <a:close/>
                  </a:path>
                </a:pathLst>
              </a:custGeom>
              <a:solidFill>
                <a:srgbClr val="B78876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191" name="Google Shape;2462;p48">
                <a:extLst>
                  <a:ext uri="{FF2B5EF4-FFF2-40B4-BE49-F238E27FC236}">
                    <a16:creationId xmlns:a16="http://schemas.microsoft.com/office/drawing/2014/main" id="{F5F1EB4B-D77A-4BE7-91C4-CFEB28AA5DBB}"/>
                  </a:ext>
                </a:extLst>
              </p:cNvPr>
              <p:cNvSpPr/>
              <p:nvPr/>
            </p:nvSpPr>
            <p:spPr>
              <a:xfrm>
                <a:off x="1388925" y="2632550"/>
                <a:ext cx="342950" cy="439050"/>
              </a:xfrm>
              <a:custGeom>
                <a:avLst/>
                <a:gdLst/>
                <a:ahLst/>
                <a:cxnLst/>
                <a:rect l="l" t="t" r="r" b="b"/>
                <a:pathLst>
                  <a:path w="13718" h="17562" extrusionOk="0">
                    <a:moveTo>
                      <a:pt x="12816" y="0"/>
                    </a:moveTo>
                    <a:cubicBezTo>
                      <a:pt x="12816" y="0"/>
                      <a:pt x="6283" y="2624"/>
                      <a:pt x="3793" y="4595"/>
                    </a:cubicBezTo>
                    <a:cubicBezTo>
                      <a:pt x="2222" y="5848"/>
                      <a:pt x="1086" y="13618"/>
                      <a:pt x="1086" y="13635"/>
                    </a:cubicBezTo>
                    <a:cubicBezTo>
                      <a:pt x="785" y="14236"/>
                      <a:pt x="518" y="14838"/>
                      <a:pt x="284" y="15473"/>
                    </a:cubicBezTo>
                    <a:cubicBezTo>
                      <a:pt x="0" y="16375"/>
                      <a:pt x="84" y="16392"/>
                      <a:pt x="201" y="16408"/>
                    </a:cubicBezTo>
                    <a:cubicBezTo>
                      <a:pt x="205" y="16409"/>
                      <a:pt x="209" y="16409"/>
                      <a:pt x="214" y="16409"/>
                    </a:cubicBezTo>
                    <a:cubicBezTo>
                      <a:pt x="463" y="16409"/>
                      <a:pt x="697" y="15179"/>
                      <a:pt x="850" y="15179"/>
                    </a:cubicBezTo>
                    <a:cubicBezTo>
                      <a:pt x="869" y="15179"/>
                      <a:pt x="886" y="15197"/>
                      <a:pt x="902" y="15239"/>
                    </a:cubicBezTo>
                    <a:cubicBezTo>
                      <a:pt x="1036" y="15606"/>
                      <a:pt x="351" y="17143"/>
                      <a:pt x="652" y="17177"/>
                    </a:cubicBezTo>
                    <a:cubicBezTo>
                      <a:pt x="658" y="17178"/>
                      <a:pt x="663" y="17178"/>
                      <a:pt x="669" y="17178"/>
                    </a:cubicBezTo>
                    <a:cubicBezTo>
                      <a:pt x="1060" y="17178"/>
                      <a:pt x="1304" y="15537"/>
                      <a:pt x="1337" y="15406"/>
                    </a:cubicBezTo>
                    <a:cubicBezTo>
                      <a:pt x="1352" y="15345"/>
                      <a:pt x="1401" y="15319"/>
                      <a:pt x="1447" y="15319"/>
                    </a:cubicBezTo>
                    <a:cubicBezTo>
                      <a:pt x="1503" y="15319"/>
                      <a:pt x="1556" y="15358"/>
                      <a:pt x="1537" y="15422"/>
                    </a:cubicBezTo>
                    <a:cubicBezTo>
                      <a:pt x="1487" y="15606"/>
                      <a:pt x="1003" y="17511"/>
                      <a:pt x="1404" y="17561"/>
                    </a:cubicBezTo>
                    <a:cubicBezTo>
                      <a:pt x="1408" y="17561"/>
                      <a:pt x="1412" y="17562"/>
                      <a:pt x="1417" y="17562"/>
                    </a:cubicBezTo>
                    <a:cubicBezTo>
                      <a:pt x="1621" y="17562"/>
                      <a:pt x="1621" y="17177"/>
                      <a:pt x="1621" y="17177"/>
                    </a:cubicBezTo>
                    <a:cubicBezTo>
                      <a:pt x="1621" y="17177"/>
                      <a:pt x="1952" y="15389"/>
                      <a:pt x="2136" y="15389"/>
                    </a:cubicBezTo>
                    <a:cubicBezTo>
                      <a:pt x="2137" y="15389"/>
                      <a:pt x="2138" y="15389"/>
                      <a:pt x="2139" y="15389"/>
                    </a:cubicBezTo>
                    <a:cubicBezTo>
                      <a:pt x="2323" y="15422"/>
                      <a:pt x="2172" y="16492"/>
                      <a:pt x="2105" y="16843"/>
                    </a:cubicBezTo>
                    <a:cubicBezTo>
                      <a:pt x="2036" y="17148"/>
                      <a:pt x="2116" y="17315"/>
                      <a:pt x="2251" y="17315"/>
                    </a:cubicBezTo>
                    <a:cubicBezTo>
                      <a:pt x="2278" y="17315"/>
                      <a:pt x="2308" y="17308"/>
                      <a:pt x="2339" y="17294"/>
                    </a:cubicBezTo>
                    <a:cubicBezTo>
                      <a:pt x="2473" y="17227"/>
                      <a:pt x="2740" y="16141"/>
                      <a:pt x="2807" y="15773"/>
                    </a:cubicBezTo>
                    <a:cubicBezTo>
                      <a:pt x="2860" y="15496"/>
                      <a:pt x="2975" y="14824"/>
                      <a:pt x="3169" y="14824"/>
                    </a:cubicBezTo>
                    <a:cubicBezTo>
                      <a:pt x="3221" y="14824"/>
                      <a:pt x="3278" y="14872"/>
                      <a:pt x="3342" y="14988"/>
                    </a:cubicBezTo>
                    <a:cubicBezTo>
                      <a:pt x="3659" y="15539"/>
                      <a:pt x="4110" y="15857"/>
                      <a:pt x="4278" y="15857"/>
                    </a:cubicBezTo>
                    <a:cubicBezTo>
                      <a:pt x="4461" y="15823"/>
                      <a:pt x="4528" y="15590"/>
                      <a:pt x="4361" y="15489"/>
                    </a:cubicBezTo>
                    <a:cubicBezTo>
                      <a:pt x="4211" y="15339"/>
                      <a:pt x="4060" y="15172"/>
                      <a:pt x="3960" y="15005"/>
                    </a:cubicBezTo>
                    <a:cubicBezTo>
                      <a:pt x="3860" y="14854"/>
                      <a:pt x="3776" y="14704"/>
                      <a:pt x="3743" y="14537"/>
                    </a:cubicBezTo>
                    <a:cubicBezTo>
                      <a:pt x="3676" y="14286"/>
                      <a:pt x="3626" y="14036"/>
                      <a:pt x="3576" y="13785"/>
                    </a:cubicBezTo>
                    <a:cubicBezTo>
                      <a:pt x="3576" y="13785"/>
                      <a:pt x="5547" y="7937"/>
                      <a:pt x="6065" y="7035"/>
                    </a:cubicBezTo>
                    <a:cubicBezTo>
                      <a:pt x="6583" y="6132"/>
                      <a:pt x="13718" y="3559"/>
                      <a:pt x="13718" y="3559"/>
                    </a:cubicBezTo>
                    <a:lnTo>
                      <a:pt x="12816" y="0"/>
                    </a:lnTo>
                    <a:close/>
                  </a:path>
                </a:pathLst>
              </a:custGeom>
              <a:solidFill>
                <a:srgbClr val="B78876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192" name="Google Shape;2463;p48">
                <a:extLst>
                  <a:ext uri="{FF2B5EF4-FFF2-40B4-BE49-F238E27FC236}">
                    <a16:creationId xmlns:a16="http://schemas.microsoft.com/office/drawing/2014/main" id="{C07BFE15-D37E-43B3-8547-5B968AF54050}"/>
                  </a:ext>
                </a:extLst>
              </p:cNvPr>
              <p:cNvSpPr/>
              <p:nvPr/>
            </p:nvSpPr>
            <p:spPr>
              <a:xfrm>
                <a:off x="1505875" y="3026025"/>
                <a:ext cx="398100" cy="675900"/>
              </a:xfrm>
              <a:custGeom>
                <a:avLst/>
                <a:gdLst/>
                <a:ahLst/>
                <a:cxnLst/>
                <a:rect l="l" t="t" r="r" b="b"/>
                <a:pathLst>
                  <a:path w="15924" h="27036" extrusionOk="0">
                    <a:moveTo>
                      <a:pt x="9307" y="1"/>
                    </a:moveTo>
                    <a:lnTo>
                      <a:pt x="9842" y="11246"/>
                    </a:lnTo>
                    <a:cubicBezTo>
                      <a:pt x="9909" y="12465"/>
                      <a:pt x="9458" y="13652"/>
                      <a:pt x="8605" y="14537"/>
                    </a:cubicBezTo>
                    <a:lnTo>
                      <a:pt x="1" y="23426"/>
                    </a:lnTo>
                    <a:lnTo>
                      <a:pt x="3225" y="27035"/>
                    </a:lnTo>
                    <a:lnTo>
                      <a:pt x="13401" y="16776"/>
                    </a:lnTo>
                    <a:cubicBezTo>
                      <a:pt x="14654" y="15506"/>
                      <a:pt x="15389" y="13836"/>
                      <a:pt x="15489" y="12064"/>
                    </a:cubicBezTo>
                    <a:lnTo>
                      <a:pt x="15924" y="4028"/>
                    </a:lnTo>
                    <a:lnTo>
                      <a:pt x="9307" y="1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193" name="Google Shape;2464;p48">
                <a:extLst>
                  <a:ext uri="{FF2B5EF4-FFF2-40B4-BE49-F238E27FC236}">
                    <a16:creationId xmlns:a16="http://schemas.microsoft.com/office/drawing/2014/main" id="{FCB348FD-E6E5-494A-A2D5-D64EAEE7A087}"/>
                  </a:ext>
                </a:extLst>
              </p:cNvPr>
              <p:cNvSpPr/>
              <p:nvPr/>
            </p:nvSpPr>
            <p:spPr>
              <a:xfrm>
                <a:off x="1698450" y="3028125"/>
                <a:ext cx="561000" cy="507950"/>
              </a:xfrm>
              <a:custGeom>
                <a:avLst/>
                <a:gdLst/>
                <a:ahLst/>
                <a:cxnLst/>
                <a:rect l="l" t="t" r="r" b="b"/>
                <a:pathLst>
                  <a:path w="22440" h="20318" extrusionOk="0">
                    <a:moveTo>
                      <a:pt x="7469" y="0"/>
                    </a:moveTo>
                    <a:lnTo>
                      <a:pt x="284" y="218"/>
                    </a:lnTo>
                    <a:cubicBezTo>
                      <a:pt x="217" y="301"/>
                      <a:pt x="0" y="5414"/>
                      <a:pt x="4094" y="6049"/>
                    </a:cubicBezTo>
                    <a:cubicBezTo>
                      <a:pt x="4328" y="6099"/>
                      <a:pt x="5815" y="6249"/>
                      <a:pt x="5815" y="6249"/>
                    </a:cubicBezTo>
                    <a:cubicBezTo>
                      <a:pt x="10460" y="6199"/>
                      <a:pt x="16725" y="6032"/>
                      <a:pt x="16725" y="6032"/>
                    </a:cubicBezTo>
                    <a:lnTo>
                      <a:pt x="16725" y="6032"/>
                    </a:lnTo>
                    <a:lnTo>
                      <a:pt x="15673" y="20301"/>
                    </a:lnTo>
                    <a:lnTo>
                      <a:pt x="20602" y="20318"/>
                    </a:lnTo>
                    <a:lnTo>
                      <a:pt x="22106" y="5080"/>
                    </a:lnTo>
                    <a:cubicBezTo>
                      <a:pt x="22440" y="853"/>
                      <a:pt x="18881" y="134"/>
                      <a:pt x="16909" y="101"/>
                    </a:cubicBezTo>
                    <a:lnTo>
                      <a:pt x="7469" y="0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194" name="Google Shape;2465;p48">
                <a:extLst>
                  <a:ext uri="{FF2B5EF4-FFF2-40B4-BE49-F238E27FC236}">
                    <a16:creationId xmlns:a16="http://schemas.microsoft.com/office/drawing/2014/main" id="{D990F156-E967-4000-9E88-B071CC21653D}"/>
                  </a:ext>
                </a:extLst>
              </p:cNvPr>
              <p:cNvSpPr/>
              <p:nvPr/>
            </p:nvSpPr>
            <p:spPr>
              <a:xfrm>
                <a:off x="1763200" y="3033550"/>
                <a:ext cx="62675" cy="37400"/>
              </a:xfrm>
              <a:custGeom>
                <a:avLst/>
                <a:gdLst/>
                <a:ahLst/>
                <a:cxnLst/>
                <a:rect l="l" t="t" r="r" b="b"/>
                <a:pathLst>
                  <a:path w="2507" h="1496" extrusionOk="0">
                    <a:moveTo>
                      <a:pt x="2506" y="1"/>
                    </a:moveTo>
                    <a:cubicBezTo>
                      <a:pt x="2490" y="1"/>
                      <a:pt x="2439" y="168"/>
                      <a:pt x="2306" y="418"/>
                    </a:cubicBezTo>
                    <a:cubicBezTo>
                      <a:pt x="1972" y="1026"/>
                      <a:pt x="1347" y="1399"/>
                      <a:pt x="672" y="1399"/>
                    </a:cubicBezTo>
                    <a:cubicBezTo>
                      <a:pt x="604" y="1399"/>
                      <a:pt x="536" y="1395"/>
                      <a:pt x="468" y="1387"/>
                    </a:cubicBezTo>
                    <a:cubicBezTo>
                      <a:pt x="215" y="1373"/>
                      <a:pt x="55" y="1318"/>
                      <a:pt x="11" y="1318"/>
                    </a:cubicBezTo>
                    <a:cubicBezTo>
                      <a:pt x="5" y="1318"/>
                      <a:pt x="2" y="1319"/>
                      <a:pt x="0" y="1321"/>
                    </a:cubicBezTo>
                    <a:cubicBezTo>
                      <a:pt x="134" y="1404"/>
                      <a:pt x="284" y="1471"/>
                      <a:pt x="451" y="1471"/>
                    </a:cubicBezTo>
                    <a:cubicBezTo>
                      <a:pt x="551" y="1488"/>
                      <a:pt x="651" y="1496"/>
                      <a:pt x="750" y="1496"/>
                    </a:cubicBezTo>
                    <a:cubicBezTo>
                      <a:pt x="1442" y="1496"/>
                      <a:pt x="2080" y="1097"/>
                      <a:pt x="2373" y="468"/>
                    </a:cubicBezTo>
                    <a:cubicBezTo>
                      <a:pt x="2456" y="318"/>
                      <a:pt x="2506" y="168"/>
                      <a:pt x="2506" y="1"/>
                    </a:cubicBezTo>
                    <a:close/>
                  </a:path>
                </a:pathLst>
              </a:custGeom>
              <a:solidFill>
                <a:srgbClr val="455A64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195" name="Google Shape;2466;p48">
                <a:extLst>
                  <a:ext uri="{FF2B5EF4-FFF2-40B4-BE49-F238E27FC236}">
                    <a16:creationId xmlns:a16="http://schemas.microsoft.com/office/drawing/2014/main" id="{33BC1654-D866-405C-A008-54C831A4A24E}"/>
                  </a:ext>
                </a:extLst>
              </p:cNvPr>
              <p:cNvSpPr/>
              <p:nvPr/>
            </p:nvSpPr>
            <p:spPr>
              <a:xfrm>
                <a:off x="2117825" y="3155100"/>
                <a:ext cx="30950" cy="22600"/>
              </a:xfrm>
              <a:custGeom>
                <a:avLst/>
                <a:gdLst/>
                <a:ahLst/>
                <a:cxnLst/>
                <a:rect l="l" t="t" r="r" b="b"/>
                <a:pathLst>
                  <a:path w="1238" h="904" extrusionOk="0">
                    <a:moveTo>
                      <a:pt x="1237" y="1"/>
                    </a:moveTo>
                    <a:lnTo>
                      <a:pt x="1237" y="1"/>
                    </a:lnTo>
                    <a:cubicBezTo>
                      <a:pt x="786" y="235"/>
                      <a:pt x="368" y="535"/>
                      <a:pt x="1" y="903"/>
                    </a:cubicBezTo>
                    <a:cubicBezTo>
                      <a:pt x="452" y="669"/>
                      <a:pt x="869" y="368"/>
                      <a:pt x="1237" y="1"/>
                    </a:cubicBezTo>
                    <a:close/>
                  </a:path>
                </a:pathLst>
              </a:custGeom>
              <a:solidFill>
                <a:srgbClr val="455A64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196" name="Google Shape;2467;p48">
                <a:extLst>
                  <a:ext uri="{FF2B5EF4-FFF2-40B4-BE49-F238E27FC236}">
                    <a16:creationId xmlns:a16="http://schemas.microsoft.com/office/drawing/2014/main" id="{9A2D80C1-3FCD-4EF9-B588-00BCFAE689C1}"/>
                  </a:ext>
                </a:extLst>
              </p:cNvPr>
              <p:cNvSpPr/>
              <p:nvPr/>
            </p:nvSpPr>
            <p:spPr>
              <a:xfrm>
                <a:off x="2116575" y="3175925"/>
                <a:ext cx="37625" cy="4475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79" extrusionOk="0">
                    <a:moveTo>
                      <a:pt x="1314" y="0"/>
                    </a:moveTo>
                    <a:cubicBezTo>
                      <a:pt x="863" y="0"/>
                      <a:pt x="425" y="53"/>
                      <a:pt x="0" y="170"/>
                    </a:cubicBezTo>
                    <a:cubicBezTo>
                      <a:pt x="86" y="176"/>
                      <a:pt x="172" y="179"/>
                      <a:pt x="258" y="179"/>
                    </a:cubicBezTo>
                    <a:cubicBezTo>
                      <a:pt x="674" y="179"/>
                      <a:pt x="1089" y="114"/>
                      <a:pt x="1504" y="3"/>
                    </a:cubicBezTo>
                    <a:cubicBezTo>
                      <a:pt x="1440" y="1"/>
                      <a:pt x="1377" y="0"/>
                      <a:pt x="1314" y="0"/>
                    </a:cubicBezTo>
                    <a:close/>
                  </a:path>
                </a:pathLst>
              </a:custGeom>
              <a:solidFill>
                <a:srgbClr val="455A64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197" name="Google Shape;2468;p48">
                <a:extLst>
                  <a:ext uri="{FF2B5EF4-FFF2-40B4-BE49-F238E27FC236}">
                    <a16:creationId xmlns:a16="http://schemas.microsoft.com/office/drawing/2014/main" id="{C061EC70-E017-4EFF-B5AB-87FC4221848D}"/>
                  </a:ext>
                </a:extLst>
              </p:cNvPr>
              <p:cNvSpPr/>
              <p:nvPr/>
            </p:nvSpPr>
            <p:spPr>
              <a:xfrm>
                <a:off x="1705125" y="2404275"/>
                <a:ext cx="135375" cy="258375"/>
              </a:xfrm>
              <a:custGeom>
                <a:avLst/>
                <a:gdLst/>
                <a:ahLst/>
                <a:cxnLst/>
                <a:rect l="l" t="t" r="r" b="b"/>
                <a:pathLst>
                  <a:path w="5415" h="10335" extrusionOk="0">
                    <a:moveTo>
                      <a:pt x="3252" y="0"/>
                    </a:moveTo>
                    <a:cubicBezTo>
                      <a:pt x="2167" y="0"/>
                      <a:pt x="1092" y="359"/>
                      <a:pt x="218" y="1045"/>
                    </a:cubicBezTo>
                    <a:lnTo>
                      <a:pt x="1" y="1212"/>
                    </a:lnTo>
                    <a:lnTo>
                      <a:pt x="619" y="8764"/>
                    </a:lnTo>
                    <a:cubicBezTo>
                      <a:pt x="686" y="9649"/>
                      <a:pt x="1437" y="10334"/>
                      <a:pt x="2323" y="10334"/>
                    </a:cubicBezTo>
                    <a:cubicBezTo>
                      <a:pt x="2333" y="10335"/>
                      <a:pt x="2343" y="10335"/>
                      <a:pt x="2353" y="10335"/>
                    </a:cubicBezTo>
                    <a:cubicBezTo>
                      <a:pt x="3324" y="10335"/>
                      <a:pt x="4094" y="9523"/>
                      <a:pt x="4061" y="8563"/>
                    </a:cubicBezTo>
                    <a:cubicBezTo>
                      <a:pt x="4027" y="7628"/>
                      <a:pt x="3994" y="6675"/>
                      <a:pt x="3994" y="6675"/>
                    </a:cubicBezTo>
                    <a:cubicBezTo>
                      <a:pt x="3994" y="6675"/>
                      <a:pt x="5397" y="6441"/>
                      <a:pt x="5397" y="5021"/>
                    </a:cubicBezTo>
                    <a:cubicBezTo>
                      <a:pt x="5414" y="3618"/>
                      <a:pt x="5130" y="376"/>
                      <a:pt x="5130" y="376"/>
                    </a:cubicBezTo>
                    <a:cubicBezTo>
                      <a:pt x="4525" y="123"/>
                      <a:pt x="3887" y="0"/>
                      <a:pt x="3252" y="0"/>
                    </a:cubicBezTo>
                    <a:close/>
                  </a:path>
                </a:pathLst>
              </a:custGeom>
              <a:solidFill>
                <a:srgbClr val="B78876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198" name="Google Shape;2469;p48">
                <a:extLst>
                  <a:ext uri="{FF2B5EF4-FFF2-40B4-BE49-F238E27FC236}">
                    <a16:creationId xmlns:a16="http://schemas.microsoft.com/office/drawing/2014/main" id="{581DA568-EE6C-4D66-8E66-9B9A9AE720DD}"/>
                  </a:ext>
                </a:extLst>
              </p:cNvPr>
              <p:cNvSpPr/>
              <p:nvPr/>
            </p:nvSpPr>
            <p:spPr>
              <a:xfrm>
                <a:off x="1817500" y="2467950"/>
                <a:ext cx="13700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01" extrusionOk="0">
                    <a:moveTo>
                      <a:pt x="287" y="0"/>
                    </a:moveTo>
                    <a:cubicBezTo>
                      <a:pt x="281" y="0"/>
                      <a:pt x="274" y="1"/>
                      <a:pt x="267" y="1"/>
                    </a:cubicBezTo>
                    <a:cubicBezTo>
                      <a:pt x="84" y="1"/>
                      <a:pt x="0" y="235"/>
                      <a:pt x="150" y="352"/>
                    </a:cubicBezTo>
                    <a:cubicBezTo>
                      <a:pt x="190" y="384"/>
                      <a:pt x="237" y="400"/>
                      <a:pt x="284" y="400"/>
                    </a:cubicBezTo>
                    <a:cubicBezTo>
                      <a:pt x="337" y="400"/>
                      <a:pt x="390" y="380"/>
                      <a:pt x="435" y="335"/>
                    </a:cubicBezTo>
                    <a:cubicBezTo>
                      <a:pt x="547" y="207"/>
                      <a:pt x="458" y="0"/>
                      <a:pt x="287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199" name="Google Shape;2470;p48">
                <a:extLst>
                  <a:ext uri="{FF2B5EF4-FFF2-40B4-BE49-F238E27FC236}">
                    <a16:creationId xmlns:a16="http://schemas.microsoft.com/office/drawing/2014/main" id="{F51BB762-3CD3-4C5C-91ED-457181EC23BC}"/>
                  </a:ext>
                </a:extLst>
              </p:cNvPr>
              <p:cNvSpPr/>
              <p:nvPr/>
            </p:nvSpPr>
            <p:spPr>
              <a:xfrm>
                <a:off x="1816225" y="2464950"/>
                <a:ext cx="1842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737" h="195" extrusionOk="0">
                    <a:moveTo>
                      <a:pt x="369" y="0"/>
                    </a:moveTo>
                    <a:cubicBezTo>
                      <a:pt x="268" y="0"/>
                      <a:pt x="168" y="29"/>
                      <a:pt x="85" y="88"/>
                    </a:cubicBezTo>
                    <a:cubicBezTo>
                      <a:pt x="18" y="138"/>
                      <a:pt x="1" y="188"/>
                      <a:pt x="18" y="188"/>
                    </a:cubicBezTo>
                    <a:cubicBezTo>
                      <a:pt x="20" y="193"/>
                      <a:pt x="25" y="195"/>
                      <a:pt x="32" y="195"/>
                    </a:cubicBezTo>
                    <a:cubicBezTo>
                      <a:pt x="74" y="195"/>
                      <a:pt x="197" y="121"/>
                      <a:pt x="369" y="121"/>
                    </a:cubicBezTo>
                    <a:cubicBezTo>
                      <a:pt x="540" y="121"/>
                      <a:pt x="663" y="195"/>
                      <a:pt x="705" y="195"/>
                    </a:cubicBezTo>
                    <a:cubicBezTo>
                      <a:pt x="712" y="195"/>
                      <a:pt x="717" y="193"/>
                      <a:pt x="719" y="188"/>
                    </a:cubicBezTo>
                    <a:cubicBezTo>
                      <a:pt x="736" y="188"/>
                      <a:pt x="719" y="138"/>
                      <a:pt x="653" y="88"/>
                    </a:cubicBezTo>
                    <a:cubicBezTo>
                      <a:pt x="569" y="29"/>
                      <a:pt x="469" y="0"/>
                      <a:pt x="369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200" name="Google Shape;2471;p48">
                <a:extLst>
                  <a:ext uri="{FF2B5EF4-FFF2-40B4-BE49-F238E27FC236}">
                    <a16:creationId xmlns:a16="http://schemas.microsoft.com/office/drawing/2014/main" id="{9C35BD0A-D8EC-4F82-A8FB-235CC5F17671}"/>
                  </a:ext>
                </a:extLst>
              </p:cNvPr>
              <p:cNvSpPr/>
              <p:nvPr/>
            </p:nvSpPr>
            <p:spPr>
              <a:xfrm>
                <a:off x="1765550" y="2472525"/>
                <a:ext cx="131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525" h="412" extrusionOk="0">
                    <a:moveTo>
                      <a:pt x="260" y="1"/>
                    </a:moveTo>
                    <a:cubicBezTo>
                      <a:pt x="189" y="1"/>
                      <a:pt x="122" y="38"/>
                      <a:pt x="90" y="102"/>
                    </a:cubicBezTo>
                    <a:cubicBezTo>
                      <a:pt x="1" y="250"/>
                      <a:pt x="109" y="412"/>
                      <a:pt x="251" y="412"/>
                    </a:cubicBezTo>
                    <a:cubicBezTo>
                      <a:pt x="269" y="412"/>
                      <a:pt x="288" y="409"/>
                      <a:pt x="307" y="403"/>
                    </a:cubicBezTo>
                    <a:cubicBezTo>
                      <a:pt x="491" y="370"/>
                      <a:pt x="524" y="136"/>
                      <a:pt x="374" y="36"/>
                    </a:cubicBezTo>
                    <a:cubicBezTo>
                      <a:pt x="338" y="12"/>
                      <a:pt x="299" y="1"/>
                      <a:pt x="260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201" name="Google Shape;2472;p48">
                <a:extLst>
                  <a:ext uri="{FF2B5EF4-FFF2-40B4-BE49-F238E27FC236}">
                    <a16:creationId xmlns:a16="http://schemas.microsoft.com/office/drawing/2014/main" id="{E26CDFB6-D009-455F-9C50-6FF5B603AF08}"/>
                  </a:ext>
                </a:extLst>
              </p:cNvPr>
              <p:cNvSpPr/>
              <p:nvPr/>
            </p:nvSpPr>
            <p:spPr>
              <a:xfrm>
                <a:off x="1763600" y="2469650"/>
                <a:ext cx="18400" cy="5175"/>
              </a:xfrm>
              <a:custGeom>
                <a:avLst/>
                <a:gdLst/>
                <a:ahLst/>
                <a:cxnLst/>
                <a:rect l="l" t="t" r="r" b="b"/>
                <a:pathLst>
                  <a:path w="736" h="207" extrusionOk="0">
                    <a:moveTo>
                      <a:pt x="368" y="0"/>
                    </a:moveTo>
                    <a:cubicBezTo>
                      <a:pt x="268" y="0"/>
                      <a:pt x="168" y="34"/>
                      <a:pt x="84" y="100"/>
                    </a:cubicBezTo>
                    <a:cubicBezTo>
                      <a:pt x="17" y="151"/>
                      <a:pt x="1" y="184"/>
                      <a:pt x="17" y="201"/>
                    </a:cubicBezTo>
                    <a:cubicBezTo>
                      <a:pt x="20" y="205"/>
                      <a:pt x="23" y="207"/>
                      <a:pt x="29" y="207"/>
                    </a:cubicBezTo>
                    <a:cubicBezTo>
                      <a:pt x="69" y="207"/>
                      <a:pt x="193" y="117"/>
                      <a:pt x="368" y="117"/>
                    </a:cubicBezTo>
                    <a:cubicBezTo>
                      <a:pt x="529" y="117"/>
                      <a:pt x="664" y="207"/>
                      <a:pt x="707" y="207"/>
                    </a:cubicBezTo>
                    <a:cubicBezTo>
                      <a:pt x="713" y="207"/>
                      <a:pt x="717" y="205"/>
                      <a:pt x="719" y="201"/>
                    </a:cubicBezTo>
                    <a:cubicBezTo>
                      <a:pt x="736" y="184"/>
                      <a:pt x="719" y="151"/>
                      <a:pt x="652" y="100"/>
                    </a:cubicBezTo>
                    <a:cubicBezTo>
                      <a:pt x="569" y="34"/>
                      <a:pt x="469" y="0"/>
                      <a:pt x="368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202" name="Google Shape;2473;p48">
                <a:extLst>
                  <a:ext uri="{FF2B5EF4-FFF2-40B4-BE49-F238E27FC236}">
                    <a16:creationId xmlns:a16="http://schemas.microsoft.com/office/drawing/2014/main" id="{169A6E38-B48C-46E6-8B04-E23D71ADE399}"/>
                  </a:ext>
                </a:extLst>
              </p:cNvPr>
              <p:cNvSpPr/>
              <p:nvPr/>
            </p:nvSpPr>
            <p:spPr>
              <a:xfrm>
                <a:off x="1798275" y="2468800"/>
                <a:ext cx="15900" cy="4280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171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84" y="352"/>
                      <a:pt x="184" y="702"/>
                      <a:pt x="335" y="1037"/>
                    </a:cubicBezTo>
                    <a:lnTo>
                      <a:pt x="502" y="1421"/>
                    </a:lnTo>
                    <a:cubicBezTo>
                      <a:pt x="518" y="1471"/>
                      <a:pt x="535" y="1521"/>
                      <a:pt x="535" y="1571"/>
                    </a:cubicBezTo>
                    <a:cubicBezTo>
                      <a:pt x="535" y="1605"/>
                      <a:pt x="485" y="1621"/>
                      <a:pt x="435" y="1621"/>
                    </a:cubicBezTo>
                    <a:cubicBezTo>
                      <a:pt x="335" y="1621"/>
                      <a:pt x="234" y="1655"/>
                      <a:pt x="134" y="1688"/>
                    </a:cubicBezTo>
                    <a:cubicBezTo>
                      <a:pt x="205" y="1700"/>
                      <a:pt x="284" y="1712"/>
                      <a:pt x="360" y="1712"/>
                    </a:cubicBezTo>
                    <a:cubicBezTo>
                      <a:pt x="391" y="1712"/>
                      <a:pt x="422" y="1710"/>
                      <a:pt x="452" y="1705"/>
                    </a:cubicBezTo>
                    <a:cubicBezTo>
                      <a:pt x="485" y="1705"/>
                      <a:pt x="502" y="1688"/>
                      <a:pt x="535" y="1688"/>
                    </a:cubicBezTo>
                    <a:cubicBezTo>
                      <a:pt x="585" y="1672"/>
                      <a:pt x="602" y="1638"/>
                      <a:pt x="619" y="1605"/>
                    </a:cubicBezTo>
                    <a:cubicBezTo>
                      <a:pt x="635" y="1538"/>
                      <a:pt x="635" y="1454"/>
                      <a:pt x="602" y="1388"/>
                    </a:cubicBezTo>
                    <a:cubicBezTo>
                      <a:pt x="552" y="1271"/>
                      <a:pt x="502" y="1137"/>
                      <a:pt x="452" y="1003"/>
                    </a:cubicBezTo>
                    <a:cubicBezTo>
                      <a:pt x="335" y="652"/>
                      <a:pt x="184" y="318"/>
                      <a:pt x="1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203" name="Google Shape;2474;p48">
                <a:extLst>
                  <a:ext uri="{FF2B5EF4-FFF2-40B4-BE49-F238E27FC236}">
                    <a16:creationId xmlns:a16="http://schemas.microsoft.com/office/drawing/2014/main" id="{D2A45709-9320-4BBD-9F05-1C4F7866FE67}"/>
                  </a:ext>
                </a:extLst>
              </p:cNvPr>
              <p:cNvSpPr/>
              <p:nvPr/>
            </p:nvSpPr>
            <p:spPr>
              <a:xfrm>
                <a:off x="1783250" y="2516425"/>
                <a:ext cx="2632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517" extrusionOk="0">
                    <a:moveTo>
                      <a:pt x="100" y="0"/>
                    </a:moveTo>
                    <a:cubicBezTo>
                      <a:pt x="100" y="1"/>
                      <a:pt x="0" y="351"/>
                      <a:pt x="418" y="485"/>
                    </a:cubicBezTo>
                    <a:cubicBezTo>
                      <a:pt x="482" y="506"/>
                      <a:pt x="546" y="517"/>
                      <a:pt x="609" y="517"/>
                    </a:cubicBezTo>
                    <a:cubicBezTo>
                      <a:pt x="789" y="517"/>
                      <a:pt x="953" y="429"/>
                      <a:pt x="1053" y="268"/>
                    </a:cubicBezTo>
                    <a:lnTo>
                      <a:pt x="1053" y="268"/>
                    </a:lnTo>
                    <a:cubicBezTo>
                      <a:pt x="1029" y="270"/>
                      <a:pt x="1005" y="271"/>
                      <a:pt x="980" y="271"/>
                    </a:cubicBezTo>
                    <a:cubicBezTo>
                      <a:pt x="614" y="271"/>
                      <a:pt x="210" y="48"/>
                      <a:pt x="1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204" name="Google Shape;2475;p48">
                <a:extLst>
                  <a:ext uri="{FF2B5EF4-FFF2-40B4-BE49-F238E27FC236}">
                    <a16:creationId xmlns:a16="http://schemas.microsoft.com/office/drawing/2014/main" id="{E9FDF590-BD9F-4CB0-8568-34B2EFE0286F}"/>
                  </a:ext>
                </a:extLst>
              </p:cNvPr>
              <p:cNvSpPr/>
              <p:nvPr/>
            </p:nvSpPr>
            <p:spPr>
              <a:xfrm>
                <a:off x="1759000" y="2558200"/>
                <a:ext cx="4640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882" extrusionOk="0">
                    <a:moveTo>
                      <a:pt x="1" y="0"/>
                    </a:moveTo>
                    <a:cubicBezTo>
                      <a:pt x="1" y="0"/>
                      <a:pt x="383" y="881"/>
                      <a:pt x="1601" y="881"/>
                    </a:cubicBezTo>
                    <a:cubicBezTo>
                      <a:pt x="1682" y="881"/>
                      <a:pt x="1767" y="878"/>
                      <a:pt x="1856" y="869"/>
                    </a:cubicBezTo>
                    <a:lnTo>
                      <a:pt x="1839" y="502"/>
                    </a:lnTo>
                    <a:cubicBezTo>
                      <a:pt x="1812" y="502"/>
                      <a:pt x="1784" y="503"/>
                      <a:pt x="1757" y="503"/>
                    </a:cubicBezTo>
                    <a:cubicBezTo>
                      <a:pt x="1134" y="503"/>
                      <a:pt x="529" y="321"/>
                      <a:pt x="1" y="0"/>
                    </a:cubicBezTo>
                    <a:close/>
                  </a:path>
                </a:pathLst>
              </a:custGeom>
              <a:solidFill>
                <a:srgbClr val="A36957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205" name="Google Shape;2476;p48">
                <a:extLst>
                  <a:ext uri="{FF2B5EF4-FFF2-40B4-BE49-F238E27FC236}">
                    <a16:creationId xmlns:a16="http://schemas.microsoft.com/office/drawing/2014/main" id="{73243629-EEAC-47FD-986F-C5ED877B28D6}"/>
                  </a:ext>
                </a:extLst>
              </p:cNvPr>
              <p:cNvSpPr/>
              <p:nvPr/>
            </p:nvSpPr>
            <p:spPr>
              <a:xfrm>
                <a:off x="1696350" y="2371450"/>
                <a:ext cx="165450" cy="131675"/>
              </a:xfrm>
              <a:custGeom>
                <a:avLst/>
                <a:gdLst/>
                <a:ahLst/>
                <a:cxnLst/>
                <a:rect l="l" t="t" r="r" b="b"/>
                <a:pathLst>
                  <a:path w="6618" h="5267" extrusionOk="0">
                    <a:moveTo>
                      <a:pt x="3849" y="1"/>
                    </a:moveTo>
                    <a:cubicBezTo>
                      <a:pt x="3752" y="1"/>
                      <a:pt x="3654" y="13"/>
                      <a:pt x="3560" y="35"/>
                    </a:cubicBezTo>
                    <a:cubicBezTo>
                      <a:pt x="2791" y="169"/>
                      <a:pt x="2089" y="520"/>
                      <a:pt x="1521" y="1054"/>
                    </a:cubicBezTo>
                    <a:cubicBezTo>
                      <a:pt x="1387" y="1205"/>
                      <a:pt x="1220" y="1322"/>
                      <a:pt x="1037" y="1405"/>
                    </a:cubicBezTo>
                    <a:cubicBezTo>
                      <a:pt x="836" y="1455"/>
                      <a:pt x="619" y="1405"/>
                      <a:pt x="435" y="1472"/>
                    </a:cubicBezTo>
                    <a:cubicBezTo>
                      <a:pt x="168" y="1589"/>
                      <a:pt x="1" y="1856"/>
                      <a:pt x="1" y="2140"/>
                    </a:cubicBezTo>
                    <a:cubicBezTo>
                      <a:pt x="1" y="2424"/>
                      <a:pt x="51" y="2708"/>
                      <a:pt x="151" y="2976"/>
                    </a:cubicBezTo>
                    <a:cubicBezTo>
                      <a:pt x="251" y="3243"/>
                      <a:pt x="251" y="3527"/>
                      <a:pt x="201" y="3794"/>
                    </a:cubicBezTo>
                    <a:cubicBezTo>
                      <a:pt x="101" y="3978"/>
                      <a:pt x="268" y="4145"/>
                      <a:pt x="268" y="4346"/>
                    </a:cubicBezTo>
                    <a:cubicBezTo>
                      <a:pt x="235" y="4546"/>
                      <a:pt x="251" y="4747"/>
                      <a:pt x="301" y="4947"/>
                    </a:cubicBezTo>
                    <a:cubicBezTo>
                      <a:pt x="349" y="5137"/>
                      <a:pt x="530" y="5266"/>
                      <a:pt x="719" y="5266"/>
                    </a:cubicBezTo>
                    <a:cubicBezTo>
                      <a:pt x="730" y="5266"/>
                      <a:pt x="741" y="5266"/>
                      <a:pt x="753" y="5265"/>
                    </a:cubicBezTo>
                    <a:cubicBezTo>
                      <a:pt x="986" y="5231"/>
                      <a:pt x="1103" y="4981"/>
                      <a:pt x="1120" y="4764"/>
                    </a:cubicBezTo>
                    <a:cubicBezTo>
                      <a:pt x="1120" y="4546"/>
                      <a:pt x="1120" y="4312"/>
                      <a:pt x="1154" y="4095"/>
                    </a:cubicBezTo>
                    <a:cubicBezTo>
                      <a:pt x="1220" y="3945"/>
                      <a:pt x="1287" y="3794"/>
                      <a:pt x="1371" y="3644"/>
                    </a:cubicBezTo>
                    <a:cubicBezTo>
                      <a:pt x="1504" y="3260"/>
                      <a:pt x="1538" y="2842"/>
                      <a:pt x="1471" y="2441"/>
                    </a:cubicBezTo>
                    <a:lnTo>
                      <a:pt x="1471" y="2441"/>
                    </a:lnTo>
                    <a:cubicBezTo>
                      <a:pt x="1822" y="2608"/>
                      <a:pt x="2189" y="2725"/>
                      <a:pt x="2590" y="2775"/>
                    </a:cubicBezTo>
                    <a:cubicBezTo>
                      <a:pt x="2623" y="2778"/>
                      <a:pt x="2655" y="2779"/>
                      <a:pt x="2687" y="2779"/>
                    </a:cubicBezTo>
                    <a:cubicBezTo>
                      <a:pt x="3039" y="2779"/>
                      <a:pt x="3380" y="2615"/>
                      <a:pt x="3610" y="2324"/>
                    </a:cubicBezTo>
                    <a:cubicBezTo>
                      <a:pt x="3961" y="2458"/>
                      <a:pt x="4278" y="2642"/>
                      <a:pt x="4629" y="2775"/>
                    </a:cubicBezTo>
                    <a:cubicBezTo>
                      <a:pt x="4877" y="2882"/>
                      <a:pt x="5143" y="2938"/>
                      <a:pt x="5407" y="2938"/>
                    </a:cubicBezTo>
                    <a:cubicBezTo>
                      <a:pt x="5516" y="2938"/>
                      <a:pt x="5624" y="2928"/>
                      <a:pt x="5732" y="2909"/>
                    </a:cubicBezTo>
                    <a:cubicBezTo>
                      <a:pt x="6099" y="2842"/>
                      <a:pt x="6417" y="2575"/>
                      <a:pt x="6517" y="2207"/>
                    </a:cubicBezTo>
                    <a:cubicBezTo>
                      <a:pt x="6617" y="1840"/>
                      <a:pt x="6383" y="1455"/>
                      <a:pt x="5999" y="1372"/>
                    </a:cubicBezTo>
                    <a:cubicBezTo>
                      <a:pt x="6316" y="1288"/>
                      <a:pt x="6433" y="837"/>
                      <a:pt x="6250" y="570"/>
                    </a:cubicBezTo>
                    <a:cubicBezTo>
                      <a:pt x="6079" y="343"/>
                      <a:pt x="5813" y="224"/>
                      <a:pt x="5542" y="224"/>
                    </a:cubicBezTo>
                    <a:cubicBezTo>
                      <a:pt x="5494" y="224"/>
                      <a:pt x="5445" y="228"/>
                      <a:pt x="5397" y="236"/>
                    </a:cubicBezTo>
                    <a:cubicBezTo>
                      <a:pt x="5080" y="302"/>
                      <a:pt x="4763" y="436"/>
                      <a:pt x="4495" y="620"/>
                    </a:cubicBezTo>
                    <a:cubicBezTo>
                      <a:pt x="4545" y="386"/>
                      <a:pt x="4428" y="152"/>
                      <a:pt x="4211" y="68"/>
                    </a:cubicBezTo>
                    <a:cubicBezTo>
                      <a:pt x="4098" y="21"/>
                      <a:pt x="3975" y="1"/>
                      <a:pt x="3849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206" name="Google Shape;2477;p48">
                <a:extLst>
                  <a:ext uri="{FF2B5EF4-FFF2-40B4-BE49-F238E27FC236}">
                    <a16:creationId xmlns:a16="http://schemas.microsoft.com/office/drawing/2014/main" id="{A13CBD53-7555-489A-9D44-B1A9E835488B}"/>
                  </a:ext>
                </a:extLst>
              </p:cNvPr>
              <p:cNvSpPr/>
              <p:nvPr/>
            </p:nvSpPr>
            <p:spPr>
              <a:xfrm>
                <a:off x="1687575" y="2472975"/>
                <a:ext cx="25100" cy="405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620" extrusionOk="0">
                    <a:moveTo>
                      <a:pt x="686" y="1"/>
                    </a:moveTo>
                    <a:cubicBezTo>
                      <a:pt x="435" y="18"/>
                      <a:pt x="1" y="151"/>
                      <a:pt x="17" y="870"/>
                    </a:cubicBezTo>
                    <a:cubicBezTo>
                      <a:pt x="27" y="1490"/>
                      <a:pt x="379" y="1619"/>
                      <a:pt x="660" y="1619"/>
                    </a:cubicBezTo>
                    <a:cubicBezTo>
                      <a:pt x="847" y="1619"/>
                      <a:pt x="1003" y="1561"/>
                      <a:pt x="1003" y="1555"/>
                    </a:cubicBezTo>
                    <a:cubicBezTo>
                      <a:pt x="1003" y="1521"/>
                      <a:pt x="936" y="602"/>
                      <a:pt x="903" y="201"/>
                    </a:cubicBezTo>
                    <a:cubicBezTo>
                      <a:pt x="903" y="84"/>
                      <a:pt x="803" y="1"/>
                      <a:pt x="686" y="1"/>
                    </a:cubicBezTo>
                    <a:close/>
                  </a:path>
                </a:pathLst>
              </a:custGeom>
              <a:solidFill>
                <a:srgbClr val="B78876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207" name="Google Shape;2478;p48">
                <a:extLst>
                  <a:ext uri="{FF2B5EF4-FFF2-40B4-BE49-F238E27FC236}">
                    <a16:creationId xmlns:a16="http://schemas.microsoft.com/office/drawing/2014/main" id="{E706E4B2-365D-463E-AAA8-08AADAD9E584}"/>
                  </a:ext>
                </a:extLst>
              </p:cNvPr>
              <p:cNvSpPr/>
              <p:nvPr/>
            </p:nvSpPr>
            <p:spPr>
              <a:xfrm>
                <a:off x="1694675" y="2481575"/>
                <a:ext cx="11725" cy="22600"/>
              </a:xfrm>
              <a:custGeom>
                <a:avLst/>
                <a:gdLst/>
                <a:ahLst/>
                <a:cxnLst/>
                <a:rect l="l" t="t" r="r" b="b"/>
                <a:pathLst>
                  <a:path w="469" h="904" extrusionOk="0">
                    <a:moveTo>
                      <a:pt x="281" y="1"/>
                    </a:moveTo>
                    <a:cubicBezTo>
                      <a:pt x="271" y="1"/>
                      <a:pt x="261" y="3"/>
                      <a:pt x="251" y="8"/>
                    </a:cubicBezTo>
                    <a:cubicBezTo>
                      <a:pt x="168" y="24"/>
                      <a:pt x="84" y="75"/>
                      <a:pt x="68" y="158"/>
                    </a:cubicBezTo>
                    <a:cubicBezTo>
                      <a:pt x="18" y="258"/>
                      <a:pt x="1" y="359"/>
                      <a:pt x="1" y="459"/>
                    </a:cubicBezTo>
                    <a:cubicBezTo>
                      <a:pt x="1" y="643"/>
                      <a:pt x="101" y="810"/>
                      <a:pt x="268" y="893"/>
                    </a:cubicBezTo>
                    <a:cubicBezTo>
                      <a:pt x="293" y="899"/>
                      <a:pt x="315" y="903"/>
                      <a:pt x="336" y="903"/>
                    </a:cubicBezTo>
                    <a:cubicBezTo>
                      <a:pt x="372" y="903"/>
                      <a:pt x="403" y="892"/>
                      <a:pt x="435" y="860"/>
                    </a:cubicBezTo>
                    <a:cubicBezTo>
                      <a:pt x="469" y="843"/>
                      <a:pt x="469" y="810"/>
                      <a:pt x="469" y="810"/>
                    </a:cubicBezTo>
                    <a:lnTo>
                      <a:pt x="469" y="810"/>
                    </a:lnTo>
                    <a:cubicBezTo>
                      <a:pt x="469" y="810"/>
                      <a:pt x="452" y="826"/>
                      <a:pt x="419" y="843"/>
                    </a:cubicBezTo>
                    <a:cubicBezTo>
                      <a:pt x="402" y="851"/>
                      <a:pt x="381" y="856"/>
                      <a:pt x="358" y="856"/>
                    </a:cubicBezTo>
                    <a:cubicBezTo>
                      <a:pt x="335" y="856"/>
                      <a:pt x="310" y="851"/>
                      <a:pt x="285" y="843"/>
                    </a:cubicBezTo>
                    <a:cubicBezTo>
                      <a:pt x="151" y="760"/>
                      <a:pt x="68" y="609"/>
                      <a:pt x="68" y="459"/>
                    </a:cubicBezTo>
                    <a:cubicBezTo>
                      <a:pt x="68" y="359"/>
                      <a:pt x="84" y="275"/>
                      <a:pt x="118" y="191"/>
                    </a:cubicBezTo>
                    <a:cubicBezTo>
                      <a:pt x="134" y="125"/>
                      <a:pt x="185" y="75"/>
                      <a:pt x="251" y="58"/>
                    </a:cubicBezTo>
                    <a:cubicBezTo>
                      <a:pt x="265" y="53"/>
                      <a:pt x="277" y="51"/>
                      <a:pt x="288" y="51"/>
                    </a:cubicBezTo>
                    <a:cubicBezTo>
                      <a:pt x="319" y="51"/>
                      <a:pt x="344" y="67"/>
                      <a:pt x="368" y="91"/>
                    </a:cubicBezTo>
                    <a:cubicBezTo>
                      <a:pt x="368" y="125"/>
                      <a:pt x="368" y="141"/>
                      <a:pt x="368" y="141"/>
                    </a:cubicBezTo>
                    <a:cubicBezTo>
                      <a:pt x="371" y="144"/>
                      <a:pt x="375" y="146"/>
                      <a:pt x="377" y="146"/>
                    </a:cubicBezTo>
                    <a:cubicBezTo>
                      <a:pt x="390" y="146"/>
                      <a:pt x="399" y="119"/>
                      <a:pt x="385" y="91"/>
                    </a:cubicBezTo>
                    <a:cubicBezTo>
                      <a:pt x="385" y="58"/>
                      <a:pt x="368" y="41"/>
                      <a:pt x="352" y="24"/>
                    </a:cubicBezTo>
                    <a:cubicBezTo>
                      <a:pt x="328" y="13"/>
                      <a:pt x="304" y="1"/>
                      <a:pt x="281" y="1"/>
                    </a:cubicBezTo>
                    <a:close/>
                  </a:path>
                </a:pathLst>
              </a:custGeom>
              <a:solidFill>
                <a:srgbClr val="A36957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208" name="Google Shape;2479;p48">
                <a:extLst>
                  <a:ext uri="{FF2B5EF4-FFF2-40B4-BE49-F238E27FC236}">
                    <a16:creationId xmlns:a16="http://schemas.microsoft.com/office/drawing/2014/main" id="{C9F35257-0D92-413A-8C5E-67C6EFC1A4A5}"/>
                  </a:ext>
                </a:extLst>
              </p:cNvPr>
              <p:cNvSpPr/>
              <p:nvPr/>
            </p:nvSpPr>
            <p:spPr>
              <a:xfrm>
                <a:off x="1756500" y="2454175"/>
                <a:ext cx="24250" cy="760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304" extrusionOk="0">
                    <a:moveTo>
                      <a:pt x="677" y="0"/>
                    </a:moveTo>
                    <a:cubicBezTo>
                      <a:pt x="601" y="0"/>
                      <a:pt x="525" y="12"/>
                      <a:pt x="452" y="34"/>
                    </a:cubicBezTo>
                    <a:cubicBezTo>
                      <a:pt x="168" y="101"/>
                      <a:pt x="1" y="268"/>
                      <a:pt x="17" y="302"/>
                    </a:cubicBezTo>
                    <a:cubicBezTo>
                      <a:pt x="19" y="303"/>
                      <a:pt x="21" y="304"/>
                      <a:pt x="24" y="304"/>
                    </a:cubicBezTo>
                    <a:cubicBezTo>
                      <a:pt x="64" y="304"/>
                      <a:pt x="253" y="213"/>
                      <a:pt x="485" y="151"/>
                    </a:cubicBezTo>
                    <a:cubicBezTo>
                      <a:pt x="736" y="84"/>
                      <a:pt x="970" y="101"/>
                      <a:pt x="970" y="68"/>
                    </a:cubicBezTo>
                    <a:cubicBezTo>
                      <a:pt x="876" y="21"/>
                      <a:pt x="776" y="0"/>
                      <a:pt x="677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209" name="Google Shape;2480;p48">
                <a:extLst>
                  <a:ext uri="{FF2B5EF4-FFF2-40B4-BE49-F238E27FC236}">
                    <a16:creationId xmlns:a16="http://schemas.microsoft.com/office/drawing/2014/main" id="{41738ECE-62A5-4BFF-90B5-02F9997CBE89}"/>
                  </a:ext>
                </a:extLst>
              </p:cNvPr>
              <p:cNvSpPr/>
              <p:nvPr/>
            </p:nvSpPr>
            <p:spPr>
              <a:xfrm>
                <a:off x="1793675" y="2538975"/>
                <a:ext cx="2950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18" h="636" extrusionOk="0">
                    <a:moveTo>
                      <a:pt x="68" y="1"/>
                    </a:moveTo>
                    <a:cubicBezTo>
                      <a:pt x="34" y="1"/>
                      <a:pt x="1" y="151"/>
                      <a:pt x="1" y="318"/>
                    </a:cubicBezTo>
                    <a:cubicBezTo>
                      <a:pt x="1" y="502"/>
                      <a:pt x="17" y="636"/>
                      <a:pt x="51" y="636"/>
                    </a:cubicBezTo>
                    <a:cubicBezTo>
                      <a:pt x="84" y="636"/>
                      <a:pt x="118" y="502"/>
                      <a:pt x="118" y="318"/>
                    </a:cubicBezTo>
                    <a:cubicBezTo>
                      <a:pt x="118" y="151"/>
                      <a:pt x="101" y="1"/>
                      <a:pt x="68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210" name="Google Shape;2481;p48">
                <a:extLst>
                  <a:ext uri="{FF2B5EF4-FFF2-40B4-BE49-F238E27FC236}">
                    <a16:creationId xmlns:a16="http://schemas.microsoft.com/office/drawing/2014/main" id="{95B8E975-E5C4-4C39-A261-FFBBF49E730C}"/>
                  </a:ext>
                </a:extLst>
              </p:cNvPr>
              <p:cNvSpPr/>
              <p:nvPr/>
            </p:nvSpPr>
            <p:spPr>
              <a:xfrm>
                <a:off x="1800375" y="2538975"/>
                <a:ext cx="2950" cy="13400"/>
              </a:xfrm>
              <a:custGeom>
                <a:avLst/>
                <a:gdLst/>
                <a:ahLst/>
                <a:cxnLst/>
                <a:rect l="l" t="t" r="r" b="b"/>
                <a:pathLst>
                  <a:path w="118" h="536" extrusionOk="0">
                    <a:moveTo>
                      <a:pt x="67" y="1"/>
                    </a:moveTo>
                    <a:cubicBezTo>
                      <a:pt x="33" y="1"/>
                      <a:pt x="0" y="118"/>
                      <a:pt x="0" y="268"/>
                    </a:cubicBezTo>
                    <a:cubicBezTo>
                      <a:pt x="0" y="418"/>
                      <a:pt x="33" y="535"/>
                      <a:pt x="67" y="535"/>
                    </a:cubicBezTo>
                    <a:cubicBezTo>
                      <a:pt x="100" y="535"/>
                      <a:pt x="117" y="418"/>
                      <a:pt x="117" y="268"/>
                    </a:cubicBezTo>
                    <a:cubicBezTo>
                      <a:pt x="117" y="118"/>
                      <a:pt x="100" y="1"/>
                      <a:pt x="67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211" name="Google Shape;2482;p48">
                <a:extLst>
                  <a:ext uri="{FF2B5EF4-FFF2-40B4-BE49-F238E27FC236}">
                    <a16:creationId xmlns:a16="http://schemas.microsoft.com/office/drawing/2014/main" id="{A95A5538-AFDA-4F86-B862-1D22358A330C}"/>
                  </a:ext>
                </a:extLst>
              </p:cNvPr>
              <p:cNvSpPr/>
              <p:nvPr/>
            </p:nvSpPr>
            <p:spPr>
              <a:xfrm>
                <a:off x="1807475" y="2538575"/>
                <a:ext cx="33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485" extrusionOk="0">
                    <a:moveTo>
                      <a:pt x="50" y="0"/>
                    </a:moveTo>
                    <a:cubicBezTo>
                      <a:pt x="17" y="0"/>
                      <a:pt x="0" y="117"/>
                      <a:pt x="17" y="251"/>
                    </a:cubicBezTo>
                    <a:cubicBezTo>
                      <a:pt x="17" y="384"/>
                      <a:pt x="50" y="485"/>
                      <a:pt x="84" y="485"/>
                    </a:cubicBezTo>
                    <a:cubicBezTo>
                      <a:pt x="117" y="468"/>
                      <a:pt x="134" y="368"/>
                      <a:pt x="134" y="234"/>
                    </a:cubicBezTo>
                    <a:cubicBezTo>
                      <a:pt x="117" y="100"/>
                      <a:pt x="84" y="0"/>
                      <a:pt x="50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212" name="Google Shape;2483;p48">
                <a:extLst>
                  <a:ext uri="{FF2B5EF4-FFF2-40B4-BE49-F238E27FC236}">
                    <a16:creationId xmlns:a16="http://schemas.microsoft.com/office/drawing/2014/main" id="{BA718916-9F19-4194-BF45-C7F7D7C2E6E7}"/>
                  </a:ext>
                </a:extLst>
              </p:cNvPr>
              <p:cNvSpPr/>
              <p:nvPr/>
            </p:nvSpPr>
            <p:spPr>
              <a:xfrm>
                <a:off x="1525100" y="2607575"/>
                <a:ext cx="474550" cy="426425"/>
              </a:xfrm>
              <a:custGeom>
                <a:avLst/>
                <a:gdLst/>
                <a:ahLst/>
                <a:cxnLst/>
                <a:rect l="l" t="t" r="r" b="b"/>
                <a:pathLst>
                  <a:path w="18982" h="17057" extrusionOk="0">
                    <a:moveTo>
                      <a:pt x="12121" y="1"/>
                    </a:moveTo>
                    <a:cubicBezTo>
                      <a:pt x="11858" y="1"/>
                      <a:pt x="11660" y="32"/>
                      <a:pt x="11473" y="32"/>
                    </a:cubicBezTo>
                    <a:cubicBezTo>
                      <a:pt x="11447" y="32"/>
                      <a:pt x="11421" y="32"/>
                      <a:pt x="11395" y="30"/>
                    </a:cubicBezTo>
                    <a:cubicBezTo>
                      <a:pt x="10688" y="307"/>
                      <a:pt x="9943" y="446"/>
                      <a:pt x="9198" y="446"/>
                    </a:cubicBezTo>
                    <a:cubicBezTo>
                      <a:pt x="8730" y="446"/>
                      <a:pt x="8261" y="391"/>
                      <a:pt x="7803" y="281"/>
                    </a:cubicBezTo>
                    <a:cubicBezTo>
                      <a:pt x="6216" y="465"/>
                      <a:pt x="5297" y="1217"/>
                      <a:pt x="3526" y="1918"/>
                    </a:cubicBezTo>
                    <a:lnTo>
                      <a:pt x="0" y="3823"/>
                    </a:lnTo>
                    <a:lnTo>
                      <a:pt x="2540" y="7365"/>
                    </a:lnTo>
                    <a:lnTo>
                      <a:pt x="5815" y="6279"/>
                    </a:lnTo>
                    <a:cubicBezTo>
                      <a:pt x="6082" y="7633"/>
                      <a:pt x="6149" y="8719"/>
                      <a:pt x="6333" y="10373"/>
                    </a:cubicBezTo>
                    <a:lnTo>
                      <a:pt x="6667" y="17056"/>
                    </a:lnTo>
                    <a:lnTo>
                      <a:pt x="16575" y="16889"/>
                    </a:lnTo>
                    <a:lnTo>
                      <a:pt x="15573" y="10557"/>
                    </a:lnTo>
                    <a:lnTo>
                      <a:pt x="14971" y="5544"/>
                    </a:lnTo>
                    <a:lnTo>
                      <a:pt x="14971" y="5544"/>
                    </a:lnTo>
                    <a:lnTo>
                      <a:pt x="17878" y="6747"/>
                    </a:lnTo>
                    <a:lnTo>
                      <a:pt x="18981" y="2670"/>
                    </a:lnTo>
                    <a:cubicBezTo>
                      <a:pt x="17394" y="2002"/>
                      <a:pt x="16274" y="1601"/>
                      <a:pt x="15389" y="1133"/>
                    </a:cubicBezTo>
                    <a:cubicBezTo>
                      <a:pt x="13595" y="154"/>
                      <a:pt x="12700" y="1"/>
                      <a:pt x="12121" y="1"/>
                    </a:cubicBezTo>
                    <a:close/>
                  </a:path>
                </a:pathLst>
              </a:custGeom>
              <a:solidFill>
                <a:srgbClr val="62C090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213" name="Google Shape;2484;p48">
                <a:extLst>
                  <a:ext uri="{FF2B5EF4-FFF2-40B4-BE49-F238E27FC236}">
                    <a16:creationId xmlns:a16="http://schemas.microsoft.com/office/drawing/2014/main" id="{34A98F00-95C1-41A4-8E7D-144BA733B909}"/>
                  </a:ext>
                </a:extLst>
              </p:cNvPr>
              <p:cNvSpPr/>
              <p:nvPr/>
            </p:nvSpPr>
            <p:spPr>
              <a:xfrm>
                <a:off x="1633700" y="2636975"/>
                <a:ext cx="283225" cy="65350"/>
              </a:xfrm>
              <a:custGeom>
                <a:avLst/>
                <a:gdLst/>
                <a:ahLst/>
                <a:cxnLst/>
                <a:rect l="l" t="t" r="r" b="b"/>
                <a:pathLst>
                  <a:path w="11329" h="2614" extrusionOk="0">
                    <a:moveTo>
                      <a:pt x="11190" y="0"/>
                    </a:moveTo>
                    <a:cubicBezTo>
                      <a:pt x="11187" y="0"/>
                      <a:pt x="11183" y="2"/>
                      <a:pt x="11178" y="7"/>
                    </a:cubicBezTo>
                    <a:cubicBezTo>
                      <a:pt x="11178" y="7"/>
                      <a:pt x="11212" y="41"/>
                      <a:pt x="11245" y="124"/>
                    </a:cubicBezTo>
                    <a:cubicBezTo>
                      <a:pt x="11295" y="241"/>
                      <a:pt x="11279" y="392"/>
                      <a:pt x="11212" y="492"/>
                    </a:cubicBezTo>
                    <a:cubicBezTo>
                      <a:pt x="11095" y="676"/>
                      <a:pt x="10944" y="809"/>
                      <a:pt x="10744" y="893"/>
                    </a:cubicBezTo>
                    <a:cubicBezTo>
                      <a:pt x="10477" y="960"/>
                      <a:pt x="10193" y="993"/>
                      <a:pt x="9909" y="993"/>
                    </a:cubicBezTo>
                    <a:cubicBezTo>
                      <a:pt x="9741" y="993"/>
                      <a:pt x="9574" y="1026"/>
                      <a:pt x="9407" y="1060"/>
                    </a:cubicBezTo>
                    <a:cubicBezTo>
                      <a:pt x="9240" y="1110"/>
                      <a:pt x="9073" y="1194"/>
                      <a:pt x="8923" y="1311"/>
                    </a:cubicBezTo>
                    <a:cubicBezTo>
                      <a:pt x="8605" y="1528"/>
                      <a:pt x="8355" y="1828"/>
                      <a:pt x="8037" y="2096"/>
                    </a:cubicBezTo>
                    <a:cubicBezTo>
                      <a:pt x="7887" y="2229"/>
                      <a:pt x="7703" y="2346"/>
                      <a:pt x="7519" y="2413"/>
                    </a:cubicBezTo>
                    <a:cubicBezTo>
                      <a:pt x="7382" y="2470"/>
                      <a:pt x="7237" y="2496"/>
                      <a:pt x="7095" y="2496"/>
                    </a:cubicBezTo>
                    <a:cubicBezTo>
                      <a:pt x="7030" y="2496"/>
                      <a:pt x="6964" y="2491"/>
                      <a:pt x="6901" y="2480"/>
                    </a:cubicBezTo>
                    <a:cubicBezTo>
                      <a:pt x="6467" y="2413"/>
                      <a:pt x="6066" y="2129"/>
                      <a:pt x="5631" y="1929"/>
                    </a:cubicBezTo>
                    <a:cubicBezTo>
                      <a:pt x="5319" y="1785"/>
                      <a:pt x="4982" y="1710"/>
                      <a:pt x="4637" y="1710"/>
                    </a:cubicBezTo>
                    <a:cubicBezTo>
                      <a:pt x="4501" y="1710"/>
                      <a:pt x="4364" y="1721"/>
                      <a:pt x="4228" y="1745"/>
                    </a:cubicBezTo>
                    <a:cubicBezTo>
                      <a:pt x="3793" y="1795"/>
                      <a:pt x="3359" y="1879"/>
                      <a:pt x="2941" y="1996"/>
                    </a:cubicBezTo>
                    <a:cubicBezTo>
                      <a:pt x="2573" y="2096"/>
                      <a:pt x="2172" y="2146"/>
                      <a:pt x="1788" y="2179"/>
                    </a:cubicBezTo>
                    <a:cubicBezTo>
                      <a:pt x="1754" y="2181"/>
                      <a:pt x="1721" y="2182"/>
                      <a:pt x="1687" y="2182"/>
                    </a:cubicBezTo>
                    <a:cubicBezTo>
                      <a:pt x="1387" y="2182"/>
                      <a:pt x="1088" y="2116"/>
                      <a:pt x="802" y="1996"/>
                    </a:cubicBezTo>
                    <a:cubicBezTo>
                      <a:pt x="552" y="1862"/>
                      <a:pt x="351" y="1678"/>
                      <a:pt x="218" y="1427"/>
                    </a:cubicBezTo>
                    <a:cubicBezTo>
                      <a:pt x="101" y="1244"/>
                      <a:pt x="50" y="1043"/>
                      <a:pt x="50" y="843"/>
                    </a:cubicBezTo>
                    <a:cubicBezTo>
                      <a:pt x="67" y="659"/>
                      <a:pt x="134" y="492"/>
                      <a:pt x="234" y="341"/>
                    </a:cubicBezTo>
                    <a:lnTo>
                      <a:pt x="234" y="341"/>
                    </a:lnTo>
                    <a:cubicBezTo>
                      <a:pt x="201" y="375"/>
                      <a:pt x="167" y="408"/>
                      <a:pt x="151" y="442"/>
                    </a:cubicBezTo>
                    <a:cubicBezTo>
                      <a:pt x="67" y="559"/>
                      <a:pt x="17" y="692"/>
                      <a:pt x="17" y="826"/>
                    </a:cubicBezTo>
                    <a:cubicBezTo>
                      <a:pt x="0" y="1060"/>
                      <a:pt x="50" y="1277"/>
                      <a:pt x="151" y="1461"/>
                    </a:cubicBezTo>
                    <a:cubicBezTo>
                      <a:pt x="301" y="1712"/>
                      <a:pt x="518" y="1929"/>
                      <a:pt x="769" y="2062"/>
                    </a:cubicBezTo>
                    <a:cubicBezTo>
                      <a:pt x="1055" y="2198"/>
                      <a:pt x="1367" y="2265"/>
                      <a:pt x="1683" y="2265"/>
                    </a:cubicBezTo>
                    <a:cubicBezTo>
                      <a:pt x="1718" y="2265"/>
                      <a:pt x="1753" y="2265"/>
                      <a:pt x="1788" y="2263"/>
                    </a:cubicBezTo>
                    <a:cubicBezTo>
                      <a:pt x="2189" y="2263"/>
                      <a:pt x="2590" y="2196"/>
                      <a:pt x="2974" y="2096"/>
                    </a:cubicBezTo>
                    <a:cubicBezTo>
                      <a:pt x="3392" y="1996"/>
                      <a:pt x="3810" y="1912"/>
                      <a:pt x="4244" y="1845"/>
                    </a:cubicBezTo>
                    <a:cubicBezTo>
                      <a:pt x="4353" y="1833"/>
                      <a:pt x="4462" y="1827"/>
                      <a:pt x="4572" y="1827"/>
                    </a:cubicBezTo>
                    <a:cubicBezTo>
                      <a:pt x="4917" y="1827"/>
                      <a:pt x="5264" y="1889"/>
                      <a:pt x="5581" y="2029"/>
                    </a:cubicBezTo>
                    <a:cubicBezTo>
                      <a:pt x="6015" y="2229"/>
                      <a:pt x="6400" y="2514"/>
                      <a:pt x="6868" y="2597"/>
                    </a:cubicBezTo>
                    <a:cubicBezTo>
                      <a:pt x="6942" y="2608"/>
                      <a:pt x="7016" y="2613"/>
                      <a:pt x="7089" y="2613"/>
                    </a:cubicBezTo>
                    <a:cubicBezTo>
                      <a:pt x="7248" y="2613"/>
                      <a:pt x="7404" y="2587"/>
                      <a:pt x="7553" y="2530"/>
                    </a:cubicBezTo>
                    <a:cubicBezTo>
                      <a:pt x="7753" y="2447"/>
                      <a:pt x="7937" y="2313"/>
                      <a:pt x="8104" y="2179"/>
                    </a:cubicBezTo>
                    <a:cubicBezTo>
                      <a:pt x="8421" y="1895"/>
                      <a:pt x="8689" y="1595"/>
                      <a:pt x="8973" y="1377"/>
                    </a:cubicBezTo>
                    <a:cubicBezTo>
                      <a:pt x="9123" y="1277"/>
                      <a:pt x="9274" y="1210"/>
                      <a:pt x="9441" y="1143"/>
                    </a:cubicBezTo>
                    <a:cubicBezTo>
                      <a:pt x="9591" y="1110"/>
                      <a:pt x="9758" y="1077"/>
                      <a:pt x="9909" y="1077"/>
                    </a:cubicBezTo>
                    <a:cubicBezTo>
                      <a:pt x="10209" y="1060"/>
                      <a:pt x="10493" y="1026"/>
                      <a:pt x="10761" y="943"/>
                    </a:cubicBezTo>
                    <a:cubicBezTo>
                      <a:pt x="10978" y="876"/>
                      <a:pt x="11145" y="709"/>
                      <a:pt x="11245" y="525"/>
                    </a:cubicBezTo>
                    <a:cubicBezTo>
                      <a:pt x="11312" y="392"/>
                      <a:pt x="11329" y="241"/>
                      <a:pt x="11279" y="108"/>
                    </a:cubicBezTo>
                    <a:cubicBezTo>
                      <a:pt x="11262" y="74"/>
                      <a:pt x="11245" y="57"/>
                      <a:pt x="11212" y="24"/>
                    </a:cubicBezTo>
                    <a:cubicBezTo>
                      <a:pt x="11200" y="12"/>
                      <a:pt x="11197" y="0"/>
                      <a:pt x="111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214" name="Google Shape;2485;p48">
                <a:extLst>
                  <a:ext uri="{FF2B5EF4-FFF2-40B4-BE49-F238E27FC236}">
                    <a16:creationId xmlns:a16="http://schemas.microsoft.com/office/drawing/2014/main" id="{087991F0-0842-4B81-A7D5-C2236A702E7D}"/>
                  </a:ext>
                </a:extLst>
              </p:cNvPr>
              <p:cNvSpPr/>
              <p:nvPr/>
            </p:nvSpPr>
            <p:spPr>
              <a:xfrm>
                <a:off x="1550575" y="2691875"/>
                <a:ext cx="343800" cy="92550"/>
              </a:xfrm>
              <a:custGeom>
                <a:avLst/>
                <a:gdLst/>
                <a:ahLst/>
                <a:cxnLst/>
                <a:rect l="l" t="t" r="r" b="b"/>
                <a:pathLst>
                  <a:path w="13752" h="3702" extrusionOk="0">
                    <a:moveTo>
                      <a:pt x="184" y="0"/>
                    </a:moveTo>
                    <a:lnTo>
                      <a:pt x="184" y="0"/>
                    </a:lnTo>
                    <a:cubicBezTo>
                      <a:pt x="151" y="50"/>
                      <a:pt x="134" y="100"/>
                      <a:pt x="101" y="150"/>
                    </a:cubicBezTo>
                    <a:cubicBezTo>
                      <a:pt x="34" y="284"/>
                      <a:pt x="0" y="451"/>
                      <a:pt x="17" y="602"/>
                    </a:cubicBezTo>
                    <a:cubicBezTo>
                      <a:pt x="34" y="852"/>
                      <a:pt x="134" y="1103"/>
                      <a:pt x="268" y="1303"/>
                    </a:cubicBezTo>
                    <a:cubicBezTo>
                      <a:pt x="468" y="1571"/>
                      <a:pt x="752" y="1771"/>
                      <a:pt x="1070" y="1888"/>
                    </a:cubicBezTo>
                    <a:cubicBezTo>
                      <a:pt x="1437" y="2005"/>
                      <a:pt x="1838" y="2072"/>
                      <a:pt x="2239" y="2072"/>
                    </a:cubicBezTo>
                    <a:cubicBezTo>
                      <a:pt x="2690" y="2072"/>
                      <a:pt x="3142" y="2089"/>
                      <a:pt x="3593" y="2139"/>
                    </a:cubicBezTo>
                    <a:cubicBezTo>
                      <a:pt x="3827" y="2172"/>
                      <a:pt x="4061" y="2222"/>
                      <a:pt x="4278" y="2323"/>
                    </a:cubicBezTo>
                    <a:cubicBezTo>
                      <a:pt x="4512" y="2423"/>
                      <a:pt x="4729" y="2556"/>
                      <a:pt x="4913" y="2724"/>
                    </a:cubicBezTo>
                    <a:cubicBezTo>
                      <a:pt x="5130" y="2874"/>
                      <a:pt x="5330" y="3041"/>
                      <a:pt x="5548" y="3191"/>
                    </a:cubicBezTo>
                    <a:cubicBezTo>
                      <a:pt x="5782" y="3342"/>
                      <a:pt x="6032" y="3475"/>
                      <a:pt x="6299" y="3559"/>
                    </a:cubicBezTo>
                    <a:cubicBezTo>
                      <a:pt x="6597" y="3655"/>
                      <a:pt x="6910" y="3701"/>
                      <a:pt x="7225" y="3701"/>
                    </a:cubicBezTo>
                    <a:cubicBezTo>
                      <a:pt x="7458" y="3701"/>
                      <a:pt x="7692" y="3676"/>
                      <a:pt x="7920" y="3626"/>
                    </a:cubicBezTo>
                    <a:cubicBezTo>
                      <a:pt x="8438" y="3526"/>
                      <a:pt x="8873" y="3242"/>
                      <a:pt x="9290" y="3024"/>
                    </a:cubicBezTo>
                    <a:cubicBezTo>
                      <a:pt x="9622" y="2852"/>
                      <a:pt x="9975" y="2732"/>
                      <a:pt x="10308" y="2732"/>
                    </a:cubicBezTo>
                    <a:cubicBezTo>
                      <a:pt x="10393" y="2732"/>
                      <a:pt x="10478" y="2740"/>
                      <a:pt x="10560" y="2757"/>
                    </a:cubicBezTo>
                    <a:cubicBezTo>
                      <a:pt x="10961" y="2857"/>
                      <a:pt x="11312" y="3074"/>
                      <a:pt x="11663" y="3175"/>
                    </a:cubicBezTo>
                    <a:cubicBezTo>
                      <a:pt x="11843" y="3232"/>
                      <a:pt x="12029" y="3262"/>
                      <a:pt x="12217" y="3262"/>
                    </a:cubicBezTo>
                    <a:cubicBezTo>
                      <a:pt x="12360" y="3262"/>
                      <a:pt x="12504" y="3244"/>
                      <a:pt x="12649" y="3208"/>
                    </a:cubicBezTo>
                    <a:cubicBezTo>
                      <a:pt x="12883" y="3158"/>
                      <a:pt x="13117" y="3058"/>
                      <a:pt x="13317" y="2907"/>
                    </a:cubicBezTo>
                    <a:cubicBezTo>
                      <a:pt x="13451" y="2824"/>
                      <a:pt x="13568" y="2707"/>
                      <a:pt x="13668" y="2590"/>
                    </a:cubicBezTo>
                    <a:cubicBezTo>
                      <a:pt x="13701" y="2556"/>
                      <a:pt x="13735" y="2506"/>
                      <a:pt x="13751" y="2456"/>
                    </a:cubicBezTo>
                    <a:lnTo>
                      <a:pt x="13751" y="2456"/>
                    </a:lnTo>
                    <a:cubicBezTo>
                      <a:pt x="13618" y="2607"/>
                      <a:pt x="13467" y="2757"/>
                      <a:pt x="13300" y="2874"/>
                    </a:cubicBezTo>
                    <a:cubicBezTo>
                      <a:pt x="13083" y="3008"/>
                      <a:pt x="12866" y="3091"/>
                      <a:pt x="12632" y="3141"/>
                    </a:cubicBezTo>
                    <a:cubicBezTo>
                      <a:pt x="12495" y="3177"/>
                      <a:pt x="12358" y="3195"/>
                      <a:pt x="12220" y="3195"/>
                    </a:cubicBezTo>
                    <a:cubicBezTo>
                      <a:pt x="12040" y="3195"/>
                      <a:pt x="11860" y="3165"/>
                      <a:pt x="11680" y="3108"/>
                    </a:cubicBezTo>
                    <a:cubicBezTo>
                      <a:pt x="11345" y="2991"/>
                      <a:pt x="11011" y="2774"/>
                      <a:pt x="10577" y="2673"/>
                    </a:cubicBezTo>
                    <a:cubicBezTo>
                      <a:pt x="10468" y="2648"/>
                      <a:pt x="10355" y="2636"/>
                      <a:pt x="10243" y="2636"/>
                    </a:cubicBezTo>
                    <a:cubicBezTo>
                      <a:pt x="10130" y="2636"/>
                      <a:pt x="10017" y="2648"/>
                      <a:pt x="9909" y="2673"/>
                    </a:cubicBezTo>
                    <a:cubicBezTo>
                      <a:pt x="9675" y="2740"/>
                      <a:pt x="9457" y="2824"/>
                      <a:pt x="9240" y="2924"/>
                    </a:cubicBezTo>
                    <a:cubicBezTo>
                      <a:pt x="8822" y="3141"/>
                      <a:pt x="8388" y="3425"/>
                      <a:pt x="7887" y="3526"/>
                    </a:cubicBezTo>
                    <a:cubicBezTo>
                      <a:pt x="7677" y="3566"/>
                      <a:pt x="7464" y="3588"/>
                      <a:pt x="7252" y="3588"/>
                    </a:cubicBezTo>
                    <a:cubicBezTo>
                      <a:pt x="6941" y="3588"/>
                      <a:pt x="6631" y="3541"/>
                      <a:pt x="6333" y="3442"/>
                    </a:cubicBezTo>
                    <a:cubicBezTo>
                      <a:pt x="6082" y="3358"/>
                      <a:pt x="5848" y="3242"/>
                      <a:pt x="5614" y="3091"/>
                    </a:cubicBezTo>
                    <a:cubicBezTo>
                      <a:pt x="5397" y="2957"/>
                      <a:pt x="5197" y="2790"/>
                      <a:pt x="4979" y="2623"/>
                    </a:cubicBezTo>
                    <a:cubicBezTo>
                      <a:pt x="4779" y="2456"/>
                      <a:pt x="4562" y="2323"/>
                      <a:pt x="4328" y="2222"/>
                    </a:cubicBezTo>
                    <a:cubicBezTo>
                      <a:pt x="4094" y="2122"/>
                      <a:pt x="3843" y="2055"/>
                      <a:pt x="3609" y="2039"/>
                    </a:cubicBezTo>
                    <a:cubicBezTo>
                      <a:pt x="3271" y="2001"/>
                      <a:pt x="2923" y="1982"/>
                      <a:pt x="2580" y="1982"/>
                    </a:cubicBezTo>
                    <a:cubicBezTo>
                      <a:pt x="2466" y="1982"/>
                      <a:pt x="2352" y="1984"/>
                      <a:pt x="2239" y="1988"/>
                    </a:cubicBezTo>
                    <a:cubicBezTo>
                      <a:pt x="1855" y="1988"/>
                      <a:pt x="1471" y="1922"/>
                      <a:pt x="1086" y="1805"/>
                    </a:cubicBezTo>
                    <a:cubicBezTo>
                      <a:pt x="786" y="1704"/>
                      <a:pt x="518" y="1521"/>
                      <a:pt x="335" y="1270"/>
                    </a:cubicBezTo>
                    <a:cubicBezTo>
                      <a:pt x="184" y="1069"/>
                      <a:pt x="101" y="836"/>
                      <a:pt x="67" y="602"/>
                    </a:cubicBezTo>
                    <a:cubicBezTo>
                      <a:pt x="50" y="451"/>
                      <a:pt x="67" y="301"/>
                      <a:pt x="117" y="150"/>
                    </a:cubicBezTo>
                    <a:cubicBezTo>
                      <a:pt x="167" y="50"/>
                      <a:pt x="201" y="17"/>
                      <a:pt x="1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215" name="Google Shape;2486;p48">
                <a:extLst>
                  <a:ext uri="{FF2B5EF4-FFF2-40B4-BE49-F238E27FC236}">
                    <a16:creationId xmlns:a16="http://schemas.microsoft.com/office/drawing/2014/main" id="{F06158C1-F22E-4E89-9FFD-1538BCCE3514}"/>
                  </a:ext>
                </a:extLst>
              </p:cNvPr>
              <p:cNvSpPr/>
              <p:nvPr/>
            </p:nvSpPr>
            <p:spPr>
              <a:xfrm>
                <a:off x="1909800" y="2715675"/>
                <a:ext cx="75225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3009" h="1551" extrusionOk="0">
                    <a:moveTo>
                      <a:pt x="3008" y="0"/>
                    </a:moveTo>
                    <a:cubicBezTo>
                      <a:pt x="2841" y="0"/>
                      <a:pt x="2657" y="51"/>
                      <a:pt x="2507" y="134"/>
                    </a:cubicBezTo>
                    <a:cubicBezTo>
                      <a:pt x="2156" y="335"/>
                      <a:pt x="1822" y="569"/>
                      <a:pt x="1521" y="853"/>
                    </a:cubicBezTo>
                    <a:cubicBezTo>
                      <a:pt x="1237" y="1120"/>
                      <a:pt x="886" y="1320"/>
                      <a:pt x="502" y="1437"/>
                    </a:cubicBezTo>
                    <a:cubicBezTo>
                      <a:pt x="335" y="1471"/>
                      <a:pt x="168" y="1488"/>
                      <a:pt x="1" y="1488"/>
                    </a:cubicBezTo>
                    <a:cubicBezTo>
                      <a:pt x="102" y="1528"/>
                      <a:pt x="209" y="1550"/>
                      <a:pt x="315" y="1550"/>
                    </a:cubicBezTo>
                    <a:cubicBezTo>
                      <a:pt x="384" y="1550"/>
                      <a:pt x="453" y="1541"/>
                      <a:pt x="519" y="1521"/>
                    </a:cubicBezTo>
                    <a:cubicBezTo>
                      <a:pt x="920" y="1421"/>
                      <a:pt x="1287" y="1220"/>
                      <a:pt x="1605" y="953"/>
                    </a:cubicBezTo>
                    <a:cubicBezTo>
                      <a:pt x="1889" y="669"/>
                      <a:pt x="2206" y="418"/>
                      <a:pt x="2557" y="201"/>
                    </a:cubicBezTo>
                    <a:cubicBezTo>
                      <a:pt x="2824" y="51"/>
                      <a:pt x="3008" y="34"/>
                      <a:pt x="300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216" name="Google Shape;2487;p48">
                <a:extLst>
                  <a:ext uri="{FF2B5EF4-FFF2-40B4-BE49-F238E27FC236}">
                    <a16:creationId xmlns:a16="http://schemas.microsoft.com/office/drawing/2014/main" id="{C9C3B27A-412B-4B90-B5E7-2B6EA26F5067}"/>
                  </a:ext>
                </a:extLst>
              </p:cNvPr>
              <p:cNvSpPr/>
              <p:nvPr/>
            </p:nvSpPr>
            <p:spPr>
              <a:xfrm>
                <a:off x="1682575" y="2844300"/>
                <a:ext cx="220150" cy="29425"/>
              </a:xfrm>
              <a:custGeom>
                <a:avLst/>
                <a:gdLst/>
                <a:ahLst/>
                <a:cxnLst/>
                <a:rect l="l" t="t" r="r" b="b"/>
                <a:pathLst>
                  <a:path w="8806" h="1177" extrusionOk="0">
                    <a:moveTo>
                      <a:pt x="3" y="0"/>
                    </a:moveTo>
                    <a:cubicBezTo>
                      <a:pt x="2" y="0"/>
                      <a:pt x="1" y="1"/>
                      <a:pt x="0" y="2"/>
                    </a:cubicBezTo>
                    <a:cubicBezTo>
                      <a:pt x="0" y="35"/>
                      <a:pt x="17" y="69"/>
                      <a:pt x="34" y="85"/>
                    </a:cubicBezTo>
                    <a:cubicBezTo>
                      <a:pt x="67" y="185"/>
                      <a:pt x="117" y="269"/>
                      <a:pt x="167" y="336"/>
                    </a:cubicBezTo>
                    <a:cubicBezTo>
                      <a:pt x="385" y="620"/>
                      <a:pt x="652" y="837"/>
                      <a:pt x="986" y="971"/>
                    </a:cubicBezTo>
                    <a:cubicBezTo>
                      <a:pt x="1322" y="1110"/>
                      <a:pt x="1674" y="1177"/>
                      <a:pt x="2031" y="1177"/>
                    </a:cubicBezTo>
                    <a:cubicBezTo>
                      <a:pt x="2189" y="1177"/>
                      <a:pt x="2348" y="1163"/>
                      <a:pt x="2507" y="1138"/>
                    </a:cubicBezTo>
                    <a:cubicBezTo>
                      <a:pt x="3125" y="1021"/>
                      <a:pt x="3726" y="871"/>
                      <a:pt x="4311" y="653"/>
                    </a:cubicBezTo>
                    <a:cubicBezTo>
                      <a:pt x="4847" y="469"/>
                      <a:pt x="5412" y="384"/>
                      <a:pt x="5979" y="384"/>
                    </a:cubicBezTo>
                    <a:cubicBezTo>
                      <a:pt x="6030" y="384"/>
                      <a:pt x="6081" y="385"/>
                      <a:pt x="6132" y="386"/>
                    </a:cubicBezTo>
                    <a:cubicBezTo>
                      <a:pt x="6700" y="419"/>
                      <a:pt x="7135" y="703"/>
                      <a:pt x="7569" y="820"/>
                    </a:cubicBezTo>
                    <a:cubicBezTo>
                      <a:pt x="7691" y="863"/>
                      <a:pt x="7819" y="883"/>
                      <a:pt x="7947" y="883"/>
                    </a:cubicBezTo>
                    <a:cubicBezTo>
                      <a:pt x="8172" y="883"/>
                      <a:pt x="8397" y="820"/>
                      <a:pt x="8588" y="703"/>
                    </a:cubicBezTo>
                    <a:cubicBezTo>
                      <a:pt x="8655" y="653"/>
                      <a:pt x="8722" y="570"/>
                      <a:pt x="8772" y="486"/>
                    </a:cubicBezTo>
                    <a:cubicBezTo>
                      <a:pt x="8789" y="470"/>
                      <a:pt x="8806" y="436"/>
                      <a:pt x="8806" y="403"/>
                    </a:cubicBezTo>
                    <a:lnTo>
                      <a:pt x="8806" y="403"/>
                    </a:lnTo>
                    <a:cubicBezTo>
                      <a:pt x="8739" y="503"/>
                      <a:pt x="8655" y="603"/>
                      <a:pt x="8555" y="670"/>
                    </a:cubicBezTo>
                    <a:cubicBezTo>
                      <a:pt x="8392" y="766"/>
                      <a:pt x="8202" y="812"/>
                      <a:pt x="8009" y="812"/>
                    </a:cubicBezTo>
                    <a:cubicBezTo>
                      <a:pt x="7866" y="812"/>
                      <a:pt x="7721" y="787"/>
                      <a:pt x="7586" y="737"/>
                    </a:cubicBezTo>
                    <a:cubicBezTo>
                      <a:pt x="7385" y="687"/>
                      <a:pt x="7168" y="586"/>
                      <a:pt x="6934" y="486"/>
                    </a:cubicBezTo>
                    <a:cubicBezTo>
                      <a:pt x="6684" y="369"/>
                      <a:pt x="6416" y="302"/>
                      <a:pt x="6132" y="286"/>
                    </a:cubicBezTo>
                    <a:cubicBezTo>
                      <a:pt x="6045" y="281"/>
                      <a:pt x="5957" y="279"/>
                      <a:pt x="5869" y="279"/>
                    </a:cubicBezTo>
                    <a:cubicBezTo>
                      <a:pt x="5335" y="279"/>
                      <a:pt x="4794" y="367"/>
                      <a:pt x="4278" y="553"/>
                    </a:cubicBezTo>
                    <a:cubicBezTo>
                      <a:pt x="3693" y="754"/>
                      <a:pt x="3091" y="904"/>
                      <a:pt x="2490" y="1021"/>
                    </a:cubicBezTo>
                    <a:cubicBezTo>
                      <a:pt x="2320" y="1055"/>
                      <a:pt x="2149" y="1072"/>
                      <a:pt x="1980" y="1072"/>
                    </a:cubicBezTo>
                    <a:cubicBezTo>
                      <a:pt x="1652" y="1072"/>
                      <a:pt x="1328" y="1009"/>
                      <a:pt x="1019" y="887"/>
                    </a:cubicBezTo>
                    <a:cubicBezTo>
                      <a:pt x="702" y="770"/>
                      <a:pt x="418" y="570"/>
                      <a:pt x="201" y="319"/>
                    </a:cubicBezTo>
                    <a:cubicBezTo>
                      <a:pt x="75" y="130"/>
                      <a:pt x="23" y="0"/>
                      <a:pt x="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217" name="Google Shape;2488;p48">
                <a:extLst>
                  <a:ext uri="{FF2B5EF4-FFF2-40B4-BE49-F238E27FC236}">
                    <a16:creationId xmlns:a16="http://schemas.microsoft.com/office/drawing/2014/main" id="{8E4BDADD-9683-48A2-9AC7-D994835FA6CD}"/>
                  </a:ext>
                </a:extLst>
              </p:cNvPr>
              <p:cNvSpPr/>
              <p:nvPr/>
            </p:nvSpPr>
            <p:spPr>
              <a:xfrm>
                <a:off x="1687575" y="2952100"/>
                <a:ext cx="239800" cy="31350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125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1"/>
                      <a:pt x="17" y="34"/>
                      <a:pt x="68" y="84"/>
                    </a:cubicBezTo>
                    <a:cubicBezTo>
                      <a:pt x="134" y="168"/>
                      <a:pt x="218" y="234"/>
                      <a:pt x="285" y="301"/>
                    </a:cubicBezTo>
                    <a:cubicBezTo>
                      <a:pt x="569" y="552"/>
                      <a:pt x="903" y="752"/>
                      <a:pt x="1237" y="903"/>
                    </a:cubicBezTo>
                    <a:cubicBezTo>
                      <a:pt x="1755" y="1137"/>
                      <a:pt x="2307" y="1254"/>
                      <a:pt x="2875" y="1254"/>
                    </a:cubicBezTo>
                    <a:cubicBezTo>
                      <a:pt x="3209" y="1254"/>
                      <a:pt x="3526" y="1220"/>
                      <a:pt x="3860" y="1137"/>
                    </a:cubicBezTo>
                    <a:cubicBezTo>
                      <a:pt x="4195" y="1053"/>
                      <a:pt x="4529" y="936"/>
                      <a:pt x="4863" y="819"/>
                    </a:cubicBezTo>
                    <a:cubicBezTo>
                      <a:pt x="5431" y="620"/>
                      <a:pt x="6000" y="433"/>
                      <a:pt x="6538" y="433"/>
                    </a:cubicBezTo>
                    <a:cubicBezTo>
                      <a:pt x="6632" y="433"/>
                      <a:pt x="6725" y="439"/>
                      <a:pt x="6818" y="452"/>
                    </a:cubicBezTo>
                    <a:cubicBezTo>
                      <a:pt x="7102" y="485"/>
                      <a:pt x="7386" y="569"/>
                      <a:pt x="7653" y="669"/>
                    </a:cubicBezTo>
                    <a:cubicBezTo>
                      <a:pt x="7904" y="769"/>
                      <a:pt x="8155" y="836"/>
                      <a:pt x="8422" y="886"/>
                    </a:cubicBezTo>
                    <a:cubicBezTo>
                      <a:pt x="8475" y="893"/>
                      <a:pt x="8527" y="896"/>
                      <a:pt x="8580" y="896"/>
                    </a:cubicBezTo>
                    <a:cubicBezTo>
                      <a:pt x="8909" y="896"/>
                      <a:pt x="9227" y="761"/>
                      <a:pt x="9458" y="502"/>
                    </a:cubicBezTo>
                    <a:cubicBezTo>
                      <a:pt x="9525" y="418"/>
                      <a:pt x="9558" y="335"/>
                      <a:pt x="9591" y="218"/>
                    </a:cubicBezTo>
                    <a:cubicBezTo>
                      <a:pt x="9591" y="184"/>
                      <a:pt x="9591" y="151"/>
                      <a:pt x="9591" y="117"/>
                    </a:cubicBezTo>
                    <a:cubicBezTo>
                      <a:pt x="9558" y="251"/>
                      <a:pt x="9508" y="368"/>
                      <a:pt x="9424" y="468"/>
                    </a:cubicBezTo>
                    <a:cubicBezTo>
                      <a:pt x="9197" y="695"/>
                      <a:pt x="8898" y="814"/>
                      <a:pt x="8588" y="814"/>
                    </a:cubicBezTo>
                    <a:cubicBezTo>
                      <a:pt x="8533" y="814"/>
                      <a:pt x="8477" y="810"/>
                      <a:pt x="8422" y="802"/>
                    </a:cubicBezTo>
                    <a:cubicBezTo>
                      <a:pt x="8171" y="752"/>
                      <a:pt x="7921" y="686"/>
                      <a:pt x="7687" y="585"/>
                    </a:cubicBezTo>
                    <a:cubicBezTo>
                      <a:pt x="7419" y="468"/>
                      <a:pt x="7119" y="385"/>
                      <a:pt x="6835" y="335"/>
                    </a:cubicBezTo>
                    <a:cubicBezTo>
                      <a:pt x="6737" y="322"/>
                      <a:pt x="6639" y="316"/>
                      <a:pt x="6540" y="316"/>
                    </a:cubicBezTo>
                    <a:cubicBezTo>
                      <a:pt x="5979" y="316"/>
                      <a:pt x="5398" y="503"/>
                      <a:pt x="4830" y="702"/>
                    </a:cubicBezTo>
                    <a:cubicBezTo>
                      <a:pt x="4479" y="819"/>
                      <a:pt x="4161" y="936"/>
                      <a:pt x="3827" y="1020"/>
                    </a:cubicBezTo>
                    <a:cubicBezTo>
                      <a:pt x="3510" y="1103"/>
                      <a:pt x="3192" y="1153"/>
                      <a:pt x="2875" y="1153"/>
                    </a:cubicBezTo>
                    <a:cubicBezTo>
                      <a:pt x="2323" y="1153"/>
                      <a:pt x="1772" y="1036"/>
                      <a:pt x="1271" y="819"/>
                    </a:cubicBezTo>
                    <a:cubicBezTo>
                      <a:pt x="803" y="619"/>
                      <a:pt x="385" y="335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218" name="Google Shape;2489;p48">
                <a:extLst>
                  <a:ext uri="{FF2B5EF4-FFF2-40B4-BE49-F238E27FC236}">
                    <a16:creationId xmlns:a16="http://schemas.microsoft.com/office/drawing/2014/main" id="{95C6A6E8-DC9E-47A7-A5CA-14926F5AA0A9}"/>
                  </a:ext>
                </a:extLst>
              </p:cNvPr>
              <p:cNvSpPr/>
              <p:nvPr/>
            </p:nvSpPr>
            <p:spPr>
              <a:xfrm>
                <a:off x="1711800" y="2723200"/>
                <a:ext cx="20925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837" h="103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51" y="368"/>
                      <a:pt x="536" y="702"/>
                      <a:pt x="836" y="1036"/>
                    </a:cubicBezTo>
                    <a:cubicBezTo>
                      <a:pt x="669" y="618"/>
                      <a:pt x="368" y="251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219" name="Google Shape;2490;p48">
                <a:extLst>
                  <a:ext uri="{FF2B5EF4-FFF2-40B4-BE49-F238E27FC236}">
                    <a16:creationId xmlns:a16="http://schemas.microsoft.com/office/drawing/2014/main" id="{38F104FB-2E0E-42C3-857F-80D275B4DC88}"/>
                  </a:ext>
                </a:extLst>
              </p:cNvPr>
              <p:cNvSpPr/>
              <p:nvPr/>
            </p:nvSpPr>
            <p:spPr>
              <a:xfrm>
                <a:off x="1852150" y="2711925"/>
                <a:ext cx="2342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937" h="1003" extrusionOk="0">
                    <a:moveTo>
                      <a:pt x="937" y="0"/>
                    </a:moveTo>
                    <a:lnTo>
                      <a:pt x="937" y="0"/>
                    </a:lnTo>
                    <a:cubicBezTo>
                      <a:pt x="569" y="284"/>
                      <a:pt x="252" y="618"/>
                      <a:pt x="1" y="1003"/>
                    </a:cubicBezTo>
                    <a:cubicBezTo>
                      <a:pt x="369" y="719"/>
                      <a:pt x="686" y="384"/>
                      <a:pt x="9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220" name="Google Shape;2491;p48">
                <a:extLst>
                  <a:ext uri="{FF2B5EF4-FFF2-40B4-BE49-F238E27FC236}">
                    <a16:creationId xmlns:a16="http://schemas.microsoft.com/office/drawing/2014/main" id="{9CE66AA8-8924-4B27-AEEE-D7D8B0F8B7F3}"/>
                  </a:ext>
                </a:extLst>
              </p:cNvPr>
              <p:cNvSpPr/>
              <p:nvPr/>
            </p:nvSpPr>
            <p:spPr>
              <a:xfrm>
                <a:off x="1932350" y="2687275"/>
                <a:ext cx="2342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686" extrusionOk="0">
                    <a:moveTo>
                      <a:pt x="18" y="0"/>
                    </a:moveTo>
                    <a:cubicBezTo>
                      <a:pt x="1" y="34"/>
                      <a:pt x="185" y="201"/>
                      <a:pt x="435" y="385"/>
                    </a:cubicBezTo>
                    <a:cubicBezTo>
                      <a:pt x="569" y="518"/>
                      <a:pt x="736" y="618"/>
                      <a:pt x="920" y="685"/>
                    </a:cubicBezTo>
                    <a:cubicBezTo>
                      <a:pt x="937" y="652"/>
                      <a:pt x="753" y="485"/>
                      <a:pt x="502" y="301"/>
                    </a:cubicBezTo>
                    <a:cubicBezTo>
                      <a:pt x="369" y="167"/>
                      <a:pt x="201" y="67"/>
                      <a:pt x="1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221" name="Google Shape;2492;p48">
                <a:extLst>
                  <a:ext uri="{FF2B5EF4-FFF2-40B4-BE49-F238E27FC236}">
                    <a16:creationId xmlns:a16="http://schemas.microsoft.com/office/drawing/2014/main" id="{F26099E4-88B5-42BB-81DB-EBB42A2AA609}"/>
                  </a:ext>
                </a:extLst>
              </p:cNvPr>
              <p:cNvSpPr/>
              <p:nvPr/>
            </p:nvSpPr>
            <p:spPr>
              <a:xfrm>
                <a:off x="1591100" y="2686425"/>
                <a:ext cx="9625" cy="24300"/>
              </a:xfrm>
              <a:custGeom>
                <a:avLst/>
                <a:gdLst/>
                <a:ahLst/>
                <a:cxnLst/>
                <a:rect l="l" t="t" r="r" b="b"/>
                <a:pathLst>
                  <a:path w="385" h="972" extrusionOk="0">
                    <a:moveTo>
                      <a:pt x="351" y="1"/>
                    </a:moveTo>
                    <a:lnTo>
                      <a:pt x="0" y="970"/>
                    </a:lnTo>
                    <a:cubicBezTo>
                      <a:pt x="1" y="971"/>
                      <a:pt x="2" y="971"/>
                      <a:pt x="3" y="971"/>
                    </a:cubicBezTo>
                    <a:cubicBezTo>
                      <a:pt x="31" y="971"/>
                      <a:pt x="188" y="792"/>
                      <a:pt x="284" y="536"/>
                    </a:cubicBezTo>
                    <a:cubicBezTo>
                      <a:pt x="368" y="368"/>
                      <a:pt x="384" y="185"/>
                      <a:pt x="35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222" name="Google Shape;2493;p48">
                <a:extLst>
                  <a:ext uri="{FF2B5EF4-FFF2-40B4-BE49-F238E27FC236}">
                    <a16:creationId xmlns:a16="http://schemas.microsoft.com/office/drawing/2014/main" id="{36DA5B79-E8E6-4256-8468-41B36CDA557F}"/>
                  </a:ext>
                </a:extLst>
              </p:cNvPr>
              <p:cNvSpPr/>
              <p:nvPr/>
            </p:nvSpPr>
            <p:spPr>
              <a:xfrm>
                <a:off x="1717650" y="2918600"/>
                <a:ext cx="19250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974" extrusionOk="0">
                    <a:moveTo>
                      <a:pt x="7" y="0"/>
                    </a:moveTo>
                    <a:cubicBezTo>
                      <a:pt x="4" y="0"/>
                      <a:pt x="2" y="2"/>
                      <a:pt x="1" y="4"/>
                    </a:cubicBezTo>
                    <a:cubicBezTo>
                      <a:pt x="84" y="188"/>
                      <a:pt x="201" y="371"/>
                      <a:pt x="335" y="522"/>
                    </a:cubicBezTo>
                    <a:cubicBezTo>
                      <a:pt x="544" y="779"/>
                      <a:pt x="737" y="974"/>
                      <a:pt x="767" y="974"/>
                    </a:cubicBezTo>
                    <a:cubicBezTo>
                      <a:pt x="768" y="974"/>
                      <a:pt x="769" y="974"/>
                      <a:pt x="769" y="973"/>
                    </a:cubicBezTo>
                    <a:cubicBezTo>
                      <a:pt x="686" y="772"/>
                      <a:pt x="569" y="605"/>
                      <a:pt x="435" y="455"/>
                    </a:cubicBezTo>
                    <a:cubicBezTo>
                      <a:pt x="233" y="206"/>
                      <a:pt x="45" y="0"/>
                      <a:pt x="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223" name="Google Shape;2494;p48">
                <a:extLst>
                  <a:ext uri="{FF2B5EF4-FFF2-40B4-BE49-F238E27FC236}">
                    <a16:creationId xmlns:a16="http://schemas.microsoft.com/office/drawing/2014/main" id="{1309D522-9E60-4E38-9D60-C5E657C1CB57}"/>
                  </a:ext>
                </a:extLst>
              </p:cNvPr>
              <p:cNvSpPr/>
              <p:nvPr/>
            </p:nvSpPr>
            <p:spPr>
              <a:xfrm>
                <a:off x="1782825" y="2910750"/>
                <a:ext cx="25075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970" extrusionOk="0">
                    <a:moveTo>
                      <a:pt x="1003" y="0"/>
                    </a:moveTo>
                    <a:cubicBezTo>
                      <a:pt x="619" y="251"/>
                      <a:pt x="268" y="585"/>
                      <a:pt x="0" y="969"/>
                    </a:cubicBezTo>
                    <a:cubicBezTo>
                      <a:pt x="385" y="702"/>
                      <a:pt x="719" y="368"/>
                      <a:pt x="10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224" name="Google Shape;2495;p48">
                <a:extLst>
                  <a:ext uri="{FF2B5EF4-FFF2-40B4-BE49-F238E27FC236}">
                    <a16:creationId xmlns:a16="http://schemas.microsoft.com/office/drawing/2014/main" id="{23BD818A-F6EB-4075-949F-A4019D661F73}"/>
                  </a:ext>
                </a:extLst>
              </p:cNvPr>
              <p:cNvSpPr/>
              <p:nvPr/>
            </p:nvSpPr>
            <p:spPr>
              <a:xfrm>
                <a:off x="1869700" y="2915350"/>
                <a:ext cx="25925" cy="1882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753" extrusionOk="0">
                    <a:moveTo>
                      <a:pt x="1" y="0"/>
                    </a:moveTo>
                    <a:cubicBezTo>
                      <a:pt x="301" y="318"/>
                      <a:pt x="652" y="568"/>
                      <a:pt x="1037" y="752"/>
                    </a:cubicBezTo>
                    <a:cubicBezTo>
                      <a:pt x="753" y="435"/>
                      <a:pt x="385" y="184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225" name="Google Shape;2496;p48">
                <a:extLst>
                  <a:ext uri="{FF2B5EF4-FFF2-40B4-BE49-F238E27FC236}">
                    <a16:creationId xmlns:a16="http://schemas.microsoft.com/office/drawing/2014/main" id="{650D3547-BBD2-42F3-924F-61315E45B593}"/>
                  </a:ext>
                </a:extLst>
              </p:cNvPr>
              <p:cNvSpPr/>
              <p:nvPr/>
            </p:nvSpPr>
            <p:spPr>
              <a:xfrm>
                <a:off x="1723075" y="2811750"/>
                <a:ext cx="33450" cy="19250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770" extrusionOk="0">
                    <a:moveTo>
                      <a:pt x="1338" y="0"/>
                    </a:moveTo>
                    <a:lnTo>
                      <a:pt x="1338" y="0"/>
                    </a:lnTo>
                    <a:cubicBezTo>
                      <a:pt x="853" y="184"/>
                      <a:pt x="402" y="435"/>
                      <a:pt x="1" y="769"/>
                    </a:cubicBezTo>
                    <a:cubicBezTo>
                      <a:pt x="486" y="569"/>
                      <a:pt x="937" y="318"/>
                      <a:pt x="13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226" name="Google Shape;2497;p48">
                <a:extLst>
                  <a:ext uri="{FF2B5EF4-FFF2-40B4-BE49-F238E27FC236}">
                    <a16:creationId xmlns:a16="http://schemas.microsoft.com/office/drawing/2014/main" id="{A644DEE7-C292-448A-AAF0-EDAADD586BCA}"/>
                  </a:ext>
                </a:extLst>
              </p:cNvPr>
              <p:cNvSpPr/>
              <p:nvPr/>
            </p:nvSpPr>
            <p:spPr>
              <a:xfrm>
                <a:off x="1812475" y="2800025"/>
                <a:ext cx="21750" cy="18425"/>
              </a:xfrm>
              <a:custGeom>
                <a:avLst/>
                <a:gdLst/>
                <a:ahLst/>
                <a:cxnLst/>
                <a:rect l="l" t="t" r="r" b="b"/>
                <a:pathLst>
                  <a:path w="870" h="737" extrusionOk="0">
                    <a:moveTo>
                      <a:pt x="5" y="1"/>
                    </a:moveTo>
                    <a:cubicBezTo>
                      <a:pt x="3" y="1"/>
                      <a:pt x="2" y="1"/>
                      <a:pt x="1" y="2"/>
                    </a:cubicBezTo>
                    <a:cubicBezTo>
                      <a:pt x="118" y="403"/>
                      <a:pt x="452" y="687"/>
                      <a:pt x="853" y="737"/>
                    </a:cubicBezTo>
                    <a:cubicBezTo>
                      <a:pt x="869" y="703"/>
                      <a:pt x="619" y="603"/>
                      <a:pt x="385" y="403"/>
                    </a:cubicBezTo>
                    <a:cubicBezTo>
                      <a:pt x="160" y="209"/>
                      <a:pt x="43" y="1"/>
                      <a:pt x="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227" name="Google Shape;2498;p48">
                <a:extLst>
                  <a:ext uri="{FF2B5EF4-FFF2-40B4-BE49-F238E27FC236}">
                    <a16:creationId xmlns:a16="http://schemas.microsoft.com/office/drawing/2014/main" id="{ECFB6B5A-F9C2-4647-A7A4-B1D17F95DA3A}"/>
                  </a:ext>
                </a:extLst>
              </p:cNvPr>
              <p:cNvSpPr/>
              <p:nvPr/>
            </p:nvSpPr>
            <p:spPr>
              <a:xfrm>
                <a:off x="1702625" y="2643400"/>
                <a:ext cx="25075" cy="10900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436" extrusionOk="0">
                    <a:moveTo>
                      <a:pt x="986" y="1"/>
                    </a:moveTo>
                    <a:cubicBezTo>
                      <a:pt x="802" y="18"/>
                      <a:pt x="635" y="68"/>
                      <a:pt x="485" y="168"/>
                    </a:cubicBezTo>
                    <a:cubicBezTo>
                      <a:pt x="217" y="285"/>
                      <a:pt x="0" y="402"/>
                      <a:pt x="17" y="435"/>
                    </a:cubicBezTo>
                    <a:cubicBezTo>
                      <a:pt x="201" y="419"/>
                      <a:pt x="368" y="368"/>
                      <a:pt x="535" y="268"/>
                    </a:cubicBezTo>
                    <a:cubicBezTo>
                      <a:pt x="802" y="151"/>
                      <a:pt x="1003" y="18"/>
                      <a:pt x="98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228" name="Google Shape;2499;p48">
                <a:extLst>
                  <a:ext uri="{FF2B5EF4-FFF2-40B4-BE49-F238E27FC236}">
                    <a16:creationId xmlns:a16="http://schemas.microsoft.com/office/drawing/2014/main" id="{691E8277-05DF-4989-8269-925F02A759A5}"/>
                  </a:ext>
                </a:extLst>
              </p:cNvPr>
              <p:cNvSpPr/>
              <p:nvPr/>
            </p:nvSpPr>
            <p:spPr>
              <a:xfrm>
                <a:off x="1780325" y="2642575"/>
                <a:ext cx="26750" cy="13800"/>
              </a:xfrm>
              <a:custGeom>
                <a:avLst/>
                <a:gdLst/>
                <a:ahLst/>
                <a:cxnLst/>
                <a:rect l="l" t="t" r="r" b="b"/>
                <a:pathLst>
                  <a:path w="1070" h="552" extrusionOk="0">
                    <a:moveTo>
                      <a:pt x="0" y="0"/>
                    </a:moveTo>
                    <a:cubicBezTo>
                      <a:pt x="318" y="251"/>
                      <a:pt x="685" y="435"/>
                      <a:pt x="1069" y="552"/>
                    </a:cubicBezTo>
                    <a:cubicBezTo>
                      <a:pt x="752" y="301"/>
                      <a:pt x="401" y="101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229" name="Google Shape;2500;p48">
                <a:extLst>
                  <a:ext uri="{FF2B5EF4-FFF2-40B4-BE49-F238E27FC236}">
                    <a16:creationId xmlns:a16="http://schemas.microsoft.com/office/drawing/2014/main" id="{E79D5AC9-00DF-4637-820A-9CA30F5C491F}"/>
                  </a:ext>
                </a:extLst>
              </p:cNvPr>
              <p:cNvSpPr/>
              <p:nvPr/>
            </p:nvSpPr>
            <p:spPr>
              <a:xfrm>
                <a:off x="1847975" y="2633300"/>
                <a:ext cx="26775" cy="3600"/>
              </a:xfrm>
              <a:custGeom>
                <a:avLst/>
                <a:gdLst/>
                <a:ahLst/>
                <a:cxnLst/>
                <a:rect l="l" t="t" r="r" b="b"/>
                <a:pathLst>
                  <a:path w="1071" h="144" extrusionOk="0">
                    <a:moveTo>
                      <a:pt x="775" y="1"/>
                    </a:moveTo>
                    <a:cubicBezTo>
                      <a:pt x="508" y="1"/>
                      <a:pt x="245" y="47"/>
                      <a:pt x="1" y="121"/>
                    </a:cubicBezTo>
                    <a:cubicBezTo>
                      <a:pt x="106" y="136"/>
                      <a:pt x="213" y="143"/>
                      <a:pt x="320" y="143"/>
                    </a:cubicBezTo>
                    <a:cubicBezTo>
                      <a:pt x="571" y="143"/>
                      <a:pt x="825" y="102"/>
                      <a:pt x="1070" y="21"/>
                    </a:cubicBezTo>
                    <a:cubicBezTo>
                      <a:pt x="972" y="7"/>
                      <a:pt x="873" y="1"/>
                      <a:pt x="77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230" name="Google Shape;2501;p48">
                <a:extLst>
                  <a:ext uri="{FF2B5EF4-FFF2-40B4-BE49-F238E27FC236}">
                    <a16:creationId xmlns:a16="http://schemas.microsoft.com/office/drawing/2014/main" id="{7DE97FCC-B0ED-43A8-A75F-840538F88D7B}"/>
                  </a:ext>
                </a:extLst>
              </p:cNvPr>
              <p:cNvSpPr/>
              <p:nvPr/>
            </p:nvSpPr>
            <p:spPr>
              <a:xfrm>
                <a:off x="1720175" y="3000925"/>
                <a:ext cx="229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919" h="673" extrusionOk="0">
                    <a:moveTo>
                      <a:pt x="25" y="1"/>
                    </a:moveTo>
                    <a:cubicBezTo>
                      <a:pt x="22" y="1"/>
                      <a:pt x="19" y="1"/>
                      <a:pt x="17" y="2"/>
                    </a:cubicBezTo>
                    <a:cubicBezTo>
                      <a:pt x="0" y="36"/>
                      <a:pt x="184" y="203"/>
                      <a:pt x="418" y="387"/>
                    </a:cubicBezTo>
                    <a:cubicBezTo>
                      <a:pt x="652" y="559"/>
                      <a:pt x="843" y="672"/>
                      <a:pt x="880" y="672"/>
                    </a:cubicBezTo>
                    <a:cubicBezTo>
                      <a:pt x="883" y="672"/>
                      <a:pt x="885" y="672"/>
                      <a:pt x="886" y="671"/>
                    </a:cubicBezTo>
                    <a:cubicBezTo>
                      <a:pt x="919" y="637"/>
                      <a:pt x="735" y="470"/>
                      <a:pt x="501" y="286"/>
                    </a:cubicBezTo>
                    <a:cubicBezTo>
                      <a:pt x="267" y="114"/>
                      <a:pt x="76" y="1"/>
                      <a:pt x="2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231" name="Google Shape;2502;p48">
                <a:extLst>
                  <a:ext uri="{FF2B5EF4-FFF2-40B4-BE49-F238E27FC236}">
                    <a16:creationId xmlns:a16="http://schemas.microsoft.com/office/drawing/2014/main" id="{C4A9B76A-A585-4417-B86B-55BC8DB77CA4}"/>
                  </a:ext>
                </a:extLst>
              </p:cNvPr>
              <p:cNvSpPr/>
              <p:nvPr/>
            </p:nvSpPr>
            <p:spPr>
              <a:xfrm>
                <a:off x="1823750" y="2999725"/>
                <a:ext cx="24675" cy="16725"/>
              </a:xfrm>
              <a:custGeom>
                <a:avLst/>
                <a:gdLst/>
                <a:ahLst/>
                <a:cxnLst/>
                <a:rect l="l" t="t" r="r" b="b"/>
                <a:pathLst>
                  <a:path w="987" h="669" extrusionOk="0">
                    <a:moveTo>
                      <a:pt x="970" y="0"/>
                    </a:moveTo>
                    <a:lnTo>
                      <a:pt x="970" y="0"/>
                    </a:lnTo>
                    <a:cubicBezTo>
                      <a:pt x="636" y="234"/>
                      <a:pt x="318" y="451"/>
                      <a:pt x="1" y="669"/>
                    </a:cubicBezTo>
                    <a:cubicBezTo>
                      <a:pt x="201" y="652"/>
                      <a:pt x="385" y="568"/>
                      <a:pt x="552" y="435"/>
                    </a:cubicBezTo>
                    <a:cubicBezTo>
                      <a:pt x="819" y="251"/>
                      <a:pt x="987" y="34"/>
                      <a:pt x="9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232" name="Google Shape;2503;p48">
                <a:extLst>
                  <a:ext uri="{FF2B5EF4-FFF2-40B4-BE49-F238E27FC236}">
                    <a16:creationId xmlns:a16="http://schemas.microsoft.com/office/drawing/2014/main" id="{0F949D47-5D9E-418C-BDE9-F34D7A27CDCC}"/>
                  </a:ext>
                </a:extLst>
              </p:cNvPr>
              <p:cNvSpPr/>
              <p:nvPr/>
            </p:nvSpPr>
            <p:spPr>
              <a:xfrm>
                <a:off x="1891000" y="3008500"/>
                <a:ext cx="25525" cy="1255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50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02" y="234"/>
                      <a:pt x="652" y="418"/>
                      <a:pt x="1020" y="501"/>
                    </a:cubicBezTo>
                    <a:cubicBezTo>
                      <a:pt x="719" y="267"/>
                      <a:pt x="385" y="10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233" name="Google Shape;2504;p48">
                <a:extLst>
                  <a:ext uri="{FF2B5EF4-FFF2-40B4-BE49-F238E27FC236}">
                    <a16:creationId xmlns:a16="http://schemas.microsoft.com/office/drawing/2014/main" id="{82B9EDE8-6C16-4B08-ADE9-E58F66F9BDF5}"/>
                  </a:ext>
                </a:extLst>
              </p:cNvPr>
              <p:cNvSpPr/>
              <p:nvPr/>
            </p:nvSpPr>
            <p:spPr>
              <a:xfrm>
                <a:off x="1761100" y="3081600"/>
                <a:ext cx="403525" cy="73525"/>
              </a:xfrm>
              <a:custGeom>
                <a:avLst/>
                <a:gdLst/>
                <a:ahLst/>
                <a:cxnLst/>
                <a:rect l="l" t="t" r="r" b="b"/>
                <a:pathLst>
                  <a:path w="16141" h="2941" extrusionOk="0">
                    <a:moveTo>
                      <a:pt x="0" y="0"/>
                    </a:moveTo>
                    <a:cubicBezTo>
                      <a:pt x="51" y="234"/>
                      <a:pt x="134" y="435"/>
                      <a:pt x="251" y="635"/>
                    </a:cubicBezTo>
                    <a:cubicBezTo>
                      <a:pt x="535" y="1203"/>
                      <a:pt x="970" y="1671"/>
                      <a:pt x="1488" y="2022"/>
                    </a:cubicBezTo>
                    <a:cubicBezTo>
                      <a:pt x="2256" y="2557"/>
                      <a:pt x="3158" y="2841"/>
                      <a:pt x="4094" y="2891"/>
                    </a:cubicBezTo>
                    <a:cubicBezTo>
                      <a:pt x="5130" y="2941"/>
                      <a:pt x="6266" y="2941"/>
                      <a:pt x="7469" y="2941"/>
                    </a:cubicBezTo>
                    <a:cubicBezTo>
                      <a:pt x="9875" y="2924"/>
                      <a:pt x="12031" y="2874"/>
                      <a:pt x="13601" y="2824"/>
                    </a:cubicBezTo>
                    <a:cubicBezTo>
                      <a:pt x="14387" y="2790"/>
                      <a:pt x="15021" y="2757"/>
                      <a:pt x="15473" y="2740"/>
                    </a:cubicBezTo>
                    <a:cubicBezTo>
                      <a:pt x="15690" y="2724"/>
                      <a:pt x="15857" y="2707"/>
                      <a:pt x="15974" y="2707"/>
                    </a:cubicBezTo>
                    <a:cubicBezTo>
                      <a:pt x="16024" y="2690"/>
                      <a:pt x="16091" y="2690"/>
                      <a:pt x="16141" y="2673"/>
                    </a:cubicBezTo>
                    <a:lnTo>
                      <a:pt x="15974" y="2673"/>
                    </a:lnTo>
                    <a:lnTo>
                      <a:pt x="15456" y="2690"/>
                    </a:lnTo>
                    <a:lnTo>
                      <a:pt x="13601" y="2740"/>
                    </a:lnTo>
                    <a:cubicBezTo>
                      <a:pt x="12031" y="2757"/>
                      <a:pt x="9875" y="2807"/>
                      <a:pt x="7469" y="2824"/>
                    </a:cubicBezTo>
                    <a:cubicBezTo>
                      <a:pt x="6283" y="2824"/>
                      <a:pt x="5130" y="2824"/>
                      <a:pt x="4094" y="2774"/>
                    </a:cubicBezTo>
                    <a:cubicBezTo>
                      <a:pt x="3175" y="2740"/>
                      <a:pt x="2290" y="2456"/>
                      <a:pt x="1521" y="1955"/>
                    </a:cubicBezTo>
                    <a:cubicBezTo>
                      <a:pt x="1020" y="1621"/>
                      <a:pt x="585" y="1153"/>
                      <a:pt x="285" y="618"/>
                    </a:cubicBezTo>
                    <a:cubicBezTo>
                      <a:pt x="84" y="234"/>
                      <a:pt x="17" y="0"/>
                      <a:pt x="0" y="0"/>
                    </a:cubicBezTo>
                    <a:close/>
                  </a:path>
                </a:pathLst>
              </a:custGeom>
              <a:solidFill>
                <a:srgbClr val="455A64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</p:grpSp>
        <p:grpSp>
          <p:nvGrpSpPr>
            <p:cNvPr id="1000" name="Group 999">
              <a:extLst>
                <a:ext uri="{FF2B5EF4-FFF2-40B4-BE49-F238E27FC236}">
                  <a16:creationId xmlns:a16="http://schemas.microsoft.com/office/drawing/2014/main" id="{FF67FFDD-2BD7-499F-A01F-27F8DC75DAD6}"/>
                </a:ext>
              </a:extLst>
            </p:cNvPr>
            <p:cNvGrpSpPr/>
            <p:nvPr/>
          </p:nvGrpSpPr>
          <p:grpSpPr>
            <a:xfrm>
              <a:off x="9662599" y="2382517"/>
              <a:ext cx="1561509" cy="1502737"/>
              <a:chOff x="1118591" y="1244979"/>
              <a:chExt cx="3861364" cy="2874959"/>
            </a:xfrm>
          </p:grpSpPr>
          <p:grpSp>
            <p:nvGrpSpPr>
              <p:cNvPr id="1005" name="Group 1004">
                <a:extLst>
                  <a:ext uri="{FF2B5EF4-FFF2-40B4-BE49-F238E27FC236}">
                    <a16:creationId xmlns:a16="http://schemas.microsoft.com/office/drawing/2014/main" id="{A7227FCC-FFC6-4DA6-A628-9E3047A0673B}"/>
                  </a:ext>
                </a:extLst>
              </p:cNvPr>
              <p:cNvGrpSpPr/>
              <p:nvPr/>
            </p:nvGrpSpPr>
            <p:grpSpPr>
              <a:xfrm rot="2001474">
                <a:off x="1118591" y="3860986"/>
                <a:ext cx="261361" cy="108602"/>
                <a:chOff x="1133424" y="3973095"/>
                <a:chExt cx="261361" cy="108602"/>
              </a:xfrm>
            </p:grpSpPr>
            <p:sp>
              <p:nvSpPr>
                <p:cNvPr id="1138" name="Google Shape;3902;p60">
                  <a:extLst>
                    <a:ext uri="{FF2B5EF4-FFF2-40B4-BE49-F238E27FC236}">
                      <a16:creationId xmlns:a16="http://schemas.microsoft.com/office/drawing/2014/main" id="{9557C47F-8278-4707-AF72-350B03AA5952}"/>
                    </a:ext>
                  </a:extLst>
                </p:cNvPr>
                <p:cNvSpPr/>
                <p:nvPr/>
              </p:nvSpPr>
              <p:spPr>
                <a:xfrm>
                  <a:off x="1171324" y="3973095"/>
                  <a:ext cx="223461" cy="1086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4" h="1650" extrusionOk="0">
                      <a:moveTo>
                        <a:pt x="2006" y="1"/>
                      </a:moveTo>
                      <a:lnTo>
                        <a:pt x="1" y="17"/>
                      </a:lnTo>
                      <a:lnTo>
                        <a:pt x="1" y="1588"/>
                      </a:lnTo>
                      <a:lnTo>
                        <a:pt x="118" y="1605"/>
                      </a:lnTo>
                      <a:cubicBezTo>
                        <a:pt x="451" y="1615"/>
                        <a:pt x="1416" y="1649"/>
                        <a:pt x="2211" y="1649"/>
                      </a:cubicBezTo>
                      <a:cubicBezTo>
                        <a:pt x="2732" y="1649"/>
                        <a:pt x="3180" y="1634"/>
                        <a:pt x="3326" y="1588"/>
                      </a:cubicBezTo>
                      <a:cubicBezTo>
                        <a:pt x="3743" y="1454"/>
                        <a:pt x="2022" y="1087"/>
                        <a:pt x="2022" y="1087"/>
                      </a:cubicBezTo>
                      <a:lnTo>
                        <a:pt x="2006" y="1"/>
                      </a:lnTo>
                      <a:close/>
                    </a:path>
                  </a:pathLst>
                </a:custGeom>
                <a:solidFill>
                  <a:srgbClr val="455A64"/>
                </a:solidFill>
                <a:ln>
                  <a:noFill/>
                </a:ln>
              </p:spPr>
              <p:txBody>
                <a:bodyPr spcFirstLastPara="1" wrap="square" lIns="91377" tIns="91377" rIns="91377" bIns="91377" anchor="ctr" anchorCtr="0">
                  <a:noAutofit/>
                </a:bodyPr>
                <a:lstStyle/>
                <a:p>
                  <a:pPr defTabSz="913943"/>
                  <a:endParaRPr sz="1599">
                    <a:solidFill>
                      <a:srgbClr val="000000"/>
                    </a:solidFill>
                    <a:latin typeface="Open Sans"/>
                  </a:endParaRPr>
                </a:p>
              </p:txBody>
            </p:sp>
            <p:sp>
              <p:nvSpPr>
                <p:cNvPr id="1139" name="Google Shape;3903;p60">
                  <a:extLst>
                    <a:ext uri="{FF2B5EF4-FFF2-40B4-BE49-F238E27FC236}">
                      <a16:creationId xmlns:a16="http://schemas.microsoft.com/office/drawing/2014/main" id="{7C03D894-4D15-4E52-BA3F-514D74D2E164}"/>
                    </a:ext>
                  </a:extLst>
                </p:cNvPr>
                <p:cNvSpPr/>
                <p:nvPr/>
              </p:nvSpPr>
              <p:spPr>
                <a:xfrm>
                  <a:off x="1169354" y="4073205"/>
                  <a:ext cx="204481" cy="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26" h="68" extrusionOk="0">
                      <a:moveTo>
                        <a:pt x="3392" y="0"/>
                      </a:moveTo>
                      <a:lnTo>
                        <a:pt x="3292" y="17"/>
                      </a:lnTo>
                      <a:lnTo>
                        <a:pt x="3392" y="17"/>
                      </a:lnTo>
                      <a:cubicBezTo>
                        <a:pt x="3392" y="17"/>
                        <a:pt x="3409" y="17"/>
                        <a:pt x="3426" y="0"/>
                      </a:cubicBezTo>
                      <a:close/>
                      <a:moveTo>
                        <a:pt x="0" y="17"/>
                      </a:moveTo>
                      <a:cubicBezTo>
                        <a:pt x="17" y="17"/>
                        <a:pt x="17" y="17"/>
                        <a:pt x="34" y="34"/>
                      </a:cubicBezTo>
                      <a:lnTo>
                        <a:pt x="134" y="34"/>
                      </a:lnTo>
                      <a:lnTo>
                        <a:pt x="502" y="50"/>
                      </a:lnTo>
                      <a:cubicBezTo>
                        <a:pt x="802" y="50"/>
                        <a:pt x="1237" y="67"/>
                        <a:pt x="1705" y="67"/>
                      </a:cubicBezTo>
                      <a:cubicBezTo>
                        <a:pt x="2189" y="67"/>
                        <a:pt x="2607" y="50"/>
                        <a:pt x="2924" y="34"/>
                      </a:cubicBezTo>
                      <a:lnTo>
                        <a:pt x="3292" y="17"/>
                      </a:lnTo>
                      <a:lnTo>
                        <a:pt x="2924" y="17"/>
                      </a:lnTo>
                      <a:cubicBezTo>
                        <a:pt x="2607" y="34"/>
                        <a:pt x="2189" y="34"/>
                        <a:pt x="1705" y="34"/>
                      </a:cubicBezTo>
                      <a:lnTo>
                        <a:pt x="502" y="34"/>
                      </a:lnTo>
                      <a:lnTo>
                        <a:pt x="134" y="17"/>
                      </a:ln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91377" tIns="91377" rIns="91377" bIns="91377" anchor="ctr" anchorCtr="0">
                  <a:noAutofit/>
                </a:bodyPr>
                <a:lstStyle/>
                <a:p>
                  <a:pPr defTabSz="913943"/>
                  <a:endParaRPr sz="1599">
                    <a:solidFill>
                      <a:srgbClr val="000000"/>
                    </a:solidFill>
                    <a:latin typeface="Open Sans"/>
                  </a:endParaRPr>
                </a:p>
              </p:txBody>
            </p:sp>
            <p:sp>
              <p:nvSpPr>
                <p:cNvPr id="1140" name="Google Shape;3904;p60">
                  <a:extLst>
                    <a:ext uri="{FF2B5EF4-FFF2-40B4-BE49-F238E27FC236}">
                      <a16:creationId xmlns:a16="http://schemas.microsoft.com/office/drawing/2014/main" id="{075064E6-4D37-44E3-94B9-3C98B304D770}"/>
                    </a:ext>
                  </a:extLst>
                </p:cNvPr>
                <p:cNvSpPr/>
                <p:nvPr/>
              </p:nvSpPr>
              <p:spPr>
                <a:xfrm>
                  <a:off x="1330921" y="4056684"/>
                  <a:ext cx="11997" cy="20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319" extrusionOk="0">
                      <a:moveTo>
                        <a:pt x="201" y="1"/>
                      </a:moveTo>
                      <a:cubicBezTo>
                        <a:pt x="84" y="51"/>
                        <a:pt x="0" y="184"/>
                        <a:pt x="0" y="318"/>
                      </a:cubicBezTo>
                      <a:cubicBezTo>
                        <a:pt x="17" y="251"/>
                        <a:pt x="50" y="201"/>
                        <a:pt x="67" y="134"/>
                      </a:cubicBezTo>
                      <a:cubicBezTo>
                        <a:pt x="117" y="84"/>
                        <a:pt x="151" y="34"/>
                        <a:pt x="201" y="1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91377" tIns="91377" rIns="91377" bIns="91377" anchor="ctr" anchorCtr="0">
                  <a:noAutofit/>
                </a:bodyPr>
                <a:lstStyle/>
                <a:p>
                  <a:pPr defTabSz="913943"/>
                  <a:endParaRPr sz="1599">
                    <a:solidFill>
                      <a:srgbClr val="000000"/>
                    </a:solidFill>
                    <a:latin typeface="Open Sans"/>
                  </a:endParaRPr>
                </a:p>
              </p:txBody>
            </p:sp>
            <p:sp>
              <p:nvSpPr>
                <p:cNvPr id="1141" name="Google Shape;3905;p60">
                  <a:extLst>
                    <a:ext uri="{FF2B5EF4-FFF2-40B4-BE49-F238E27FC236}">
                      <a16:creationId xmlns:a16="http://schemas.microsoft.com/office/drawing/2014/main" id="{42BB9264-E9CE-4B57-93FF-C4ECF6FC7539}"/>
                    </a:ext>
                  </a:extLst>
                </p:cNvPr>
                <p:cNvSpPr/>
                <p:nvPr/>
              </p:nvSpPr>
              <p:spPr>
                <a:xfrm>
                  <a:off x="1294991" y="4046812"/>
                  <a:ext cx="7043" cy="1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" h="168" extrusionOk="0">
                      <a:moveTo>
                        <a:pt x="118" y="0"/>
                      </a:moveTo>
                      <a:cubicBezTo>
                        <a:pt x="118" y="0"/>
                        <a:pt x="84" y="34"/>
                        <a:pt x="51" y="84"/>
                      </a:cubicBezTo>
                      <a:cubicBezTo>
                        <a:pt x="34" y="117"/>
                        <a:pt x="1" y="167"/>
                        <a:pt x="17" y="167"/>
                      </a:cubicBezTo>
                      <a:cubicBezTo>
                        <a:pt x="17" y="167"/>
                        <a:pt x="51" y="134"/>
                        <a:pt x="84" y="84"/>
                      </a:cubicBezTo>
                      <a:cubicBezTo>
                        <a:pt x="101" y="50"/>
                        <a:pt x="118" y="0"/>
                        <a:pt x="118" y="0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91377" tIns="91377" rIns="91377" bIns="91377" anchor="ctr" anchorCtr="0">
                  <a:noAutofit/>
                </a:bodyPr>
                <a:lstStyle/>
                <a:p>
                  <a:pPr defTabSz="913943"/>
                  <a:endParaRPr sz="1599">
                    <a:solidFill>
                      <a:srgbClr val="000000"/>
                    </a:solidFill>
                    <a:latin typeface="Open Sans"/>
                  </a:endParaRPr>
                </a:p>
              </p:txBody>
            </p:sp>
            <p:sp>
              <p:nvSpPr>
                <p:cNvPr id="1142" name="Google Shape;3906;p60">
                  <a:extLst>
                    <a:ext uri="{FF2B5EF4-FFF2-40B4-BE49-F238E27FC236}">
                      <a16:creationId xmlns:a16="http://schemas.microsoft.com/office/drawing/2014/main" id="{6631F3F0-3804-425C-969C-5D3A4D30D784}"/>
                    </a:ext>
                  </a:extLst>
                </p:cNvPr>
                <p:cNvSpPr/>
                <p:nvPr/>
              </p:nvSpPr>
              <p:spPr>
                <a:xfrm>
                  <a:off x="1286039" y="4044574"/>
                  <a:ext cx="7998" cy="7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" h="118" extrusionOk="0">
                      <a:moveTo>
                        <a:pt x="117" y="1"/>
                      </a:moveTo>
                      <a:cubicBezTo>
                        <a:pt x="117" y="1"/>
                        <a:pt x="84" y="18"/>
                        <a:pt x="50" y="51"/>
                      </a:cubicBezTo>
                      <a:cubicBezTo>
                        <a:pt x="17" y="84"/>
                        <a:pt x="0" y="118"/>
                        <a:pt x="0" y="118"/>
                      </a:cubicBezTo>
                      <a:cubicBezTo>
                        <a:pt x="0" y="118"/>
                        <a:pt x="34" y="101"/>
                        <a:pt x="67" y="68"/>
                      </a:cubicBezTo>
                      <a:cubicBezTo>
                        <a:pt x="100" y="34"/>
                        <a:pt x="134" y="1"/>
                        <a:pt x="117" y="1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91377" tIns="91377" rIns="91377" bIns="91377" anchor="ctr" anchorCtr="0">
                  <a:noAutofit/>
                </a:bodyPr>
                <a:lstStyle/>
                <a:p>
                  <a:pPr defTabSz="913943"/>
                  <a:endParaRPr sz="1599">
                    <a:solidFill>
                      <a:srgbClr val="000000"/>
                    </a:solidFill>
                    <a:latin typeface="Open Sans"/>
                  </a:endParaRPr>
                </a:p>
              </p:txBody>
            </p:sp>
            <p:sp>
              <p:nvSpPr>
                <p:cNvPr id="1143" name="Google Shape;3907;p60">
                  <a:extLst>
                    <a:ext uri="{FF2B5EF4-FFF2-40B4-BE49-F238E27FC236}">
                      <a16:creationId xmlns:a16="http://schemas.microsoft.com/office/drawing/2014/main" id="{2D35DC6A-7D0E-434E-AE48-B96798C42550}"/>
                    </a:ext>
                  </a:extLst>
                </p:cNvPr>
                <p:cNvSpPr/>
                <p:nvPr/>
              </p:nvSpPr>
              <p:spPr>
                <a:xfrm>
                  <a:off x="1278040" y="4030291"/>
                  <a:ext cx="14026" cy="26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41" extrusionOk="0">
                      <a:moveTo>
                        <a:pt x="1" y="1"/>
                      </a:moveTo>
                      <a:cubicBezTo>
                        <a:pt x="37" y="28"/>
                        <a:pt x="79" y="41"/>
                        <a:pt x="123" y="41"/>
                      </a:cubicBezTo>
                      <a:cubicBezTo>
                        <a:pt x="159" y="41"/>
                        <a:pt x="197" y="32"/>
                        <a:pt x="234" y="17"/>
                      </a:cubicBezTo>
                      <a:cubicBezTo>
                        <a:pt x="151" y="17"/>
                        <a:pt x="67" y="17"/>
                        <a:pt x="1" y="1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91377" tIns="91377" rIns="91377" bIns="91377" anchor="ctr" anchorCtr="0">
                  <a:noAutofit/>
                </a:bodyPr>
                <a:lstStyle/>
                <a:p>
                  <a:pPr defTabSz="913943"/>
                  <a:endParaRPr sz="1599">
                    <a:solidFill>
                      <a:srgbClr val="000000"/>
                    </a:solidFill>
                    <a:latin typeface="Open Sans"/>
                  </a:endParaRPr>
                </a:p>
              </p:txBody>
            </p:sp>
            <p:sp>
              <p:nvSpPr>
                <p:cNvPr id="1144" name="Google Shape;3908;p60">
                  <a:extLst>
                    <a:ext uri="{FF2B5EF4-FFF2-40B4-BE49-F238E27FC236}">
                      <a16:creationId xmlns:a16="http://schemas.microsoft.com/office/drawing/2014/main" id="{8D6BD1DC-3A88-4C6E-81E4-2803C1AAC12A}"/>
                    </a:ext>
                  </a:extLst>
                </p:cNvPr>
                <p:cNvSpPr/>
                <p:nvPr/>
              </p:nvSpPr>
              <p:spPr>
                <a:xfrm>
                  <a:off x="1300004" y="4034240"/>
                  <a:ext cx="22978" cy="148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" h="225" extrusionOk="0">
                      <a:moveTo>
                        <a:pt x="259" y="28"/>
                      </a:moveTo>
                      <a:cubicBezTo>
                        <a:pt x="284" y="28"/>
                        <a:pt x="309" y="33"/>
                        <a:pt x="334" y="41"/>
                      </a:cubicBezTo>
                      <a:cubicBezTo>
                        <a:pt x="368" y="58"/>
                        <a:pt x="351" y="74"/>
                        <a:pt x="334" y="91"/>
                      </a:cubicBezTo>
                      <a:cubicBezTo>
                        <a:pt x="301" y="108"/>
                        <a:pt x="284" y="124"/>
                        <a:pt x="251" y="124"/>
                      </a:cubicBezTo>
                      <a:cubicBezTo>
                        <a:pt x="217" y="141"/>
                        <a:pt x="167" y="158"/>
                        <a:pt x="117" y="158"/>
                      </a:cubicBezTo>
                      <a:cubicBezTo>
                        <a:pt x="85" y="166"/>
                        <a:pt x="57" y="170"/>
                        <a:pt x="37" y="172"/>
                      </a:cubicBezTo>
                      <a:lnTo>
                        <a:pt x="37" y="172"/>
                      </a:lnTo>
                      <a:cubicBezTo>
                        <a:pt x="47" y="148"/>
                        <a:pt x="57" y="128"/>
                        <a:pt x="67" y="108"/>
                      </a:cubicBezTo>
                      <a:cubicBezTo>
                        <a:pt x="100" y="74"/>
                        <a:pt x="151" y="41"/>
                        <a:pt x="184" y="41"/>
                      </a:cubicBezTo>
                      <a:cubicBezTo>
                        <a:pt x="209" y="33"/>
                        <a:pt x="234" y="28"/>
                        <a:pt x="259" y="28"/>
                      </a:cubicBezTo>
                      <a:close/>
                      <a:moveTo>
                        <a:pt x="252" y="1"/>
                      </a:moveTo>
                      <a:cubicBezTo>
                        <a:pt x="181" y="1"/>
                        <a:pt x="112" y="34"/>
                        <a:pt x="67" y="91"/>
                      </a:cubicBezTo>
                      <a:cubicBezTo>
                        <a:pt x="34" y="124"/>
                        <a:pt x="34" y="157"/>
                        <a:pt x="18" y="174"/>
                      </a:cubicBezTo>
                      <a:lnTo>
                        <a:pt x="18" y="174"/>
                      </a:lnTo>
                      <a:cubicBezTo>
                        <a:pt x="6" y="175"/>
                        <a:pt x="0" y="175"/>
                        <a:pt x="0" y="175"/>
                      </a:cubicBezTo>
                      <a:cubicBezTo>
                        <a:pt x="5" y="177"/>
                        <a:pt x="11" y="179"/>
                        <a:pt x="17" y="181"/>
                      </a:cubicBezTo>
                      <a:lnTo>
                        <a:pt x="17" y="181"/>
                      </a:lnTo>
                      <a:cubicBezTo>
                        <a:pt x="17" y="196"/>
                        <a:pt x="17" y="210"/>
                        <a:pt x="17" y="225"/>
                      </a:cubicBezTo>
                      <a:cubicBezTo>
                        <a:pt x="22" y="210"/>
                        <a:pt x="27" y="197"/>
                        <a:pt x="32" y="185"/>
                      </a:cubicBezTo>
                      <a:lnTo>
                        <a:pt x="32" y="185"/>
                      </a:lnTo>
                      <a:cubicBezTo>
                        <a:pt x="41" y="186"/>
                        <a:pt x="51" y="187"/>
                        <a:pt x="61" y="187"/>
                      </a:cubicBezTo>
                      <a:cubicBezTo>
                        <a:pt x="84" y="187"/>
                        <a:pt x="109" y="183"/>
                        <a:pt x="134" y="175"/>
                      </a:cubicBezTo>
                      <a:cubicBezTo>
                        <a:pt x="167" y="175"/>
                        <a:pt x="217" y="158"/>
                        <a:pt x="268" y="141"/>
                      </a:cubicBezTo>
                      <a:cubicBezTo>
                        <a:pt x="284" y="141"/>
                        <a:pt x="318" y="124"/>
                        <a:pt x="351" y="124"/>
                      </a:cubicBezTo>
                      <a:cubicBezTo>
                        <a:pt x="351" y="108"/>
                        <a:pt x="368" y="91"/>
                        <a:pt x="368" y="74"/>
                      </a:cubicBezTo>
                      <a:cubicBezTo>
                        <a:pt x="384" y="58"/>
                        <a:pt x="368" y="41"/>
                        <a:pt x="351" y="24"/>
                      </a:cubicBezTo>
                      <a:cubicBezTo>
                        <a:pt x="319" y="8"/>
                        <a:pt x="285" y="1"/>
                        <a:pt x="252" y="1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91377" tIns="91377" rIns="91377" bIns="91377" anchor="ctr" anchorCtr="0">
                  <a:noAutofit/>
                </a:bodyPr>
                <a:lstStyle/>
                <a:p>
                  <a:pPr defTabSz="913943"/>
                  <a:endParaRPr sz="1599">
                    <a:solidFill>
                      <a:srgbClr val="000000"/>
                    </a:solidFill>
                    <a:latin typeface="Open Sans"/>
                  </a:endParaRPr>
                </a:p>
              </p:txBody>
            </p:sp>
            <p:sp>
              <p:nvSpPr>
                <p:cNvPr id="1145" name="Google Shape;3909;p60">
                  <a:extLst>
                    <a:ext uri="{FF2B5EF4-FFF2-40B4-BE49-F238E27FC236}">
                      <a16:creationId xmlns:a16="http://schemas.microsoft.com/office/drawing/2014/main" id="{76EA1300-BBC7-41A5-9565-A2C916D35C08}"/>
                    </a:ext>
                  </a:extLst>
                </p:cNvPr>
                <p:cNvSpPr/>
                <p:nvPr/>
              </p:nvSpPr>
              <p:spPr>
                <a:xfrm>
                  <a:off x="1290992" y="4030291"/>
                  <a:ext cx="12056" cy="165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252" extrusionOk="0">
                      <a:moveTo>
                        <a:pt x="51" y="1"/>
                      </a:moveTo>
                      <a:cubicBezTo>
                        <a:pt x="17" y="1"/>
                        <a:pt x="1" y="34"/>
                        <a:pt x="17" y="51"/>
                      </a:cubicBezTo>
                      <a:cubicBezTo>
                        <a:pt x="17" y="84"/>
                        <a:pt x="17" y="101"/>
                        <a:pt x="34" y="118"/>
                      </a:cubicBezTo>
                      <a:cubicBezTo>
                        <a:pt x="51" y="151"/>
                        <a:pt x="68" y="168"/>
                        <a:pt x="101" y="201"/>
                      </a:cubicBezTo>
                      <a:cubicBezTo>
                        <a:pt x="118" y="218"/>
                        <a:pt x="134" y="235"/>
                        <a:pt x="168" y="251"/>
                      </a:cubicBezTo>
                      <a:cubicBezTo>
                        <a:pt x="168" y="235"/>
                        <a:pt x="151" y="218"/>
                        <a:pt x="101" y="184"/>
                      </a:cubicBezTo>
                      <a:cubicBezTo>
                        <a:pt x="84" y="151"/>
                        <a:pt x="68" y="134"/>
                        <a:pt x="51" y="101"/>
                      </a:cubicBezTo>
                      <a:cubicBezTo>
                        <a:pt x="34" y="84"/>
                        <a:pt x="17" y="34"/>
                        <a:pt x="51" y="17"/>
                      </a:cubicBezTo>
                      <a:cubicBezTo>
                        <a:pt x="84" y="17"/>
                        <a:pt x="118" y="51"/>
                        <a:pt x="134" y="84"/>
                      </a:cubicBezTo>
                      <a:cubicBezTo>
                        <a:pt x="151" y="101"/>
                        <a:pt x="168" y="134"/>
                        <a:pt x="185" y="168"/>
                      </a:cubicBezTo>
                      <a:cubicBezTo>
                        <a:pt x="185" y="184"/>
                        <a:pt x="185" y="218"/>
                        <a:pt x="185" y="251"/>
                      </a:cubicBezTo>
                      <a:cubicBezTo>
                        <a:pt x="201" y="218"/>
                        <a:pt x="201" y="184"/>
                        <a:pt x="201" y="151"/>
                      </a:cubicBezTo>
                      <a:cubicBezTo>
                        <a:pt x="185" y="118"/>
                        <a:pt x="185" y="84"/>
                        <a:pt x="151" y="67"/>
                      </a:cubicBezTo>
                      <a:cubicBezTo>
                        <a:pt x="134" y="17"/>
                        <a:pt x="101" y="1"/>
                        <a:pt x="51" y="1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91377" tIns="91377" rIns="91377" bIns="91377" anchor="ctr" anchorCtr="0">
                  <a:noAutofit/>
                </a:bodyPr>
                <a:lstStyle/>
                <a:p>
                  <a:pPr defTabSz="913943"/>
                  <a:endParaRPr sz="1599">
                    <a:solidFill>
                      <a:srgbClr val="000000"/>
                    </a:solidFill>
                    <a:latin typeface="Open Sans"/>
                  </a:endParaRPr>
                </a:p>
              </p:txBody>
            </p:sp>
            <p:sp>
              <p:nvSpPr>
                <p:cNvPr id="1146" name="Google Shape;3910;p60">
                  <a:extLst>
                    <a:ext uri="{FF2B5EF4-FFF2-40B4-BE49-F238E27FC236}">
                      <a16:creationId xmlns:a16="http://schemas.microsoft.com/office/drawing/2014/main" id="{2A9A7A8B-B3BA-442B-B784-71C6FEAAA06E}"/>
                    </a:ext>
                  </a:extLst>
                </p:cNvPr>
                <p:cNvSpPr/>
                <p:nvPr/>
              </p:nvSpPr>
              <p:spPr>
                <a:xfrm>
                  <a:off x="1171324" y="4036873"/>
                  <a:ext cx="42973" cy="38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0" h="586" extrusionOk="0">
                      <a:moveTo>
                        <a:pt x="151" y="1"/>
                      </a:moveTo>
                      <a:cubicBezTo>
                        <a:pt x="118" y="1"/>
                        <a:pt x="84" y="1"/>
                        <a:pt x="51" y="18"/>
                      </a:cubicBezTo>
                      <a:lnTo>
                        <a:pt x="1" y="18"/>
                      </a:lnTo>
                      <a:cubicBezTo>
                        <a:pt x="1" y="26"/>
                        <a:pt x="17" y="26"/>
                        <a:pt x="45" y="26"/>
                      </a:cubicBezTo>
                      <a:cubicBezTo>
                        <a:pt x="72" y="26"/>
                        <a:pt x="109" y="26"/>
                        <a:pt x="151" y="34"/>
                      </a:cubicBezTo>
                      <a:cubicBezTo>
                        <a:pt x="402" y="51"/>
                        <a:pt x="602" y="218"/>
                        <a:pt x="686" y="452"/>
                      </a:cubicBezTo>
                      <a:cubicBezTo>
                        <a:pt x="719" y="536"/>
                        <a:pt x="719" y="586"/>
                        <a:pt x="719" y="586"/>
                      </a:cubicBezTo>
                      <a:cubicBezTo>
                        <a:pt x="719" y="569"/>
                        <a:pt x="719" y="552"/>
                        <a:pt x="719" y="552"/>
                      </a:cubicBezTo>
                      <a:cubicBezTo>
                        <a:pt x="719" y="502"/>
                        <a:pt x="703" y="469"/>
                        <a:pt x="703" y="435"/>
                      </a:cubicBezTo>
                      <a:cubicBezTo>
                        <a:pt x="619" y="201"/>
                        <a:pt x="402" y="18"/>
                        <a:pt x="151" y="1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91377" tIns="91377" rIns="91377" bIns="91377" anchor="ctr" anchorCtr="0">
                  <a:noAutofit/>
                </a:bodyPr>
                <a:lstStyle/>
                <a:p>
                  <a:pPr defTabSz="913943"/>
                  <a:endParaRPr sz="1599">
                    <a:solidFill>
                      <a:srgbClr val="000000"/>
                    </a:solidFill>
                    <a:latin typeface="Open Sans"/>
                  </a:endParaRPr>
                </a:p>
              </p:txBody>
            </p:sp>
            <p:sp>
              <p:nvSpPr>
                <p:cNvPr id="1147" name="Google Shape;3911;p60">
                  <a:extLst>
                    <a:ext uri="{FF2B5EF4-FFF2-40B4-BE49-F238E27FC236}">
                      <a16:creationId xmlns:a16="http://schemas.microsoft.com/office/drawing/2014/main" id="{69A19876-8BF8-4EBE-8FB4-27E53BB69622}"/>
                    </a:ext>
                  </a:extLst>
                </p:cNvPr>
                <p:cNvSpPr/>
                <p:nvPr/>
              </p:nvSpPr>
              <p:spPr>
                <a:xfrm>
                  <a:off x="1182306" y="3983033"/>
                  <a:ext cx="2030" cy="5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" h="836" extrusionOk="0">
                      <a:moveTo>
                        <a:pt x="17" y="0"/>
                      </a:moveTo>
                      <a:cubicBezTo>
                        <a:pt x="17" y="134"/>
                        <a:pt x="1" y="284"/>
                        <a:pt x="17" y="418"/>
                      </a:cubicBezTo>
                      <a:cubicBezTo>
                        <a:pt x="1" y="552"/>
                        <a:pt x="1" y="685"/>
                        <a:pt x="17" y="836"/>
                      </a:cubicBezTo>
                      <a:cubicBezTo>
                        <a:pt x="34" y="552"/>
                        <a:pt x="34" y="284"/>
                        <a:pt x="17" y="0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91377" tIns="91377" rIns="91377" bIns="91377" anchor="ctr" anchorCtr="0">
                  <a:noAutofit/>
                </a:bodyPr>
                <a:lstStyle/>
                <a:p>
                  <a:pPr defTabSz="913943"/>
                  <a:endParaRPr sz="1599">
                    <a:solidFill>
                      <a:srgbClr val="000000"/>
                    </a:solidFill>
                    <a:latin typeface="Open Sans"/>
                  </a:endParaRPr>
                </a:p>
              </p:txBody>
            </p:sp>
            <p:sp>
              <p:nvSpPr>
                <p:cNvPr id="1148" name="Google Shape;3912;p60">
                  <a:extLst>
                    <a:ext uri="{FF2B5EF4-FFF2-40B4-BE49-F238E27FC236}">
                      <a16:creationId xmlns:a16="http://schemas.microsoft.com/office/drawing/2014/main" id="{2C4BC061-E338-41C0-B410-EDC8A072F4E9}"/>
                    </a:ext>
                  </a:extLst>
                </p:cNvPr>
                <p:cNvSpPr/>
                <p:nvPr/>
              </p:nvSpPr>
              <p:spPr>
                <a:xfrm>
                  <a:off x="1229158" y="4063266"/>
                  <a:ext cx="35990" cy="17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" h="26" extrusionOk="0">
                      <a:moveTo>
                        <a:pt x="1" y="1"/>
                      </a:moveTo>
                      <a:cubicBezTo>
                        <a:pt x="101" y="18"/>
                        <a:pt x="201" y="26"/>
                        <a:pt x="302" y="26"/>
                      </a:cubicBezTo>
                      <a:cubicBezTo>
                        <a:pt x="402" y="26"/>
                        <a:pt x="502" y="18"/>
                        <a:pt x="602" y="1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91377" tIns="91377" rIns="91377" bIns="91377" anchor="ctr" anchorCtr="0">
                  <a:noAutofit/>
                </a:bodyPr>
                <a:lstStyle/>
                <a:p>
                  <a:pPr defTabSz="913943"/>
                  <a:endParaRPr sz="1599">
                    <a:solidFill>
                      <a:srgbClr val="000000"/>
                    </a:solidFill>
                    <a:latin typeface="Open Sans"/>
                  </a:endParaRPr>
                </a:p>
              </p:txBody>
            </p:sp>
            <p:sp>
              <p:nvSpPr>
                <p:cNvPr id="1149" name="Google Shape;3913;p60">
                  <a:extLst>
                    <a:ext uri="{FF2B5EF4-FFF2-40B4-BE49-F238E27FC236}">
                      <a16:creationId xmlns:a16="http://schemas.microsoft.com/office/drawing/2014/main" id="{B82C403A-E5C6-4C85-B898-6D708ED6F70E}"/>
                    </a:ext>
                  </a:extLst>
                </p:cNvPr>
                <p:cNvSpPr/>
                <p:nvPr/>
              </p:nvSpPr>
              <p:spPr>
                <a:xfrm>
                  <a:off x="1206239" y="4063266"/>
                  <a:ext cx="4058" cy="7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118" extrusionOk="0">
                      <a:moveTo>
                        <a:pt x="1" y="1"/>
                      </a:moveTo>
                      <a:cubicBezTo>
                        <a:pt x="1" y="1"/>
                        <a:pt x="1" y="34"/>
                        <a:pt x="17" y="68"/>
                      </a:cubicBezTo>
                      <a:cubicBezTo>
                        <a:pt x="34" y="84"/>
                        <a:pt x="51" y="118"/>
                        <a:pt x="51" y="118"/>
                      </a:cubicBezTo>
                      <a:cubicBezTo>
                        <a:pt x="51" y="118"/>
                        <a:pt x="67" y="84"/>
                        <a:pt x="51" y="51"/>
                      </a:cubicBezTo>
                      <a:cubicBezTo>
                        <a:pt x="34" y="18"/>
                        <a:pt x="1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91377" tIns="91377" rIns="91377" bIns="91377" anchor="ctr" anchorCtr="0">
                  <a:noAutofit/>
                </a:bodyPr>
                <a:lstStyle/>
                <a:p>
                  <a:pPr defTabSz="913943"/>
                  <a:endParaRPr sz="1599">
                    <a:solidFill>
                      <a:srgbClr val="000000"/>
                    </a:solidFill>
                    <a:latin typeface="Open Sans"/>
                  </a:endParaRPr>
                </a:p>
              </p:txBody>
            </p:sp>
            <p:sp>
              <p:nvSpPr>
                <p:cNvPr id="1150" name="Google Shape;3914;p60">
                  <a:extLst>
                    <a:ext uri="{FF2B5EF4-FFF2-40B4-BE49-F238E27FC236}">
                      <a16:creationId xmlns:a16="http://schemas.microsoft.com/office/drawing/2014/main" id="{1098A234-1D84-47D0-8467-1000866898CE}"/>
                    </a:ext>
                  </a:extLst>
                </p:cNvPr>
                <p:cNvSpPr/>
                <p:nvPr/>
              </p:nvSpPr>
              <p:spPr>
                <a:xfrm>
                  <a:off x="1197286" y="4051221"/>
                  <a:ext cx="5013" cy="55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" h="84" extrusionOk="0">
                      <a:moveTo>
                        <a:pt x="0" y="0"/>
                      </a:moveTo>
                      <a:cubicBezTo>
                        <a:pt x="0" y="0"/>
                        <a:pt x="0" y="33"/>
                        <a:pt x="34" y="50"/>
                      </a:cubicBezTo>
                      <a:cubicBezTo>
                        <a:pt x="50" y="67"/>
                        <a:pt x="67" y="84"/>
                        <a:pt x="67" y="84"/>
                      </a:cubicBezTo>
                      <a:cubicBezTo>
                        <a:pt x="84" y="67"/>
                        <a:pt x="67" y="50"/>
                        <a:pt x="50" y="33"/>
                      </a:cubicBezTo>
                      <a:cubicBezTo>
                        <a:pt x="17" y="17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91377" tIns="91377" rIns="91377" bIns="91377" anchor="ctr" anchorCtr="0">
                  <a:noAutofit/>
                </a:bodyPr>
                <a:lstStyle/>
                <a:p>
                  <a:pPr defTabSz="913943"/>
                  <a:endParaRPr sz="1599">
                    <a:solidFill>
                      <a:srgbClr val="000000"/>
                    </a:solidFill>
                    <a:latin typeface="Open Sans"/>
                  </a:endParaRPr>
                </a:p>
              </p:txBody>
            </p:sp>
            <p:sp>
              <p:nvSpPr>
                <p:cNvPr id="1151" name="Google Shape;3915;p60">
                  <a:extLst>
                    <a:ext uri="{FF2B5EF4-FFF2-40B4-BE49-F238E27FC236}">
                      <a16:creationId xmlns:a16="http://schemas.microsoft.com/office/drawing/2014/main" id="{D03F694A-CD86-4C86-84A3-23DE5FFB575D}"/>
                    </a:ext>
                  </a:extLst>
                </p:cNvPr>
                <p:cNvSpPr/>
                <p:nvPr/>
              </p:nvSpPr>
              <p:spPr>
                <a:xfrm>
                  <a:off x="1184276" y="4045233"/>
                  <a:ext cx="7043" cy="3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" h="48" extrusionOk="0">
                      <a:moveTo>
                        <a:pt x="36" y="0"/>
                      </a:moveTo>
                      <a:cubicBezTo>
                        <a:pt x="16" y="0"/>
                        <a:pt x="1" y="8"/>
                        <a:pt x="1" y="8"/>
                      </a:cubicBezTo>
                      <a:cubicBezTo>
                        <a:pt x="1" y="8"/>
                        <a:pt x="34" y="8"/>
                        <a:pt x="68" y="24"/>
                      </a:cubicBezTo>
                      <a:cubicBezTo>
                        <a:pt x="80" y="36"/>
                        <a:pt x="100" y="48"/>
                        <a:pt x="111" y="48"/>
                      </a:cubicBezTo>
                      <a:cubicBezTo>
                        <a:pt x="115" y="48"/>
                        <a:pt x="118" y="46"/>
                        <a:pt x="118" y="41"/>
                      </a:cubicBezTo>
                      <a:cubicBezTo>
                        <a:pt x="118" y="41"/>
                        <a:pt x="101" y="8"/>
                        <a:pt x="68" y="8"/>
                      </a:cubicBezTo>
                      <a:cubicBezTo>
                        <a:pt x="57" y="2"/>
                        <a:pt x="46" y="0"/>
                        <a:pt x="36" y="0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91377" tIns="91377" rIns="91377" bIns="91377" anchor="ctr" anchorCtr="0">
                  <a:noAutofit/>
                </a:bodyPr>
                <a:lstStyle/>
                <a:p>
                  <a:pPr defTabSz="913943"/>
                  <a:endParaRPr sz="1599">
                    <a:solidFill>
                      <a:srgbClr val="000000"/>
                    </a:solidFill>
                    <a:latin typeface="Open Sans"/>
                  </a:endParaRPr>
                </a:p>
              </p:txBody>
            </p:sp>
            <p:sp>
              <p:nvSpPr>
                <p:cNvPr id="1152" name="Google Shape;3916;p60">
                  <a:extLst>
                    <a:ext uri="{FF2B5EF4-FFF2-40B4-BE49-F238E27FC236}">
                      <a16:creationId xmlns:a16="http://schemas.microsoft.com/office/drawing/2014/main" id="{FE8B68CB-E543-43CF-989C-96644EE2F4F6}"/>
                    </a:ext>
                  </a:extLst>
                </p:cNvPr>
                <p:cNvSpPr/>
                <p:nvPr/>
              </p:nvSpPr>
              <p:spPr>
                <a:xfrm>
                  <a:off x="1175322" y="4042666"/>
                  <a:ext cx="4058" cy="19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30" extrusionOk="0">
                      <a:moveTo>
                        <a:pt x="11" y="1"/>
                      </a:moveTo>
                      <a:cubicBezTo>
                        <a:pt x="5" y="1"/>
                        <a:pt x="1" y="5"/>
                        <a:pt x="1" y="13"/>
                      </a:cubicBezTo>
                      <a:cubicBezTo>
                        <a:pt x="1" y="13"/>
                        <a:pt x="17" y="30"/>
                        <a:pt x="34" y="30"/>
                      </a:cubicBezTo>
                      <a:lnTo>
                        <a:pt x="67" y="30"/>
                      </a:lnTo>
                      <a:cubicBezTo>
                        <a:pt x="67" y="30"/>
                        <a:pt x="51" y="13"/>
                        <a:pt x="34" y="13"/>
                      </a:cubicBezTo>
                      <a:cubicBezTo>
                        <a:pt x="26" y="5"/>
                        <a:pt x="17" y="1"/>
                        <a:pt x="11" y="1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91377" tIns="91377" rIns="91377" bIns="91377" anchor="ctr" anchorCtr="0">
                  <a:noAutofit/>
                </a:bodyPr>
                <a:lstStyle/>
                <a:p>
                  <a:pPr defTabSz="913943"/>
                  <a:endParaRPr sz="1599">
                    <a:solidFill>
                      <a:srgbClr val="000000"/>
                    </a:solidFill>
                    <a:latin typeface="Open Sans"/>
                  </a:endParaRPr>
                </a:p>
              </p:txBody>
            </p:sp>
            <p:sp>
              <p:nvSpPr>
                <p:cNvPr id="1153" name="Google Shape;3938;p60">
                  <a:extLst>
                    <a:ext uri="{FF2B5EF4-FFF2-40B4-BE49-F238E27FC236}">
                      <a16:creationId xmlns:a16="http://schemas.microsoft.com/office/drawing/2014/main" id="{18ED0BD3-C02E-483D-9036-EF44F14CBC97}"/>
                    </a:ext>
                  </a:extLst>
                </p:cNvPr>
                <p:cNvSpPr/>
                <p:nvPr/>
              </p:nvSpPr>
              <p:spPr>
                <a:xfrm>
                  <a:off x="1133424" y="3990734"/>
                  <a:ext cx="203527" cy="55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0" h="84" extrusionOk="0">
                      <a:moveTo>
                        <a:pt x="1705" y="0"/>
                      </a:moveTo>
                      <a:cubicBezTo>
                        <a:pt x="1221" y="0"/>
                        <a:pt x="803" y="17"/>
                        <a:pt x="502" y="34"/>
                      </a:cubicBezTo>
                      <a:cubicBezTo>
                        <a:pt x="335" y="34"/>
                        <a:pt x="218" y="50"/>
                        <a:pt x="135" y="50"/>
                      </a:cubicBezTo>
                      <a:cubicBezTo>
                        <a:pt x="84" y="50"/>
                        <a:pt x="34" y="50"/>
                        <a:pt x="1" y="67"/>
                      </a:cubicBezTo>
                      <a:cubicBezTo>
                        <a:pt x="34" y="84"/>
                        <a:pt x="84" y="84"/>
                        <a:pt x="135" y="84"/>
                      </a:cubicBezTo>
                      <a:lnTo>
                        <a:pt x="502" y="84"/>
                      </a:lnTo>
                      <a:lnTo>
                        <a:pt x="1705" y="67"/>
                      </a:lnTo>
                      <a:lnTo>
                        <a:pt x="2908" y="84"/>
                      </a:lnTo>
                      <a:lnTo>
                        <a:pt x="3276" y="84"/>
                      </a:lnTo>
                      <a:cubicBezTo>
                        <a:pt x="3309" y="84"/>
                        <a:pt x="3359" y="84"/>
                        <a:pt x="3409" y="67"/>
                      </a:cubicBezTo>
                      <a:cubicBezTo>
                        <a:pt x="3359" y="67"/>
                        <a:pt x="3309" y="50"/>
                        <a:pt x="3276" y="50"/>
                      </a:cubicBezTo>
                      <a:cubicBezTo>
                        <a:pt x="3175" y="50"/>
                        <a:pt x="3059" y="34"/>
                        <a:pt x="2908" y="34"/>
                      </a:cubicBezTo>
                      <a:cubicBezTo>
                        <a:pt x="2591" y="17"/>
                        <a:pt x="2173" y="0"/>
                        <a:pt x="1705" y="0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91377" tIns="91377" rIns="91377" bIns="91377" anchor="ctr" anchorCtr="0">
                  <a:noAutofit/>
                </a:bodyPr>
                <a:lstStyle/>
                <a:p>
                  <a:pPr defTabSz="913943"/>
                  <a:endParaRPr sz="1599">
                    <a:solidFill>
                      <a:srgbClr val="000000"/>
                    </a:solidFill>
                    <a:latin typeface="Open Sans"/>
                  </a:endParaRPr>
                </a:p>
              </p:txBody>
            </p:sp>
          </p:grpSp>
          <p:sp>
            <p:nvSpPr>
              <p:cNvPr id="1006" name="Google Shape;3785;p60">
                <a:extLst>
                  <a:ext uri="{FF2B5EF4-FFF2-40B4-BE49-F238E27FC236}">
                    <a16:creationId xmlns:a16="http://schemas.microsoft.com/office/drawing/2014/main" id="{777FECE1-0A4B-4E3D-8039-B31A338DF3D0}"/>
                  </a:ext>
                </a:extLst>
              </p:cNvPr>
              <p:cNvSpPr/>
              <p:nvPr/>
            </p:nvSpPr>
            <p:spPr>
              <a:xfrm>
                <a:off x="4540074" y="3550080"/>
                <a:ext cx="139723" cy="37450"/>
              </a:xfrm>
              <a:custGeom>
                <a:avLst/>
                <a:gdLst/>
                <a:ahLst/>
                <a:cxnLst/>
                <a:rect l="l" t="t" r="r" b="b"/>
                <a:pathLst>
                  <a:path w="2341" h="569" extrusionOk="0">
                    <a:moveTo>
                      <a:pt x="1" y="0"/>
                    </a:moveTo>
                    <a:lnTo>
                      <a:pt x="1" y="568"/>
                    </a:lnTo>
                    <a:lnTo>
                      <a:pt x="2340" y="568"/>
                    </a:lnTo>
                    <a:lnTo>
                      <a:pt x="2340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007" name="Google Shape;3786;p60">
                <a:extLst>
                  <a:ext uri="{FF2B5EF4-FFF2-40B4-BE49-F238E27FC236}">
                    <a16:creationId xmlns:a16="http://schemas.microsoft.com/office/drawing/2014/main" id="{9C8DF945-8FA9-4D16-A8FC-5AF4EF1B03E1}"/>
                  </a:ext>
                </a:extLst>
              </p:cNvPr>
              <p:cNvSpPr/>
              <p:nvPr/>
            </p:nvSpPr>
            <p:spPr>
              <a:xfrm>
                <a:off x="4522168" y="3633603"/>
                <a:ext cx="179532" cy="79245"/>
              </a:xfrm>
              <a:custGeom>
                <a:avLst/>
                <a:gdLst/>
                <a:ahLst/>
                <a:cxnLst/>
                <a:rect l="l" t="t" r="r" b="b"/>
                <a:pathLst>
                  <a:path w="3008" h="1204" extrusionOk="0">
                    <a:moveTo>
                      <a:pt x="0" y="1"/>
                    </a:moveTo>
                    <a:lnTo>
                      <a:pt x="0" y="1204"/>
                    </a:lnTo>
                    <a:lnTo>
                      <a:pt x="3008" y="1204"/>
                    </a:lnTo>
                    <a:lnTo>
                      <a:pt x="300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008" name="Google Shape;3790;p60">
                <a:extLst>
                  <a:ext uri="{FF2B5EF4-FFF2-40B4-BE49-F238E27FC236}">
                    <a16:creationId xmlns:a16="http://schemas.microsoft.com/office/drawing/2014/main" id="{1005DE5A-3716-4251-831C-AAA172FB90DC}"/>
                  </a:ext>
                </a:extLst>
              </p:cNvPr>
              <p:cNvSpPr/>
              <p:nvPr/>
            </p:nvSpPr>
            <p:spPr>
              <a:xfrm>
                <a:off x="4507187" y="3866798"/>
                <a:ext cx="139663" cy="36333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552" extrusionOk="0">
                    <a:moveTo>
                      <a:pt x="0" y="0"/>
                    </a:moveTo>
                    <a:lnTo>
                      <a:pt x="0" y="552"/>
                    </a:lnTo>
                    <a:lnTo>
                      <a:pt x="2340" y="552"/>
                    </a:lnTo>
                    <a:lnTo>
                      <a:pt x="2340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009" name="Google Shape;3791;p60">
                <a:extLst>
                  <a:ext uri="{FF2B5EF4-FFF2-40B4-BE49-F238E27FC236}">
                    <a16:creationId xmlns:a16="http://schemas.microsoft.com/office/drawing/2014/main" id="{9D411BD6-3662-4EA8-BEB1-56C520E64061}"/>
                  </a:ext>
                </a:extLst>
              </p:cNvPr>
              <p:cNvSpPr/>
              <p:nvPr/>
            </p:nvSpPr>
            <p:spPr>
              <a:xfrm>
                <a:off x="4489221" y="3950323"/>
                <a:ext cx="179592" cy="78192"/>
              </a:xfrm>
              <a:custGeom>
                <a:avLst/>
                <a:gdLst/>
                <a:ahLst/>
                <a:cxnLst/>
                <a:rect l="l" t="t" r="r" b="b"/>
                <a:pathLst>
                  <a:path w="3009" h="1188" extrusionOk="0">
                    <a:moveTo>
                      <a:pt x="1" y="1"/>
                    </a:moveTo>
                    <a:lnTo>
                      <a:pt x="1" y="1187"/>
                    </a:lnTo>
                    <a:lnTo>
                      <a:pt x="3008" y="1187"/>
                    </a:lnTo>
                    <a:lnTo>
                      <a:pt x="300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010" name="Google Shape;3812;p60">
                <a:extLst>
                  <a:ext uri="{FF2B5EF4-FFF2-40B4-BE49-F238E27FC236}">
                    <a16:creationId xmlns:a16="http://schemas.microsoft.com/office/drawing/2014/main" id="{F464EBBA-E587-4A43-83F6-EBA556D223E6}"/>
                  </a:ext>
                </a:extLst>
              </p:cNvPr>
              <p:cNvSpPr/>
              <p:nvPr/>
            </p:nvSpPr>
            <p:spPr>
              <a:xfrm>
                <a:off x="2160665" y="1678330"/>
                <a:ext cx="1882828" cy="1185526"/>
              </a:xfrm>
              <a:custGeom>
                <a:avLst/>
                <a:gdLst/>
                <a:ahLst/>
                <a:cxnLst/>
                <a:rect l="l" t="t" r="r" b="b"/>
                <a:pathLst>
                  <a:path w="31546" h="18012" extrusionOk="0">
                    <a:moveTo>
                      <a:pt x="1103" y="0"/>
                    </a:moveTo>
                    <a:cubicBezTo>
                      <a:pt x="485" y="0"/>
                      <a:pt x="0" y="518"/>
                      <a:pt x="34" y="1136"/>
                    </a:cubicBezTo>
                    <a:lnTo>
                      <a:pt x="969" y="16909"/>
                    </a:lnTo>
                    <a:cubicBezTo>
                      <a:pt x="1003" y="17477"/>
                      <a:pt x="1454" y="17912"/>
                      <a:pt x="2022" y="17912"/>
                    </a:cubicBezTo>
                    <a:lnTo>
                      <a:pt x="30443" y="18012"/>
                    </a:lnTo>
                    <a:cubicBezTo>
                      <a:pt x="31028" y="18012"/>
                      <a:pt x="31513" y="17527"/>
                      <a:pt x="31513" y="16943"/>
                    </a:cubicBezTo>
                    <a:lnTo>
                      <a:pt x="31546" y="4645"/>
                    </a:lnTo>
                    <a:cubicBezTo>
                      <a:pt x="31546" y="4060"/>
                      <a:pt x="31061" y="3576"/>
                      <a:pt x="30477" y="3576"/>
                    </a:cubicBezTo>
                    <a:lnTo>
                      <a:pt x="12999" y="3643"/>
                    </a:lnTo>
                    <a:cubicBezTo>
                      <a:pt x="12715" y="3643"/>
                      <a:pt x="12448" y="3526"/>
                      <a:pt x="12248" y="3325"/>
                    </a:cubicBezTo>
                    <a:lnTo>
                      <a:pt x="9223" y="334"/>
                    </a:lnTo>
                    <a:cubicBezTo>
                      <a:pt x="9023" y="134"/>
                      <a:pt x="8755" y="17"/>
                      <a:pt x="8471" y="17"/>
                    </a:cubicBezTo>
                    <a:lnTo>
                      <a:pt x="1103" y="0"/>
                    </a:lnTo>
                    <a:close/>
                  </a:path>
                </a:pathLst>
              </a:custGeom>
              <a:solidFill>
                <a:srgbClr val="19B5B1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011" name="Google Shape;3813;p60">
                <a:extLst>
                  <a:ext uri="{FF2B5EF4-FFF2-40B4-BE49-F238E27FC236}">
                    <a16:creationId xmlns:a16="http://schemas.microsoft.com/office/drawing/2014/main" id="{B875AD7F-DE67-486A-AB05-ED61B3F329DE}"/>
                  </a:ext>
                </a:extLst>
              </p:cNvPr>
              <p:cNvSpPr/>
              <p:nvPr/>
            </p:nvSpPr>
            <p:spPr>
              <a:xfrm>
                <a:off x="2160665" y="1678330"/>
                <a:ext cx="1882828" cy="1185526"/>
              </a:xfrm>
              <a:custGeom>
                <a:avLst/>
                <a:gdLst/>
                <a:ahLst/>
                <a:cxnLst/>
                <a:rect l="l" t="t" r="r" b="b"/>
                <a:pathLst>
                  <a:path w="31546" h="18012" extrusionOk="0">
                    <a:moveTo>
                      <a:pt x="1103" y="0"/>
                    </a:moveTo>
                    <a:cubicBezTo>
                      <a:pt x="485" y="0"/>
                      <a:pt x="0" y="518"/>
                      <a:pt x="34" y="1136"/>
                    </a:cubicBezTo>
                    <a:lnTo>
                      <a:pt x="969" y="16909"/>
                    </a:lnTo>
                    <a:cubicBezTo>
                      <a:pt x="1003" y="17477"/>
                      <a:pt x="1454" y="17912"/>
                      <a:pt x="2022" y="17912"/>
                    </a:cubicBezTo>
                    <a:lnTo>
                      <a:pt x="30443" y="18012"/>
                    </a:lnTo>
                    <a:cubicBezTo>
                      <a:pt x="31028" y="18012"/>
                      <a:pt x="31513" y="17527"/>
                      <a:pt x="31513" y="16943"/>
                    </a:cubicBezTo>
                    <a:lnTo>
                      <a:pt x="31546" y="4645"/>
                    </a:lnTo>
                    <a:cubicBezTo>
                      <a:pt x="31546" y="4060"/>
                      <a:pt x="31061" y="3576"/>
                      <a:pt x="30477" y="3576"/>
                    </a:cubicBezTo>
                    <a:lnTo>
                      <a:pt x="12999" y="3643"/>
                    </a:lnTo>
                    <a:cubicBezTo>
                      <a:pt x="12715" y="3643"/>
                      <a:pt x="12448" y="3526"/>
                      <a:pt x="12248" y="3325"/>
                    </a:cubicBezTo>
                    <a:lnTo>
                      <a:pt x="9223" y="334"/>
                    </a:lnTo>
                    <a:cubicBezTo>
                      <a:pt x="9023" y="134"/>
                      <a:pt x="8755" y="17"/>
                      <a:pt x="8471" y="17"/>
                    </a:cubicBezTo>
                    <a:lnTo>
                      <a:pt x="1103" y="0"/>
                    </a:lnTo>
                    <a:close/>
                  </a:path>
                </a:pathLst>
              </a:custGeom>
              <a:solidFill>
                <a:srgbClr val="263238">
                  <a:alpha val="32020"/>
                </a:srgbClr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012" name="Google Shape;3814;p60">
                <a:extLst>
                  <a:ext uri="{FF2B5EF4-FFF2-40B4-BE49-F238E27FC236}">
                    <a16:creationId xmlns:a16="http://schemas.microsoft.com/office/drawing/2014/main" id="{01AA6AA1-7DEB-4B8E-B0CE-326D0D22BD7E}"/>
                  </a:ext>
                </a:extLst>
              </p:cNvPr>
              <p:cNvSpPr/>
              <p:nvPr/>
            </p:nvSpPr>
            <p:spPr>
              <a:xfrm>
                <a:off x="2182569" y="1287894"/>
                <a:ext cx="1142910" cy="1298865"/>
              </a:xfrm>
              <a:custGeom>
                <a:avLst/>
                <a:gdLst/>
                <a:ahLst/>
                <a:cxnLst/>
                <a:rect l="l" t="t" r="r" b="b"/>
                <a:pathLst>
                  <a:path w="19149" h="19734" extrusionOk="0">
                    <a:moveTo>
                      <a:pt x="9341" y="1"/>
                    </a:moveTo>
                    <a:lnTo>
                      <a:pt x="1" y="12265"/>
                    </a:lnTo>
                    <a:lnTo>
                      <a:pt x="9792" y="19733"/>
                    </a:lnTo>
                    <a:lnTo>
                      <a:pt x="19149" y="7469"/>
                    </a:lnTo>
                    <a:lnTo>
                      <a:pt x="934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013" name="Google Shape;3815;p60">
                <a:extLst>
                  <a:ext uri="{FF2B5EF4-FFF2-40B4-BE49-F238E27FC236}">
                    <a16:creationId xmlns:a16="http://schemas.microsoft.com/office/drawing/2014/main" id="{CB84B41B-8A1E-4A56-B48C-95B44E513886}"/>
                  </a:ext>
                </a:extLst>
              </p:cNvPr>
              <p:cNvSpPr/>
              <p:nvPr/>
            </p:nvSpPr>
            <p:spPr>
              <a:xfrm>
                <a:off x="2179586" y="1287894"/>
                <a:ext cx="1147926" cy="1302155"/>
              </a:xfrm>
              <a:custGeom>
                <a:avLst/>
                <a:gdLst/>
                <a:ahLst/>
                <a:cxnLst/>
                <a:rect l="l" t="t" r="r" b="b"/>
                <a:pathLst>
                  <a:path w="19233" h="19784" extrusionOk="0">
                    <a:moveTo>
                      <a:pt x="9391" y="1"/>
                    </a:moveTo>
                    <a:lnTo>
                      <a:pt x="9391" y="1"/>
                    </a:lnTo>
                    <a:cubicBezTo>
                      <a:pt x="9391" y="1"/>
                      <a:pt x="9422" y="32"/>
                      <a:pt x="9500" y="85"/>
                    </a:cubicBezTo>
                    <a:lnTo>
                      <a:pt x="9500" y="85"/>
                    </a:lnTo>
                    <a:cubicBezTo>
                      <a:pt x="9424" y="23"/>
                      <a:pt x="9391" y="1"/>
                      <a:pt x="9391" y="1"/>
                    </a:cubicBezTo>
                    <a:close/>
                    <a:moveTo>
                      <a:pt x="9500" y="85"/>
                    </a:moveTo>
                    <a:lnTo>
                      <a:pt x="9500" y="85"/>
                    </a:lnTo>
                    <a:cubicBezTo>
                      <a:pt x="9517" y="99"/>
                      <a:pt x="9536" y="116"/>
                      <a:pt x="9558" y="134"/>
                    </a:cubicBezTo>
                    <a:lnTo>
                      <a:pt x="9791" y="302"/>
                    </a:lnTo>
                    <a:lnTo>
                      <a:pt x="9791" y="302"/>
                    </a:lnTo>
                    <a:lnTo>
                      <a:pt x="9575" y="134"/>
                    </a:lnTo>
                    <a:cubicBezTo>
                      <a:pt x="9546" y="116"/>
                      <a:pt x="9521" y="100"/>
                      <a:pt x="9500" y="85"/>
                    </a:cubicBezTo>
                    <a:close/>
                    <a:moveTo>
                      <a:pt x="9341" y="51"/>
                    </a:moveTo>
                    <a:lnTo>
                      <a:pt x="9207" y="218"/>
                    </a:lnTo>
                    <a:lnTo>
                      <a:pt x="8706" y="886"/>
                    </a:lnTo>
                    <a:lnTo>
                      <a:pt x="6784" y="3376"/>
                    </a:lnTo>
                    <a:lnTo>
                      <a:pt x="17" y="12248"/>
                    </a:lnTo>
                    <a:lnTo>
                      <a:pt x="1" y="12265"/>
                    </a:lnTo>
                    <a:lnTo>
                      <a:pt x="17" y="12281"/>
                    </a:lnTo>
                    <a:lnTo>
                      <a:pt x="9825" y="19767"/>
                    </a:lnTo>
                    <a:lnTo>
                      <a:pt x="9859" y="19784"/>
                    </a:lnTo>
                    <a:lnTo>
                      <a:pt x="9875" y="19750"/>
                    </a:lnTo>
                    <a:lnTo>
                      <a:pt x="19215" y="7486"/>
                    </a:lnTo>
                    <a:lnTo>
                      <a:pt x="19232" y="7469"/>
                    </a:lnTo>
                    <a:lnTo>
                      <a:pt x="19215" y="7453"/>
                    </a:lnTo>
                    <a:lnTo>
                      <a:pt x="12081" y="2022"/>
                    </a:lnTo>
                    <a:lnTo>
                      <a:pt x="10093" y="519"/>
                    </a:lnTo>
                    <a:lnTo>
                      <a:pt x="9791" y="302"/>
                    </a:lnTo>
                    <a:lnTo>
                      <a:pt x="9791" y="302"/>
                    </a:lnTo>
                    <a:lnTo>
                      <a:pt x="10093" y="535"/>
                    </a:lnTo>
                    <a:lnTo>
                      <a:pt x="12064" y="2056"/>
                    </a:lnTo>
                    <a:lnTo>
                      <a:pt x="19155" y="7466"/>
                    </a:lnTo>
                    <a:lnTo>
                      <a:pt x="19155" y="7466"/>
                    </a:lnTo>
                    <a:lnTo>
                      <a:pt x="9852" y="19682"/>
                    </a:lnTo>
                    <a:lnTo>
                      <a:pt x="9852" y="19682"/>
                    </a:lnTo>
                    <a:lnTo>
                      <a:pt x="84" y="12260"/>
                    </a:lnTo>
                    <a:lnTo>
                      <a:pt x="84" y="12260"/>
                    </a:lnTo>
                    <a:lnTo>
                      <a:pt x="6801" y="3409"/>
                    </a:lnTo>
                    <a:lnTo>
                      <a:pt x="8706" y="903"/>
                    </a:lnTo>
                    <a:lnTo>
                      <a:pt x="9207" y="235"/>
                    </a:lnTo>
                    <a:lnTo>
                      <a:pt x="9341" y="51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014" name="Google Shape;3816;p60">
                <a:extLst>
                  <a:ext uri="{FF2B5EF4-FFF2-40B4-BE49-F238E27FC236}">
                    <a16:creationId xmlns:a16="http://schemas.microsoft.com/office/drawing/2014/main" id="{A701B130-D3BC-47B4-86DC-812423D64DF9}"/>
                  </a:ext>
                </a:extLst>
              </p:cNvPr>
              <p:cNvSpPr/>
              <p:nvPr/>
            </p:nvSpPr>
            <p:spPr>
              <a:xfrm>
                <a:off x="2238435" y="1347262"/>
                <a:ext cx="1030226" cy="1181180"/>
              </a:xfrm>
              <a:custGeom>
                <a:avLst/>
                <a:gdLst/>
                <a:ahLst/>
                <a:cxnLst/>
                <a:rect l="l" t="t" r="r" b="b"/>
                <a:pathLst>
                  <a:path w="17261" h="17946" extrusionOk="0">
                    <a:moveTo>
                      <a:pt x="8689" y="1"/>
                    </a:moveTo>
                    <a:lnTo>
                      <a:pt x="0" y="11413"/>
                    </a:lnTo>
                    <a:lnTo>
                      <a:pt x="8572" y="17946"/>
                    </a:lnTo>
                    <a:lnTo>
                      <a:pt x="17260" y="6534"/>
                    </a:lnTo>
                    <a:lnTo>
                      <a:pt x="8689" y="1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015" name="Google Shape;3817;p60">
                <a:extLst>
                  <a:ext uri="{FF2B5EF4-FFF2-40B4-BE49-F238E27FC236}">
                    <a16:creationId xmlns:a16="http://schemas.microsoft.com/office/drawing/2014/main" id="{165E5D47-B64D-4BBC-9635-6DE0C9FC890C}"/>
                  </a:ext>
                </a:extLst>
              </p:cNvPr>
              <p:cNvSpPr/>
              <p:nvPr/>
            </p:nvSpPr>
            <p:spPr>
              <a:xfrm>
                <a:off x="2612422" y="1786076"/>
                <a:ext cx="656239" cy="751189"/>
              </a:xfrm>
              <a:custGeom>
                <a:avLst/>
                <a:gdLst/>
                <a:ahLst/>
                <a:cxnLst/>
                <a:rect l="l" t="t" r="r" b="b"/>
                <a:pathLst>
                  <a:path w="10995" h="11413" extrusionOk="0">
                    <a:moveTo>
                      <a:pt x="10994" y="1"/>
                    </a:moveTo>
                    <a:lnTo>
                      <a:pt x="4712" y="402"/>
                    </a:lnTo>
                    <a:lnTo>
                      <a:pt x="5213" y="3443"/>
                    </a:lnTo>
                    <a:lnTo>
                      <a:pt x="5213" y="3443"/>
                    </a:lnTo>
                    <a:lnTo>
                      <a:pt x="0" y="3359"/>
                    </a:lnTo>
                    <a:lnTo>
                      <a:pt x="0" y="3359"/>
                    </a:lnTo>
                    <a:lnTo>
                      <a:pt x="2306" y="11413"/>
                    </a:lnTo>
                    <a:lnTo>
                      <a:pt x="10994" y="1"/>
                    </a:lnTo>
                    <a:close/>
                  </a:path>
                </a:pathLst>
              </a:custGeom>
              <a:solidFill>
                <a:srgbClr val="455A64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016" name="Google Shape;3818;p60">
                <a:extLst>
                  <a:ext uri="{FF2B5EF4-FFF2-40B4-BE49-F238E27FC236}">
                    <a16:creationId xmlns:a16="http://schemas.microsoft.com/office/drawing/2014/main" id="{C420DFAC-20B5-4A2D-A003-2F2C573DA54A}"/>
                  </a:ext>
                </a:extLst>
              </p:cNvPr>
              <p:cNvSpPr/>
              <p:nvPr/>
            </p:nvSpPr>
            <p:spPr>
              <a:xfrm>
                <a:off x="2605379" y="1719006"/>
                <a:ext cx="175594" cy="149210"/>
              </a:xfrm>
              <a:custGeom>
                <a:avLst/>
                <a:gdLst/>
                <a:ahLst/>
                <a:cxnLst/>
                <a:rect l="l" t="t" r="r" b="b"/>
                <a:pathLst>
                  <a:path w="2942" h="2267" extrusionOk="0">
                    <a:moveTo>
                      <a:pt x="1473" y="0"/>
                    </a:moveTo>
                    <a:cubicBezTo>
                      <a:pt x="1132" y="0"/>
                      <a:pt x="796" y="156"/>
                      <a:pt x="569" y="452"/>
                    </a:cubicBezTo>
                    <a:cubicBezTo>
                      <a:pt x="1" y="1210"/>
                      <a:pt x="552" y="2267"/>
                      <a:pt x="1461" y="2267"/>
                    </a:cubicBezTo>
                    <a:cubicBezTo>
                      <a:pt x="1514" y="2267"/>
                      <a:pt x="1567" y="2263"/>
                      <a:pt x="1622" y="2256"/>
                    </a:cubicBezTo>
                    <a:cubicBezTo>
                      <a:pt x="2608" y="2122"/>
                      <a:pt x="2942" y="853"/>
                      <a:pt x="2157" y="234"/>
                    </a:cubicBezTo>
                    <a:cubicBezTo>
                      <a:pt x="1951" y="76"/>
                      <a:pt x="1711" y="0"/>
                      <a:pt x="1473" y="0"/>
                    </a:cubicBezTo>
                    <a:close/>
                  </a:path>
                </a:pathLst>
              </a:custGeom>
              <a:solidFill>
                <a:srgbClr val="455A64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017" name="Google Shape;3819;p60">
                <a:extLst>
                  <a:ext uri="{FF2B5EF4-FFF2-40B4-BE49-F238E27FC236}">
                    <a16:creationId xmlns:a16="http://schemas.microsoft.com/office/drawing/2014/main" id="{9556C893-55E4-4250-9E5C-6291BAB64104}"/>
                  </a:ext>
                </a:extLst>
              </p:cNvPr>
              <p:cNvSpPr/>
              <p:nvPr/>
            </p:nvSpPr>
            <p:spPr>
              <a:xfrm>
                <a:off x="2821798" y="1279073"/>
                <a:ext cx="1321430" cy="1186709"/>
              </a:xfrm>
              <a:custGeom>
                <a:avLst/>
                <a:gdLst/>
                <a:ahLst/>
                <a:cxnLst/>
                <a:rect l="l" t="t" r="r" b="b"/>
                <a:pathLst>
                  <a:path w="22140" h="18030" extrusionOk="0">
                    <a:moveTo>
                      <a:pt x="703" y="1"/>
                    </a:moveTo>
                    <a:lnTo>
                      <a:pt x="1" y="17144"/>
                    </a:lnTo>
                    <a:lnTo>
                      <a:pt x="21438" y="18029"/>
                    </a:lnTo>
                    <a:lnTo>
                      <a:pt x="22140" y="887"/>
                    </a:lnTo>
                    <a:lnTo>
                      <a:pt x="70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018" name="Google Shape;3820;p60">
                <a:extLst>
                  <a:ext uri="{FF2B5EF4-FFF2-40B4-BE49-F238E27FC236}">
                    <a16:creationId xmlns:a16="http://schemas.microsoft.com/office/drawing/2014/main" id="{6B95E9C1-767E-49FF-B42F-60B72FD75271}"/>
                  </a:ext>
                </a:extLst>
              </p:cNvPr>
              <p:cNvSpPr/>
              <p:nvPr/>
            </p:nvSpPr>
            <p:spPr>
              <a:xfrm>
                <a:off x="2818813" y="1276903"/>
                <a:ext cx="1324415" cy="1190001"/>
              </a:xfrm>
              <a:custGeom>
                <a:avLst/>
                <a:gdLst/>
                <a:ahLst/>
                <a:cxnLst/>
                <a:rect l="l" t="t" r="r" b="b"/>
                <a:pathLst>
                  <a:path w="22190" h="18080" extrusionOk="0">
                    <a:moveTo>
                      <a:pt x="22090" y="903"/>
                    </a:moveTo>
                    <a:cubicBezTo>
                      <a:pt x="22156" y="920"/>
                      <a:pt x="22190" y="920"/>
                      <a:pt x="22190" y="920"/>
                    </a:cubicBezTo>
                    <a:cubicBezTo>
                      <a:pt x="22190" y="920"/>
                      <a:pt x="22156" y="903"/>
                      <a:pt x="22090" y="903"/>
                    </a:cubicBezTo>
                    <a:close/>
                    <a:moveTo>
                      <a:pt x="719" y="1"/>
                    </a:moveTo>
                    <a:lnTo>
                      <a:pt x="719" y="34"/>
                    </a:lnTo>
                    <a:cubicBezTo>
                      <a:pt x="502" y="5130"/>
                      <a:pt x="268" y="10978"/>
                      <a:pt x="18" y="17177"/>
                    </a:cubicBezTo>
                    <a:lnTo>
                      <a:pt x="1" y="17210"/>
                    </a:lnTo>
                    <a:lnTo>
                      <a:pt x="34" y="17210"/>
                    </a:lnTo>
                    <a:lnTo>
                      <a:pt x="21488" y="18079"/>
                    </a:lnTo>
                    <a:lnTo>
                      <a:pt x="21521" y="18079"/>
                    </a:lnTo>
                    <a:lnTo>
                      <a:pt x="21521" y="18062"/>
                    </a:lnTo>
                    <a:cubicBezTo>
                      <a:pt x="21722" y="12883"/>
                      <a:pt x="21889" y="8589"/>
                      <a:pt x="22006" y="5598"/>
                    </a:cubicBezTo>
                    <a:cubicBezTo>
                      <a:pt x="22073" y="4094"/>
                      <a:pt x="22123" y="2925"/>
                      <a:pt x="22156" y="2123"/>
                    </a:cubicBezTo>
                    <a:cubicBezTo>
                      <a:pt x="22156" y="1738"/>
                      <a:pt x="22173" y="1421"/>
                      <a:pt x="22190" y="1220"/>
                    </a:cubicBezTo>
                    <a:cubicBezTo>
                      <a:pt x="22190" y="1020"/>
                      <a:pt x="22190" y="920"/>
                      <a:pt x="22190" y="920"/>
                    </a:cubicBezTo>
                    <a:cubicBezTo>
                      <a:pt x="22190" y="920"/>
                      <a:pt x="22190" y="1020"/>
                      <a:pt x="22173" y="1220"/>
                    </a:cubicBezTo>
                    <a:cubicBezTo>
                      <a:pt x="22173" y="1437"/>
                      <a:pt x="22156" y="1738"/>
                      <a:pt x="22140" y="2139"/>
                    </a:cubicBezTo>
                    <a:cubicBezTo>
                      <a:pt x="22106" y="2941"/>
                      <a:pt x="22056" y="4111"/>
                      <a:pt x="21989" y="5615"/>
                    </a:cubicBezTo>
                    <a:cubicBezTo>
                      <a:pt x="21856" y="8599"/>
                      <a:pt x="21673" y="12864"/>
                      <a:pt x="21456" y="18028"/>
                    </a:cubicBezTo>
                    <a:lnTo>
                      <a:pt x="21456" y="18028"/>
                    </a:lnTo>
                    <a:lnTo>
                      <a:pt x="86" y="17145"/>
                    </a:lnTo>
                    <a:lnTo>
                      <a:pt x="86" y="17145"/>
                    </a:lnTo>
                    <a:cubicBezTo>
                      <a:pt x="335" y="10972"/>
                      <a:pt x="568" y="5148"/>
                      <a:pt x="785" y="69"/>
                    </a:cubicBezTo>
                    <a:lnTo>
                      <a:pt x="785" y="69"/>
                    </a:lnTo>
                    <a:lnTo>
                      <a:pt x="16242" y="686"/>
                    </a:lnTo>
                    <a:lnTo>
                      <a:pt x="20619" y="853"/>
                    </a:lnTo>
                    <a:lnTo>
                      <a:pt x="21789" y="903"/>
                    </a:lnTo>
                    <a:lnTo>
                      <a:pt x="22090" y="903"/>
                    </a:lnTo>
                    <a:lnTo>
                      <a:pt x="21806" y="886"/>
                    </a:lnTo>
                    <a:lnTo>
                      <a:pt x="20636" y="836"/>
                    </a:lnTo>
                    <a:lnTo>
                      <a:pt x="16258" y="652"/>
                    </a:lnTo>
                    <a:lnTo>
                      <a:pt x="753" y="1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019" name="Google Shape;3821;p60">
                <a:extLst>
                  <a:ext uri="{FF2B5EF4-FFF2-40B4-BE49-F238E27FC236}">
                    <a16:creationId xmlns:a16="http://schemas.microsoft.com/office/drawing/2014/main" id="{D9B90E97-62BE-404C-BB29-847EA9CB41B1}"/>
                  </a:ext>
                </a:extLst>
              </p:cNvPr>
              <p:cNvSpPr/>
              <p:nvPr/>
            </p:nvSpPr>
            <p:spPr>
              <a:xfrm>
                <a:off x="2867695" y="1351673"/>
                <a:ext cx="1227663" cy="1040394"/>
              </a:xfrm>
              <a:custGeom>
                <a:avLst/>
                <a:gdLst/>
                <a:ahLst/>
                <a:cxnLst/>
                <a:rect l="l" t="t" r="r" b="b"/>
                <a:pathLst>
                  <a:path w="20569" h="15807" extrusionOk="0">
                    <a:moveTo>
                      <a:pt x="619" y="1"/>
                    </a:moveTo>
                    <a:lnTo>
                      <a:pt x="1" y="14988"/>
                    </a:lnTo>
                    <a:lnTo>
                      <a:pt x="19951" y="15807"/>
                    </a:lnTo>
                    <a:lnTo>
                      <a:pt x="20569" y="819"/>
                    </a:lnTo>
                    <a:lnTo>
                      <a:pt x="619" y="1"/>
                    </a:lnTo>
                    <a:close/>
                  </a:path>
                </a:pathLst>
              </a:custGeom>
              <a:solidFill>
                <a:srgbClr val="455A64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020" name="Google Shape;3822;p60">
                <a:extLst>
                  <a:ext uri="{FF2B5EF4-FFF2-40B4-BE49-F238E27FC236}">
                    <a16:creationId xmlns:a16="http://schemas.microsoft.com/office/drawing/2014/main" id="{A49696C0-AC2C-4AB8-A3EF-2F2F46204817}"/>
                  </a:ext>
                </a:extLst>
              </p:cNvPr>
              <p:cNvSpPr/>
              <p:nvPr/>
            </p:nvSpPr>
            <p:spPr>
              <a:xfrm>
                <a:off x="2867695" y="1744280"/>
                <a:ext cx="1190780" cy="647787"/>
              </a:xfrm>
              <a:custGeom>
                <a:avLst/>
                <a:gdLst/>
                <a:ahLst/>
                <a:cxnLst/>
                <a:rect l="l" t="t" r="r" b="b"/>
                <a:pathLst>
                  <a:path w="19951" h="9842" extrusionOk="0">
                    <a:moveTo>
                      <a:pt x="7352" y="1"/>
                    </a:moveTo>
                    <a:lnTo>
                      <a:pt x="1" y="9023"/>
                    </a:lnTo>
                    <a:lnTo>
                      <a:pt x="19951" y="9842"/>
                    </a:lnTo>
                    <a:lnTo>
                      <a:pt x="14487" y="3008"/>
                    </a:lnTo>
                    <a:lnTo>
                      <a:pt x="11429" y="5999"/>
                    </a:lnTo>
                    <a:lnTo>
                      <a:pt x="7352" y="1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021" name="Google Shape;3823;p60">
                <a:extLst>
                  <a:ext uri="{FF2B5EF4-FFF2-40B4-BE49-F238E27FC236}">
                    <a16:creationId xmlns:a16="http://schemas.microsoft.com/office/drawing/2014/main" id="{DE6F8B85-B35D-4178-B794-7885C12E8746}"/>
                  </a:ext>
                </a:extLst>
              </p:cNvPr>
              <p:cNvSpPr/>
              <p:nvPr/>
            </p:nvSpPr>
            <p:spPr>
              <a:xfrm>
                <a:off x="3458161" y="1578089"/>
                <a:ext cx="220358" cy="206670"/>
              </a:xfrm>
              <a:custGeom>
                <a:avLst/>
                <a:gdLst/>
                <a:ahLst/>
                <a:cxnLst/>
                <a:rect l="l" t="t" r="r" b="b"/>
                <a:pathLst>
                  <a:path w="3692" h="3140" extrusionOk="0">
                    <a:moveTo>
                      <a:pt x="2073" y="1"/>
                    </a:moveTo>
                    <a:cubicBezTo>
                      <a:pt x="722" y="1"/>
                      <a:pt x="1" y="1627"/>
                      <a:pt x="935" y="2626"/>
                    </a:cubicBezTo>
                    <a:cubicBezTo>
                      <a:pt x="1255" y="2980"/>
                      <a:pt x="1667" y="3139"/>
                      <a:pt x="2073" y="3139"/>
                    </a:cubicBezTo>
                    <a:cubicBezTo>
                      <a:pt x="2855" y="3139"/>
                      <a:pt x="3614" y="2552"/>
                      <a:pt x="3658" y="1640"/>
                    </a:cubicBezTo>
                    <a:cubicBezTo>
                      <a:pt x="3692" y="771"/>
                      <a:pt x="3023" y="36"/>
                      <a:pt x="2154" y="3"/>
                    </a:cubicBezTo>
                    <a:cubicBezTo>
                      <a:pt x="2127" y="1"/>
                      <a:pt x="2100" y="1"/>
                      <a:pt x="2073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022" name="Google Shape;3826;p60">
                <a:extLst>
                  <a:ext uri="{FF2B5EF4-FFF2-40B4-BE49-F238E27FC236}">
                    <a16:creationId xmlns:a16="http://schemas.microsoft.com/office/drawing/2014/main" id="{4E58B98A-764B-46D9-A736-0102F0E767B5}"/>
                  </a:ext>
                </a:extLst>
              </p:cNvPr>
              <p:cNvSpPr/>
              <p:nvPr/>
            </p:nvSpPr>
            <p:spPr>
              <a:xfrm>
                <a:off x="2409971" y="1492457"/>
                <a:ext cx="2070358" cy="1971860"/>
              </a:xfrm>
              <a:custGeom>
                <a:avLst/>
                <a:gdLst/>
                <a:ahLst/>
                <a:cxnLst/>
                <a:rect l="l" t="t" r="r" b="b"/>
                <a:pathLst>
                  <a:path w="34688" h="29959" extrusionOk="0">
                    <a:moveTo>
                      <a:pt x="27653" y="0"/>
                    </a:moveTo>
                    <a:lnTo>
                      <a:pt x="0" y="9725"/>
                    </a:lnTo>
                    <a:lnTo>
                      <a:pt x="7269" y="29959"/>
                    </a:lnTo>
                    <a:lnTo>
                      <a:pt x="34687" y="20218"/>
                    </a:lnTo>
                    <a:lnTo>
                      <a:pt x="2765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023" name="Google Shape;3827;p60">
                <a:extLst>
                  <a:ext uri="{FF2B5EF4-FFF2-40B4-BE49-F238E27FC236}">
                    <a16:creationId xmlns:a16="http://schemas.microsoft.com/office/drawing/2014/main" id="{62A9D110-FDCD-426C-8A87-02CAB4C4A484}"/>
                  </a:ext>
                </a:extLst>
              </p:cNvPr>
              <p:cNvSpPr/>
              <p:nvPr/>
            </p:nvSpPr>
            <p:spPr>
              <a:xfrm>
                <a:off x="2406985" y="1492457"/>
                <a:ext cx="2075314" cy="1974098"/>
              </a:xfrm>
              <a:custGeom>
                <a:avLst/>
                <a:gdLst/>
                <a:ahLst/>
                <a:cxnLst/>
                <a:rect l="l" t="t" r="r" b="b"/>
                <a:pathLst>
                  <a:path w="34771" h="29993" extrusionOk="0">
                    <a:moveTo>
                      <a:pt x="27703" y="0"/>
                    </a:moveTo>
                    <a:lnTo>
                      <a:pt x="27703" y="0"/>
                    </a:lnTo>
                    <a:lnTo>
                      <a:pt x="27703" y="0"/>
                    </a:lnTo>
                    <a:close/>
                    <a:moveTo>
                      <a:pt x="27703" y="0"/>
                    </a:moveTo>
                    <a:lnTo>
                      <a:pt x="34" y="9691"/>
                    </a:lnTo>
                    <a:lnTo>
                      <a:pt x="0" y="9708"/>
                    </a:lnTo>
                    <a:lnTo>
                      <a:pt x="17" y="9742"/>
                    </a:lnTo>
                    <a:lnTo>
                      <a:pt x="7235" y="29825"/>
                    </a:lnTo>
                    <a:cubicBezTo>
                      <a:pt x="7252" y="29875"/>
                      <a:pt x="7268" y="29925"/>
                      <a:pt x="7285" y="29959"/>
                    </a:cubicBezTo>
                    <a:lnTo>
                      <a:pt x="7302" y="29992"/>
                    </a:lnTo>
                    <a:lnTo>
                      <a:pt x="7335" y="29992"/>
                    </a:lnTo>
                    <a:lnTo>
                      <a:pt x="34737" y="20234"/>
                    </a:lnTo>
                    <a:lnTo>
                      <a:pt x="34771" y="20234"/>
                    </a:lnTo>
                    <a:lnTo>
                      <a:pt x="34754" y="20201"/>
                    </a:lnTo>
                    <a:lnTo>
                      <a:pt x="27703" y="0"/>
                    </a:lnTo>
                    <a:lnTo>
                      <a:pt x="34695" y="20193"/>
                    </a:lnTo>
                    <a:lnTo>
                      <a:pt x="34695" y="20193"/>
                    </a:lnTo>
                    <a:lnTo>
                      <a:pt x="7342" y="29911"/>
                    </a:lnTo>
                    <a:lnTo>
                      <a:pt x="7342" y="29911"/>
                    </a:lnTo>
                    <a:cubicBezTo>
                      <a:pt x="7328" y="29871"/>
                      <a:pt x="7315" y="29832"/>
                      <a:pt x="7302" y="29792"/>
                    </a:cubicBezTo>
                    <a:lnTo>
                      <a:pt x="96" y="9742"/>
                    </a:lnTo>
                    <a:lnTo>
                      <a:pt x="96" y="9742"/>
                    </a:lnTo>
                    <a:lnTo>
                      <a:pt x="27703" y="0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024" name="Google Shape;3828;p60">
                <a:extLst>
                  <a:ext uri="{FF2B5EF4-FFF2-40B4-BE49-F238E27FC236}">
                    <a16:creationId xmlns:a16="http://schemas.microsoft.com/office/drawing/2014/main" id="{B3DFBB1B-FEB0-4BED-856F-A859FFEE9CDA}"/>
                  </a:ext>
                </a:extLst>
              </p:cNvPr>
              <p:cNvSpPr/>
              <p:nvPr/>
            </p:nvSpPr>
            <p:spPr>
              <a:xfrm>
                <a:off x="3761243" y="1749809"/>
                <a:ext cx="349098" cy="1019531"/>
              </a:xfrm>
              <a:custGeom>
                <a:avLst/>
                <a:gdLst/>
                <a:ahLst/>
                <a:cxnLst/>
                <a:rect l="l" t="t" r="r" b="b"/>
                <a:pathLst>
                  <a:path w="5849" h="15490" extrusionOk="0">
                    <a:moveTo>
                      <a:pt x="51" y="0"/>
                    </a:moveTo>
                    <a:cubicBezTo>
                      <a:pt x="51" y="0"/>
                      <a:pt x="51" y="0"/>
                      <a:pt x="51" y="0"/>
                    </a:cubicBezTo>
                    <a:cubicBezTo>
                      <a:pt x="0" y="17"/>
                      <a:pt x="1237" y="3509"/>
                      <a:pt x="2824" y="7786"/>
                    </a:cubicBezTo>
                    <a:cubicBezTo>
                      <a:pt x="4408" y="12053"/>
                      <a:pt x="5742" y="15489"/>
                      <a:pt x="5798" y="15489"/>
                    </a:cubicBezTo>
                    <a:cubicBezTo>
                      <a:pt x="5798" y="15489"/>
                      <a:pt x="5798" y="15489"/>
                      <a:pt x="5798" y="15489"/>
                    </a:cubicBezTo>
                    <a:cubicBezTo>
                      <a:pt x="5848" y="15472"/>
                      <a:pt x="4612" y="11980"/>
                      <a:pt x="3025" y="7703"/>
                    </a:cubicBezTo>
                    <a:cubicBezTo>
                      <a:pt x="1441" y="3452"/>
                      <a:pt x="107" y="0"/>
                      <a:pt x="51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025" name="Google Shape;3829;p60">
                <a:extLst>
                  <a:ext uri="{FF2B5EF4-FFF2-40B4-BE49-F238E27FC236}">
                    <a16:creationId xmlns:a16="http://schemas.microsoft.com/office/drawing/2014/main" id="{67E72EAC-8B6E-4392-9131-F735F7E7D5E6}"/>
                  </a:ext>
                </a:extLst>
              </p:cNvPr>
              <p:cNvSpPr/>
              <p:nvPr/>
            </p:nvSpPr>
            <p:spPr>
              <a:xfrm>
                <a:off x="3620624" y="1821287"/>
                <a:ext cx="349098" cy="1018412"/>
              </a:xfrm>
              <a:custGeom>
                <a:avLst/>
                <a:gdLst/>
                <a:ahLst/>
                <a:cxnLst/>
                <a:rect l="l" t="t" r="r" b="b"/>
                <a:pathLst>
                  <a:path w="5849" h="15473" extrusionOk="0">
                    <a:moveTo>
                      <a:pt x="51" y="0"/>
                    </a:moveTo>
                    <a:cubicBezTo>
                      <a:pt x="51" y="0"/>
                      <a:pt x="51" y="0"/>
                      <a:pt x="51" y="0"/>
                    </a:cubicBezTo>
                    <a:cubicBezTo>
                      <a:pt x="1" y="17"/>
                      <a:pt x="1237" y="3509"/>
                      <a:pt x="2824" y="7770"/>
                    </a:cubicBezTo>
                    <a:cubicBezTo>
                      <a:pt x="4404" y="12027"/>
                      <a:pt x="5719" y="15473"/>
                      <a:pt x="5781" y="15473"/>
                    </a:cubicBezTo>
                    <a:cubicBezTo>
                      <a:pt x="5781" y="15473"/>
                      <a:pt x="5781" y="15473"/>
                      <a:pt x="5782" y="15472"/>
                    </a:cubicBezTo>
                    <a:cubicBezTo>
                      <a:pt x="5849" y="15456"/>
                      <a:pt x="4595" y="11980"/>
                      <a:pt x="3008" y="7703"/>
                    </a:cubicBezTo>
                    <a:cubicBezTo>
                      <a:pt x="1425" y="3436"/>
                      <a:pt x="107" y="0"/>
                      <a:pt x="51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026" name="Google Shape;3830;p60">
                <a:extLst>
                  <a:ext uri="{FF2B5EF4-FFF2-40B4-BE49-F238E27FC236}">
                    <a16:creationId xmlns:a16="http://schemas.microsoft.com/office/drawing/2014/main" id="{B79AE81D-D8B3-4C6E-85E2-323EA1680F30}"/>
                  </a:ext>
                </a:extLst>
              </p:cNvPr>
              <p:cNvSpPr/>
              <p:nvPr/>
            </p:nvSpPr>
            <p:spPr>
              <a:xfrm>
                <a:off x="3182833" y="2023614"/>
                <a:ext cx="346114" cy="1018412"/>
              </a:xfrm>
              <a:custGeom>
                <a:avLst/>
                <a:gdLst/>
                <a:ahLst/>
                <a:cxnLst/>
                <a:rect l="l" t="t" r="r" b="b"/>
                <a:pathLst>
                  <a:path w="5799" h="15473" extrusionOk="0">
                    <a:moveTo>
                      <a:pt x="51" y="0"/>
                    </a:moveTo>
                    <a:cubicBezTo>
                      <a:pt x="51" y="0"/>
                      <a:pt x="51" y="0"/>
                      <a:pt x="51" y="1"/>
                    </a:cubicBezTo>
                    <a:cubicBezTo>
                      <a:pt x="0" y="17"/>
                      <a:pt x="1237" y="3493"/>
                      <a:pt x="2824" y="7770"/>
                    </a:cubicBezTo>
                    <a:cubicBezTo>
                      <a:pt x="4346" y="11871"/>
                      <a:pt x="5622" y="15204"/>
                      <a:pt x="5784" y="15457"/>
                    </a:cubicBezTo>
                    <a:lnTo>
                      <a:pt x="5784" y="15457"/>
                    </a:lnTo>
                    <a:cubicBezTo>
                      <a:pt x="5757" y="15202"/>
                      <a:pt x="4538" y="11825"/>
                      <a:pt x="3008" y="7703"/>
                    </a:cubicBezTo>
                    <a:cubicBezTo>
                      <a:pt x="1428" y="3446"/>
                      <a:pt x="113" y="0"/>
                      <a:pt x="51" y="0"/>
                    </a:cubicBezTo>
                    <a:close/>
                    <a:moveTo>
                      <a:pt x="5784" y="15457"/>
                    </a:moveTo>
                    <a:cubicBezTo>
                      <a:pt x="5785" y="15467"/>
                      <a:pt x="5784" y="15472"/>
                      <a:pt x="5782" y="15473"/>
                    </a:cubicBezTo>
                    <a:lnTo>
                      <a:pt x="5797" y="15473"/>
                    </a:lnTo>
                    <a:cubicBezTo>
                      <a:pt x="5794" y="15472"/>
                      <a:pt x="5790" y="15467"/>
                      <a:pt x="5784" y="15457"/>
                    </a:cubicBezTo>
                    <a:close/>
                    <a:moveTo>
                      <a:pt x="5797" y="15473"/>
                    </a:moveTo>
                    <a:cubicBezTo>
                      <a:pt x="5797" y="15473"/>
                      <a:pt x="5798" y="15473"/>
                      <a:pt x="5798" y="15473"/>
                    </a:cubicBezTo>
                    <a:cubicBezTo>
                      <a:pt x="5798" y="15473"/>
                      <a:pt x="5798" y="15473"/>
                      <a:pt x="5798" y="15473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027" name="Google Shape;3831;p60">
                <a:extLst>
                  <a:ext uri="{FF2B5EF4-FFF2-40B4-BE49-F238E27FC236}">
                    <a16:creationId xmlns:a16="http://schemas.microsoft.com/office/drawing/2014/main" id="{11EA7D28-0BC7-4613-A0D7-28AE27A8B843}"/>
                  </a:ext>
                </a:extLst>
              </p:cNvPr>
              <p:cNvSpPr/>
              <p:nvPr/>
            </p:nvSpPr>
            <p:spPr>
              <a:xfrm>
                <a:off x="3321422" y="1962008"/>
                <a:ext cx="350113" cy="1018478"/>
              </a:xfrm>
              <a:custGeom>
                <a:avLst/>
                <a:gdLst/>
                <a:ahLst/>
                <a:cxnLst/>
                <a:rect l="l" t="t" r="r" b="b"/>
                <a:pathLst>
                  <a:path w="5866" h="15474" extrusionOk="0">
                    <a:moveTo>
                      <a:pt x="69" y="1"/>
                    </a:moveTo>
                    <a:cubicBezTo>
                      <a:pt x="68" y="1"/>
                      <a:pt x="68" y="1"/>
                      <a:pt x="68" y="1"/>
                    </a:cubicBezTo>
                    <a:cubicBezTo>
                      <a:pt x="1" y="18"/>
                      <a:pt x="1254" y="3493"/>
                      <a:pt x="2841" y="7770"/>
                    </a:cubicBezTo>
                    <a:cubicBezTo>
                      <a:pt x="4425" y="12037"/>
                      <a:pt x="5742" y="15473"/>
                      <a:pt x="5798" y="15473"/>
                    </a:cubicBezTo>
                    <a:cubicBezTo>
                      <a:pt x="5799" y="15473"/>
                      <a:pt x="5799" y="15473"/>
                      <a:pt x="5799" y="15473"/>
                    </a:cubicBezTo>
                    <a:cubicBezTo>
                      <a:pt x="5866" y="15456"/>
                      <a:pt x="4613" y="11981"/>
                      <a:pt x="3025" y="7704"/>
                    </a:cubicBezTo>
                    <a:cubicBezTo>
                      <a:pt x="1445" y="3447"/>
                      <a:pt x="131" y="1"/>
                      <a:pt x="69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028" name="Google Shape;3832;p60">
                <a:extLst>
                  <a:ext uri="{FF2B5EF4-FFF2-40B4-BE49-F238E27FC236}">
                    <a16:creationId xmlns:a16="http://schemas.microsoft.com/office/drawing/2014/main" id="{C4236A61-0084-45CD-A268-0B167B74AAD7}"/>
                  </a:ext>
                </a:extLst>
              </p:cNvPr>
              <p:cNvSpPr/>
              <p:nvPr/>
            </p:nvSpPr>
            <p:spPr>
              <a:xfrm>
                <a:off x="3461085" y="1899349"/>
                <a:ext cx="349098" cy="1019529"/>
              </a:xfrm>
              <a:custGeom>
                <a:avLst/>
                <a:gdLst/>
                <a:ahLst/>
                <a:cxnLst/>
                <a:rect l="l" t="t" r="r" b="b"/>
                <a:pathLst>
                  <a:path w="5849" h="15490" extrusionOk="0">
                    <a:moveTo>
                      <a:pt x="67" y="1"/>
                    </a:moveTo>
                    <a:cubicBezTo>
                      <a:pt x="67" y="1"/>
                      <a:pt x="67" y="1"/>
                      <a:pt x="67" y="1"/>
                    </a:cubicBezTo>
                    <a:cubicBezTo>
                      <a:pt x="0" y="17"/>
                      <a:pt x="1253" y="3509"/>
                      <a:pt x="2841" y="7787"/>
                    </a:cubicBezTo>
                    <a:cubicBezTo>
                      <a:pt x="4424" y="12037"/>
                      <a:pt x="5742" y="15489"/>
                      <a:pt x="5798" y="15489"/>
                    </a:cubicBezTo>
                    <a:cubicBezTo>
                      <a:pt x="5798" y="15489"/>
                      <a:pt x="5798" y="15489"/>
                      <a:pt x="5798" y="15489"/>
                    </a:cubicBezTo>
                    <a:cubicBezTo>
                      <a:pt x="5848" y="15456"/>
                      <a:pt x="4612" y="11981"/>
                      <a:pt x="3024" y="7703"/>
                    </a:cubicBezTo>
                    <a:cubicBezTo>
                      <a:pt x="1441" y="3436"/>
                      <a:pt x="123" y="1"/>
                      <a:pt x="67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029" name="Google Shape;3833;p60">
                <a:extLst>
                  <a:ext uri="{FF2B5EF4-FFF2-40B4-BE49-F238E27FC236}">
                    <a16:creationId xmlns:a16="http://schemas.microsoft.com/office/drawing/2014/main" id="{0E15A452-BB9D-4053-A632-64631F94449E}"/>
                  </a:ext>
                </a:extLst>
              </p:cNvPr>
              <p:cNvSpPr/>
              <p:nvPr/>
            </p:nvSpPr>
            <p:spPr>
              <a:xfrm>
                <a:off x="3021266" y="2074228"/>
                <a:ext cx="349098" cy="1019529"/>
              </a:xfrm>
              <a:custGeom>
                <a:avLst/>
                <a:gdLst/>
                <a:ahLst/>
                <a:cxnLst/>
                <a:rect l="l" t="t" r="r" b="b"/>
                <a:pathLst>
                  <a:path w="5849" h="15490" extrusionOk="0">
                    <a:moveTo>
                      <a:pt x="51" y="0"/>
                    </a:moveTo>
                    <a:cubicBezTo>
                      <a:pt x="51" y="0"/>
                      <a:pt x="51" y="0"/>
                      <a:pt x="51" y="0"/>
                    </a:cubicBezTo>
                    <a:cubicBezTo>
                      <a:pt x="1" y="34"/>
                      <a:pt x="1237" y="3509"/>
                      <a:pt x="2824" y="7786"/>
                    </a:cubicBezTo>
                    <a:cubicBezTo>
                      <a:pt x="4408" y="12053"/>
                      <a:pt x="5725" y="15489"/>
                      <a:pt x="5781" y="15489"/>
                    </a:cubicBezTo>
                    <a:cubicBezTo>
                      <a:pt x="5782" y="15489"/>
                      <a:pt x="5782" y="15489"/>
                      <a:pt x="5782" y="15489"/>
                    </a:cubicBezTo>
                    <a:cubicBezTo>
                      <a:pt x="5849" y="15472"/>
                      <a:pt x="4596" y="11980"/>
                      <a:pt x="3008" y="7720"/>
                    </a:cubicBezTo>
                    <a:cubicBezTo>
                      <a:pt x="1425" y="3452"/>
                      <a:pt x="107" y="0"/>
                      <a:pt x="51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030" name="Google Shape;3834;p60">
                <a:extLst>
                  <a:ext uri="{FF2B5EF4-FFF2-40B4-BE49-F238E27FC236}">
                    <a16:creationId xmlns:a16="http://schemas.microsoft.com/office/drawing/2014/main" id="{96B2EED7-5F61-44D6-B40A-B027D20C0E9A}"/>
                  </a:ext>
                </a:extLst>
              </p:cNvPr>
              <p:cNvSpPr/>
              <p:nvPr/>
            </p:nvSpPr>
            <p:spPr>
              <a:xfrm>
                <a:off x="2866680" y="2136888"/>
                <a:ext cx="349098" cy="1019531"/>
              </a:xfrm>
              <a:custGeom>
                <a:avLst/>
                <a:gdLst/>
                <a:ahLst/>
                <a:cxnLst/>
                <a:rect l="l" t="t" r="r" b="b"/>
                <a:pathLst>
                  <a:path w="5849" h="15490" extrusionOk="0">
                    <a:moveTo>
                      <a:pt x="51" y="1"/>
                    </a:moveTo>
                    <a:cubicBezTo>
                      <a:pt x="51" y="1"/>
                      <a:pt x="51" y="1"/>
                      <a:pt x="51" y="1"/>
                    </a:cubicBezTo>
                    <a:cubicBezTo>
                      <a:pt x="1" y="17"/>
                      <a:pt x="1237" y="3509"/>
                      <a:pt x="2825" y="7787"/>
                    </a:cubicBezTo>
                    <a:cubicBezTo>
                      <a:pt x="4408" y="12037"/>
                      <a:pt x="5726" y="15489"/>
                      <a:pt x="5782" y="15489"/>
                    </a:cubicBezTo>
                    <a:cubicBezTo>
                      <a:pt x="5782" y="15489"/>
                      <a:pt x="5782" y="15489"/>
                      <a:pt x="5782" y="15489"/>
                    </a:cubicBezTo>
                    <a:cubicBezTo>
                      <a:pt x="5849" y="15473"/>
                      <a:pt x="4596" y="11981"/>
                      <a:pt x="3008" y="7703"/>
                    </a:cubicBezTo>
                    <a:cubicBezTo>
                      <a:pt x="1425" y="3436"/>
                      <a:pt x="107" y="1"/>
                      <a:pt x="51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031" name="Google Shape;3835;p60">
                <a:extLst>
                  <a:ext uri="{FF2B5EF4-FFF2-40B4-BE49-F238E27FC236}">
                    <a16:creationId xmlns:a16="http://schemas.microsoft.com/office/drawing/2014/main" id="{CD31FD26-7CF7-44AB-A3C7-836A49A906F6}"/>
                  </a:ext>
                </a:extLst>
              </p:cNvPr>
              <p:cNvSpPr/>
              <p:nvPr/>
            </p:nvSpPr>
            <p:spPr>
              <a:xfrm>
                <a:off x="2712156" y="2199548"/>
                <a:ext cx="346055" cy="1019531"/>
              </a:xfrm>
              <a:custGeom>
                <a:avLst/>
                <a:gdLst/>
                <a:ahLst/>
                <a:cxnLst/>
                <a:rect l="l" t="t" r="r" b="b"/>
                <a:pathLst>
                  <a:path w="5798" h="15490" extrusionOk="0">
                    <a:moveTo>
                      <a:pt x="51" y="1"/>
                    </a:moveTo>
                    <a:cubicBezTo>
                      <a:pt x="50" y="1"/>
                      <a:pt x="50" y="1"/>
                      <a:pt x="50" y="1"/>
                    </a:cubicBezTo>
                    <a:cubicBezTo>
                      <a:pt x="0" y="18"/>
                      <a:pt x="1236" y="3510"/>
                      <a:pt x="2824" y="7770"/>
                    </a:cubicBezTo>
                    <a:cubicBezTo>
                      <a:pt x="4346" y="11873"/>
                      <a:pt x="5623" y="15222"/>
                      <a:pt x="5783" y="15475"/>
                    </a:cubicBezTo>
                    <a:lnTo>
                      <a:pt x="5783" y="15475"/>
                    </a:lnTo>
                    <a:cubicBezTo>
                      <a:pt x="5762" y="15219"/>
                      <a:pt x="4541" y="11836"/>
                      <a:pt x="3008" y="7704"/>
                    </a:cubicBezTo>
                    <a:cubicBezTo>
                      <a:pt x="1424" y="3437"/>
                      <a:pt x="107" y="1"/>
                      <a:pt x="51" y="1"/>
                    </a:cubicBezTo>
                    <a:close/>
                    <a:moveTo>
                      <a:pt x="5783" y="15475"/>
                    </a:moveTo>
                    <a:cubicBezTo>
                      <a:pt x="5784" y="15484"/>
                      <a:pt x="5783" y="15489"/>
                      <a:pt x="5781" y="15490"/>
                    </a:cubicBezTo>
                    <a:lnTo>
                      <a:pt x="5797" y="15490"/>
                    </a:lnTo>
                    <a:cubicBezTo>
                      <a:pt x="5794" y="15489"/>
                      <a:pt x="5790" y="15484"/>
                      <a:pt x="5783" y="15475"/>
                    </a:cubicBezTo>
                    <a:close/>
                    <a:moveTo>
                      <a:pt x="5797" y="15490"/>
                    </a:moveTo>
                    <a:lnTo>
                      <a:pt x="5797" y="15490"/>
                    </a:lnTo>
                    <a:cubicBezTo>
                      <a:pt x="5797" y="15490"/>
                      <a:pt x="5797" y="15490"/>
                      <a:pt x="5797" y="15490"/>
                    </a:cubicBezTo>
                    <a:cubicBezTo>
                      <a:pt x="5798" y="15490"/>
                      <a:pt x="5798" y="15490"/>
                      <a:pt x="5798" y="1549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032" name="Google Shape;3836;p60">
                <a:extLst>
                  <a:ext uri="{FF2B5EF4-FFF2-40B4-BE49-F238E27FC236}">
                    <a16:creationId xmlns:a16="http://schemas.microsoft.com/office/drawing/2014/main" id="{13215D9C-1893-452F-8E72-2DF6F1289710}"/>
                  </a:ext>
                </a:extLst>
              </p:cNvPr>
              <p:cNvSpPr/>
              <p:nvPr/>
            </p:nvSpPr>
            <p:spPr>
              <a:xfrm>
                <a:off x="2125748" y="2271092"/>
                <a:ext cx="2124196" cy="1370278"/>
              </a:xfrm>
              <a:custGeom>
                <a:avLst/>
                <a:gdLst/>
                <a:ahLst/>
                <a:cxnLst/>
                <a:rect l="l" t="t" r="r" b="b"/>
                <a:pathLst>
                  <a:path w="35590" h="20819" extrusionOk="0">
                    <a:moveTo>
                      <a:pt x="719" y="0"/>
                    </a:moveTo>
                    <a:cubicBezTo>
                      <a:pt x="318" y="0"/>
                      <a:pt x="0" y="351"/>
                      <a:pt x="34" y="769"/>
                    </a:cubicBezTo>
                    <a:lnTo>
                      <a:pt x="2356" y="20117"/>
                    </a:lnTo>
                    <a:cubicBezTo>
                      <a:pt x="2390" y="20468"/>
                      <a:pt x="2690" y="20719"/>
                      <a:pt x="3025" y="20719"/>
                    </a:cubicBezTo>
                    <a:lnTo>
                      <a:pt x="33284" y="20819"/>
                    </a:lnTo>
                    <a:cubicBezTo>
                      <a:pt x="33651" y="20819"/>
                      <a:pt x="33952" y="20535"/>
                      <a:pt x="33969" y="20184"/>
                    </a:cubicBezTo>
                    <a:lnTo>
                      <a:pt x="35556" y="835"/>
                    </a:lnTo>
                    <a:cubicBezTo>
                      <a:pt x="35590" y="451"/>
                      <a:pt x="35272" y="100"/>
                      <a:pt x="34871" y="100"/>
                    </a:cubicBezTo>
                    <a:lnTo>
                      <a:pt x="719" y="0"/>
                    </a:lnTo>
                    <a:close/>
                  </a:path>
                </a:pathLst>
              </a:custGeom>
              <a:solidFill>
                <a:srgbClr val="045A6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033" name="Google Shape;3837;p60">
                <a:extLst>
                  <a:ext uri="{FF2B5EF4-FFF2-40B4-BE49-F238E27FC236}">
                    <a16:creationId xmlns:a16="http://schemas.microsoft.com/office/drawing/2014/main" id="{0BDC66AB-3C59-4504-847B-9FC5DCF4515B}"/>
                  </a:ext>
                </a:extLst>
              </p:cNvPr>
              <p:cNvSpPr/>
              <p:nvPr/>
            </p:nvSpPr>
            <p:spPr>
              <a:xfrm>
                <a:off x="4276802" y="1966419"/>
                <a:ext cx="115730" cy="239843"/>
              </a:xfrm>
              <a:custGeom>
                <a:avLst/>
                <a:gdLst/>
                <a:ahLst/>
                <a:cxnLst/>
                <a:rect l="l" t="t" r="r" b="b"/>
                <a:pathLst>
                  <a:path w="1939" h="3644" extrusionOk="0">
                    <a:moveTo>
                      <a:pt x="1020" y="1"/>
                    </a:moveTo>
                    <a:lnTo>
                      <a:pt x="1" y="719"/>
                    </a:lnTo>
                    <a:lnTo>
                      <a:pt x="602" y="3643"/>
                    </a:lnTo>
                    <a:lnTo>
                      <a:pt x="1939" y="2457"/>
                    </a:lnTo>
                    <a:lnTo>
                      <a:pt x="1020" y="1"/>
                    </a:lnTo>
                    <a:close/>
                  </a:path>
                </a:pathLst>
              </a:custGeom>
              <a:solidFill>
                <a:srgbClr val="BF7A62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034" name="Google Shape;3838;p60">
                <a:extLst>
                  <a:ext uri="{FF2B5EF4-FFF2-40B4-BE49-F238E27FC236}">
                    <a16:creationId xmlns:a16="http://schemas.microsoft.com/office/drawing/2014/main" id="{F351E3E1-F98E-4323-8D27-DF5556735760}"/>
                  </a:ext>
                </a:extLst>
              </p:cNvPr>
              <p:cNvSpPr/>
              <p:nvPr/>
            </p:nvSpPr>
            <p:spPr>
              <a:xfrm>
                <a:off x="4351588" y="3278446"/>
                <a:ext cx="621383" cy="219966"/>
              </a:xfrm>
              <a:custGeom>
                <a:avLst/>
                <a:gdLst/>
                <a:ahLst/>
                <a:cxnLst/>
                <a:rect l="l" t="t" r="r" b="b"/>
                <a:pathLst>
                  <a:path w="10411" h="3342" extrusionOk="0">
                    <a:moveTo>
                      <a:pt x="4245" y="0"/>
                    </a:moveTo>
                    <a:lnTo>
                      <a:pt x="1" y="2055"/>
                    </a:lnTo>
                    <a:cubicBezTo>
                      <a:pt x="222" y="2407"/>
                      <a:pt x="768" y="2535"/>
                      <a:pt x="1244" y="2535"/>
                    </a:cubicBezTo>
                    <a:cubicBezTo>
                      <a:pt x="1378" y="2535"/>
                      <a:pt x="1507" y="2525"/>
                      <a:pt x="1622" y="2506"/>
                    </a:cubicBezTo>
                    <a:cubicBezTo>
                      <a:pt x="2156" y="2440"/>
                      <a:pt x="2641" y="2206"/>
                      <a:pt x="3176" y="2139"/>
                    </a:cubicBezTo>
                    <a:cubicBezTo>
                      <a:pt x="3296" y="2124"/>
                      <a:pt x="3417" y="2116"/>
                      <a:pt x="3538" y="2116"/>
                    </a:cubicBezTo>
                    <a:cubicBezTo>
                      <a:pt x="4083" y="2116"/>
                      <a:pt x="4618" y="2269"/>
                      <a:pt x="5097" y="2556"/>
                    </a:cubicBezTo>
                    <a:cubicBezTo>
                      <a:pt x="5398" y="2740"/>
                      <a:pt x="5682" y="2957"/>
                      <a:pt x="5999" y="3125"/>
                    </a:cubicBezTo>
                    <a:cubicBezTo>
                      <a:pt x="6249" y="3269"/>
                      <a:pt x="6529" y="3341"/>
                      <a:pt x="6808" y="3341"/>
                    </a:cubicBezTo>
                    <a:cubicBezTo>
                      <a:pt x="6884" y="3341"/>
                      <a:pt x="6960" y="3336"/>
                      <a:pt x="7035" y="3325"/>
                    </a:cubicBezTo>
                    <a:cubicBezTo>
                      <a:pt x="7436" y="3225"/>
                      <a:pt x="7737" y="2924"/>
                      <a:pt x="8038" y="2657"/>
                    </a:cubicBezTo>
                    <a:cubicBezTo>
                      <a:pt x="8328" y="2397"/>
                      <a:pt x="8659" y="2166"/>
                      <a:pt x="9020" y="2166"/>
                    </a:cubicBezTo>
                    <a:cubicBezTo>
                      <a:pt x="9055" y="2166"/>
                      <a:pt x="9089" y="2168"/>
                      <a:pt x="9124" y="2172"/>
                    </a:cubicBezTo>
                    <a:cubicBezTo>
                      <a:pt x="9324" y="2206"/>
                      <a:pt x="9525" y="2272"/>
                      <a:pt x="9725" y="2339"/>
                    </a:cubicBezTo>
                    <a:cubicBezTo>
                      <a:pt x="9785" y="2364"/>
                      <a:pt x="9848" y="2376"/>
                      <a:pt x="9910" y="2376"/>
                    </a:cubicBezTo>
                    <a:cubicBezTo>
                      <a:pt x="10058" y="2376"/>
                      <a:pt x="10204" y="2311"/>
                      <a:pt x="10310" y="2206"/>
                    </a:cubicBezTo>
                    <a:cubicBezTo>
                      <a:pt x="10377" y="2072"/>
                      <a:pt x="10410" y="1922"/>
                      <a:pt x="10360" y="1771"/>
                    </a:cubicBezTo>
                    <a:cubicBezTo>
                      <a:pt x="10293" y="1320"/>
                      <a:pt x="10043" y="919"/>
                      <a:pt x="9692" y="652"/>
                    </a:cubicBezTo>
                    <a:lnTo>
                      <a:pt x="4245" y="0"/>
                    </a:lnTo>
                    <a:close/>
                  </a:path>
                </a:pathLst>
              </a:custGeom>
              <a:solidFill>
                <a:srgbClr val="455A64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035" name="Google Shape;3839;p60">
                <a:extLst>
                  <a:ext uri="{FF2B5EF4-FFF2-40B4-BE49-F238E27FC236}">
                    <a16:creationId xmlns:a16="http://schemas.microsoft.com/office/drawing/2014/main" id="{DDDB0B6C-77ED-49BB-B4F7-39F79CCD0A83}"/>
                  </a:ext>
                </a:extLst>
              </p:cNvPr>
              <p:cNvSpPr/>
              <p:nvPr/>
            </p:nvSpPr>
            <p:spPr>
              <a:xfrm>
                <a:off x="4450367" y="2452489"/>
                <a:ext cx="504639" cy="1580437"/>
              </a:xfrm>
              <a:custGeom>
                <a:avLst/>
                <a:gdLst/>
                <a:ahLst/>
                <a:cxnLst/>
                <a:rect l="l" t="t" r="r" b="b"/>
                <a:pathLst>
                  <a:path w="8455" h="24012" extrusionOk="0">
                    <a:moveTo>
                      <a:pt x="5648" y="1"/>
                    </a:moveTo>
                    <a:lnTo>
                      <a:pt x="1821" y="34"/>
                    </a:lnTo>
                    <a:cubicBezTo>
                      <a:pt x="1821" y="34"/>
                      <a:pt x="1821" y="51"/>
                      <a:pt x="1805" y="68"/>
                    </a:cubicBezTo>
                    <a:lnTo>
                      <a:pt x="0" y="118"/>
                    </a:lnTo>
                    <a:lnTo>
                      <a:pt x="802" y="23677"/>
                    </a:lnTo>
                    <a:lnTo>
                      <a:pt x="3158" y="23861"/>
                    </a:lnTo>
                    <a:lnTo>
                      <a:pt x="3141" y="16075"/>
                    </a:lnTo>
                    <a:lnTo>
                      <a:pt x="3141" y="16075"/>
                    </a:lnTo>
                    <a:cubicBezTo>
                      <a:pt x="4628" y="19834"/>
                      <a:pt x="6349" y="24011"/>
                      <a:pt x="6349" y="24011"/>
                    </a:cubicBezTo>
                    <a:lnTo>
                      <a:pt x="8455" y="23025"/>
                    </a:lnTo>
                    <a:cubicBezTo>
                      <a:pt x="8455" y="23025"/>
                      <a:pt x="4979" y="11179"/>
                      <a:pt x="4912" y="10795"/>
                    </a:cubicBezTo>
                    <a:cubicBezTo>
                      <a:pt x="4862" y="10461"/>
                      <a:pt x="5397" y="2156"/>
                      <a:pt x="5648" y="1"/>
                    </a:cubicBezTo>
                    <a:close/>
                  </a:path>
                </a:pathLst>
              </a:custGeom>
              <a:solidFill>
                <a:srgbClr val="D89377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036" name="Google Shape;3840;p60">
                <a:extLst>
                  <a:ext uri="{FF2B5EF4-FFF2-40B4-BE49-F238E27FC236}">
                    <a16:creationId xmlns:a16="http://schemas.microsoft.com/office/drawing/2014/main" id="{2EA63AD8-5CEB-415D-A10E-36E4CE5A8005}"/>
                  </a:ext>
                </a:extLst>
              </p:cNvPr>
              <p:cNvSpPr/>
              <p:nvPr/>
            </p:nvSpPr>
            <p:spPr>
              <a:xfrm>
                <a:off x="4541089" y="3127788"/>
                <a:ext cx="106776" cy="413538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6283" extrusionOk="0">
                    <a:moveTo>
                      <a:pt x="67" y="0"/>
                    </a:moveTo>
                    <a:cubicBezTo>
                      <a:pt x="67" y="17"/>
                      <a:pt x="67" y="33"/>
                      <a:pt x="51" y="50"/>
                    </a:cubicBezTo>
                    <a:cubicBezTo>
                      <a:pt x="51" y="100"/>
                      <a:pt x="34" y="167"/>
                      <a:pt x="34" y="251"/>
                    </a:cubicBezTo>
                    <a:cubicBezTo>
                      <a:pt x="1" y="485"/>
                      <a:pt x="1" y="718"/>
                      <a:pt x="17" y="952"/>
                    </a:cubicBezTo>
                    <a:cubicBezTo>
                      <a:pt x="34" y="1303"/>
                      <a:pt x="84" y="1654"/>
                      <a:pt x="168" y="1988"/>
                    </a:cubicBezTo>
                    <a:cubicBezTo>
                      <a:pt x="218" y="2189"/>
                      <a:pt x="285" y="2389"/>
                      <a:pt x="351" y="2590"/>
                    </a:cubicBezTo>
                    <a:cubicBezTo>
                      <a:pt x="435" y="2790"/>
                      <a:pt x="502" y="3008"/>
                      <a:pt x="585" y="3208"/>
                    </a:cubicBezTo>
                    <a:cubicBezTo>
                      <a:pt x="903" y="4060"/>
                      <a:pt x="1204" y="4829"/>
                      <a:pt x="1421" y="5380"/>
                    </a:cubicBezTo>
                    <a:lnTo>
                      <a:pt x="1688" y="6048"/>
                    </a:lnTo>
                    <a:cubicBezTo>
                      <a:pt x="1705" y="6132"/>
                      <a:pt x="1738" y="6199"/>
                      <a:pt x="1788" y="6282"/>
                    </a:cubicBezTo>
                    <a:cubicBezTo>
                      <a:pt x="1772" y="6199"/>
                      <a:pt x="1738" y="6115"/>
                      <a:pt x="1705" y="6032"/>
                    </a:cubicBezTo>
                    <a:cubicBezTo>
                      <a:pt x="1655" y="5865"/>
                      <a:pt x="1571" y="5647"/>
                      <a:pt x="1471" y="5363"/>
                    </a:cubicBezTo>
                    <a:cubicBezTo>
                      <a:pt x="1270" y="4812"/>
                      <a:pt x="986" y="4043"/>
                      <a:pt x="652" y="3191"/>
                    </a:cubicBezTo>
                    <a:cubicBezTo>
                      <a:pt x="485" y="2790"/>
                      <a:pt x="351" y="2389"/>
                      <a:pt x="234" y="1972"/>
                    </a:cubicBezTo>
                    <a:cubicBezTo>
                      <a:pt x="151" y="1637"/>
                      <a:pt x="101" y="1303"/>
                      <a:pt x="67" y="952"/>
                    </a:cubicBezTo>
                    <a:cubicBezTo>
                      <a:pt x="51" y="718"/>
                      <a:pt x="51" y="485"/>
                      <a:pt x="51" y="251"/>
                    </a:cubicBezTo>
                    <a:cubicBezTo>
                      <a:pt x="67" y="84"/>
                      <a:pt x="84" y="0"/>
                      <a:pt x="67" y="0"/>
                    </a:cubicBezTo>
                    <a:close/>
                  </a:path>
                </a:pathLst>
              </a:custGeom>
              <a:solidFill>
                <a:srgbClr val="BF7A62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037" name="Google Shape;3841;p60">
                <a:extLst>
                  <a:ext uri="{FF2B5EF4-FFF2-40B4-BE49-F238E27FC236}">
                    <a16:creationId xmlns:a16="http://schemas.microsoft.com/office/drawing/2014/main" id="{083E4CBB-0DA3-4F14-8EE0-C9A73DD89477}"/>
                  </a:ext>
                </a:extLst>
              </p:cNvPr>
              <p:cNvSpPr/>
              <p:nvPr/>
            </p:nvSpPr>
            <p:spPr>
              <a:xfrm>
                <a:off x="4587941" y="3371777"/>
                <a:ext cx="53955" cy="324618"/>
              </a:xfrm>
              <a:custGeom>
                <a:avLst/>
                <a:gdLst/>
                <a:ahLst/>
                <a:cxnLst/>
                <a:rect l="l" t="t" r="r" b="b"/>
                <a:pathLst>
                  <a:path w="904" h="4932" extrusionOk="0">
                    <a:moveTo>
                      <a:pt x="20" y="0"/>
                    </a:moveTo>
                    <a:cubicBezTo>
                      <a:pt x="19" y="0"/>
                      <a:pt x="18" y="1"/>
                      <a:pt x="18" y="2"/>
                    </a:cubicBezTo>
                    <a:cubicBezTo>
                      <a:pt x="1" y="69"/>
                      <a:pt x="853" y="4931"/>
                      <a:pt x="853" y="4931"/>
                    </a:cubicBezTo>
                    <a:cubicBezTo>
                      <a:pt x="853" y="4864"/>
                      <a:pt x="903" y="2308"/>
                      <a:pt x="903" y="2308"/>
                    </a:cubicBezTo>
                    <a:cubicBezTo>
                      <a:pt x="903" y="2308"/>
                      <a:pt x="80" y="0"/>
                      <a:pt x="20" y="0"/>
                    </a:cubicBezTo>
                    <a:close/>
                  </a:path>
                </a:pathLst>
              </a:custGeom>
              <a:solidFill>
                <a:srgbClr val="BF7A62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038" name="Google Shape;3842;p60">
                <a:extLst>
                  <a:ext uri="{FF2B5EF4-FFF2-40B4-BE49-F238E27FC236}">
                    <a16:creationId xmlns:a16="http://schemas.microsoft.com/office/drawing/2014/main" id="{43A13355-20A4-483B-95B3-0374DA932F3D}"/>
                  </a:ext>
                </a:extLst>
              </p:cNvPr>
              <p:cNvSpPr/>
              <p:nvPr/>
            </p:nvSpPr>
            <p:spPr>
              <a:xfrm>
                <a:off x="4364599" y="3992116"/>
                <a:ext cx="275269" cy="64042"/>
              </a:xfrm>
              <a:custGeom>
                <a:avLst/>
                <a:gdLst/>
                <a:ahLst/>
                <a:cxnLst/>
                <a:rect l="l" t="t" r="r" b="b"/>
                <a:pathLst>
                  <a:path w="4612" h="973" extrusionOk="0">
                    <a:moveTo>
                      <a:pt x="2122" y="1"/>
                    </a:moveTo>
                    <a:lnTo>
                      <a:pt x="2105" y="268"/>
                    </a:lnTo>
                    <a:cubicBezTo>
                      <a:pt x="2105" y="268"/>
                      <a:pt x="0" y="703"/>
                      <a:pt x="501" y="870"/>
                    </a:cubicBezTo>
                    <a:cubicBezTo>
                      <a:pt x="737" y="948"/>
                      <a:pt x="1619" y="972"/>
                      <a:pt x="2504" y="972"/>
                    </a:cubicBezTo>
                    <a:cubicBezTo>
                      <a:pt x="3310" y="972"/>
                      <a:pt x="4118" y="953"/>
                      <a:pt x="4445" y="937"/>
                    </a:cubicBezTo>
                    <a:lnTo>
                      <a:pt x="4595" y="937"/>
                    </a:lnTo>
                    <a:lnTo>
                      <a:pt x="4612" y="51"/>
                    </a:lnTo>
                    <a:lnTo>
                      <a:pt x="2122" y="1"/>
                    </a:lnTo>
                    <a:close/>
                  </a:path>
                </a:pathLst>
              </a:custGeom>
              <a:solidFill>
                <a:srgbClr val="19B5B1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039" name="Google Shape;3843;p60">
                <a:extLst>
                  <a:ext uri="{FF2B5EF4-FFF2-40B4-BE49-F238E27FC236}">
                    <a16:creationId xmlns:a16="http://schemas.microsoft.com/office/drawing/2014/main" id="{4F118E0A-D40F-4AF7-A2B9-61565831099F}"/>
                  </a:ext>
                </a:extLst>
              </p:cNvPr>
              <p:cNvSpPr/>
              <p:nvPr/>
            </p:nvSpPr>
            <p:spPr>
              <a:xfrm>
                <a:off x="4585971" y="4005149"/>
                <a:ext cx="53895" cy="45348"/>
              </a:xfrm>
              <a:custGeom>
                <a:avLst/>
                <a:gdLst/>
                <a:ahLst/>
                <a:cxnLst/>
                <a:rect l="l" t="t" r="r" b="b"/>
                <a:pathLst>
                  <a:path w="903" h="689" extrusionOk="0">
                    <a:moveTo>
                      <a:pt x="828" y="0"/>
                    </a:moveTo>
                    <a:cubicBezTo>
                      <a:pt x="649" y="0"/>
                      <a:pt x="464" y="53"/>
                      <a:pt x="318" y="170"/>
                    </a:cubicBezTo>
                    <a:cubicBezTo>
                      <a:pt x="151" y="304"/>
                      <a:pt x="34" y="488"/>
                      <a:pt x="0" y="688"/>
                    </a:cubicBezTo>
                    <a:lnTo>
                      <a:pt x="886" y="688"/>
                    </a:lnTo>
                    <a:lnTo>
                      <a:pt x="903" y="3"/>
                    </a:lnTo>
                    <a:cubicBezTo>
                      <a:pt x="878" y="1"/>
                      <a:pt x="853" y="0"/>
                      <a:pt x="828" y="0"/>
                    </a:cubicBezTo>
                    <a:close/>
                  </a:path>
                </a:pathLst>
              </a:custGeom>
              <a:solidFill>
                <a:srgbClr val="FFFFFF">
                  <a:alpha val="56250"/>
                </a:srgbClr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040" name="Google Shape;3844;p60">
                <a:extLst>
                  <a:ext uri="{FF2B5EF4-FFF2-40B4-BE49-F238E27FC236}">
                    <a16:creationId xmlns:a16="http://schemas.microsoft.com/office/drawing/2014/main" id="{243BB1BE-D85B-4B4C-B993-85689F32FF45}"/>
                  </a:ext>
                </a:extLst>
              </p:cNvPr>
              <p:cNvSpPr/>
              <p:nvPr/>
            </p:nvSpPr>
            <p:spPr>
              <a:xfrm>
                <a:off x="4384535" y="4026211"/>
                <a:ext cx="254318" cy="30342"/>
              </a:xfrm>
              <a:custGeom>
                <a:avLst/>
                <a:gdLst/>
                <a:ahLst/>
                <a:cxnLst/>
                <a:rect l="l" t="t" r="r" b="b"/>
                <a:pathLst>
                  <a:path w="4261" h="461" extrusionOk="0">
                    <a:moveTo>
                      <a:pt x="735" y="1"/>
                    </a:moveTo>
                    <a:cubicBezTo>
                      <a:pt x="735" y="1"/>
                      <a:pt x="0" y="201"/>
                      <a:pt x="84" y="335"/>
                    </a:cubicBezTo>
                    <a:cubicBezTo>
                      <a:pt x="150" y="412"/>
                      <a:pt x="1396" y="460"/>
                      <a:pt x="2598" y="460"/>
                    </a:cubicBezTo>
                    <a:cubicBezTo>
                      <a:pt x="3221" y="460"/>
                      <a:pt x="3833" y="447"/>
                      <a:pt x="4261" y="419"/>
                    </a:cubicBezTo>
                    <a:lnTo>
                      <a:pt x="4261" y="352"/>
                    </a:lnTo>
                    <a:lnTo>
                      <a:pt x="953" y="318"/>
                    </a:lnTo>
                    <a:cubicBezTo>
                      <a:pt x="953" y="318"/>
                      <a:pt x="886" y="18"/>
                      <a:pt x="735" y="1"/>
                    </a:cubicBezTo>
                    <a:close/>
                  </a:path>
                </a:pathLst>
              </a:custGeom>
              <a:solidFill>
                <a:srgbClr val="FFFFFF">
                  <a:alpha val="56250"/>
                </a:srgbClr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041" name="Google Shape;3845;p60">
                <a:extLst>
                  <a:ext uri="{FF2B5EF4-FFF2-40B4-BE49-F238E27FC236}">
                    <a16:creationId xmlns:a16="http://schemas.microsoft.com/office/drawing/2014/main" id="{39D4CBDF-ADAD-4785-9F06-B8D1DB550EFF}"/>
                  </a:ext>
                </a:extLst>
              </p:cNvPr>
              <p:cNvSpPr/>
              <p:nvPr/>
            </p:nvSpPr>
            <p:spPr>
              <a:xfrm>
                <a:off x="4392472" y="4044903"/>
                <a:ext cx="246380" cy="6385"/>
              </a:xfrm>
              <a:custGeom>
                <a:avLst/>
                <a:gdLst/>
                <a:ahLst/>
                <a:cxnLst/>
                <a:rect l="l" t="t" r="r" b="b"/>
                <a:pathLst>
                  <a:path w="4128" h="97" extrusionOk="0">
                    <a:moveTo>
                      <a:pt x="1" y="1"/>
                    </a:moveTo>
                    <a:lnTo>
                      <a:pt x="118" y="18"/>
                    </a:lnTo>
                    <a:lnTo>
                      <a:pt x="569" y="34"/>
                    </a:lnTo>
                    <a:cubicBezTo>
                      <a:pt x="953" y="68"/>
                      <a:pt x="1488" y="84"/>
                      <a:pt x="2056" y="84"/>
                    </a:cubicBezTo>
                    <a:cubicBezTo>
                      <a:pt x="2349" y="93"/>
                      <a:pt x="2628" y="97"/>
                      <a:pt x="2883" y="97"/>
                    </a:cubicBezTo>
                    <a:cubicBezTo>
                      <a:pt x="3138" y="97"/>
                      <a:pt x="3368" y="93"/>
                      <a:pt x="3560" y="84"/>
                    </a:cubicBezTo>
                    <a:lnTo>
                      <a:pt x="4011" y="84"/>
                    </a:lnTo>
                    <a:lnTo>
                      <a:pt x="4128" y="68"/>
                    </a:lnTo>
                    <a:lnTo>
                      <a:pt x="2073" y="68"/>
                    </a:lnTo>
                    <a:cubicBezTo>
                      <a:pt x="1488" y="51"/>
                      <a:pt x="953" y="34"/>
                      <a:pt x="569" y="18"/>
                    </a:cubicBezTo>
                    <a:lnTo>
                      <a:pt x="118" y="1"/>
                    </a:lnTo>
                    <a:close/>
                  </a:path>
                </a:pathLst>
              </a:custGeom>
              <a:solidFill>
                <a:srgbClr val="B78876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042" name="Google Shape;3846;p60">
                <a:extLst>
                  <a:ext uri="{FF2B5EF4-FFF2-40B4-BE49-F238E27FC236}">
                    <a16:creationId xmlns:a16="http://schemas.microsoft.com/office/drawing/2014/main" id="{4A300638-1C15-4BD5-939F-CD2FE7E74A95}"/>
                  </a:ext>
                </a:extLst>
              </p:cNvPr>
              <p:cNvSpPr/>
              <p:nvPr/>
            </p:nvSpPr>
            <p:spPr>
              <a:xfrm>
                <a:off x="4427389" y="4024040"/>
                <a:ext cx="15041" cy="26459"/>
              </a:xfrm>
              <a:custGeom>
                <a:avLst/>
                <a:gdLst/>
                <a:ahLst/>
                <a:cxnLst/>
                <a:rect l="l" t="t" r="r" b="b"/>
                <a:pathLst>
                  <a:path w="252" h="40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34" y="101"/>
                      <a:pt x="218" y="251"/>
                      <a:pt x="235" y="401"/>
                    </a:cubicBezTo>
                    <a:cubicBezTo>
                      <a:pt x="251" y="234"/>
                      <a:pt x="151" y="84"/>
                      <a:pt x="1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043" name="Google Shape;3847;p60">
                <a:extLst>
                  <a:ext uri="{FF2B5EF4-FFF2-40B4-BE49-F238E27FC236}">
                    <a16:creationId xmlns:a16="http://schemas.microsoft.com/office/drawing/2014/main" id="{E39D983A-4ACF-4034-A902-0AF66D34089C}"/>
                  </a:ext>
                </a:extLst>
              </p:cNvPr>
              <p:cNvSpPr/>
              <p:nvPr/>
            </p:nvSpPr>
            <p:spPr>
              <a:xfrm>
                <a:off x="4477284" y="4013047"/>
                <a:ext cx="9013" cy="13492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5" extrusionOk="0">
                    <a:moveTo>
                      <a:pt x="17" y="0"/>
                    </a:moveTo>
                    <a:cubicBezTo>
                      <a:pt x="0" y="0"/>
                      <a:pt x="34" y="50"/>
                      <a:pt x="67" y="117"/>
                    </a:cubicBezTo>
                    <a:cubicBezTo>
                      <a:pt x="96" y="161"/>
                      <a:pt x="125" y="204"/>
                      <a:pt x="143" y="204"/>
                    </a:cubicBezTo>
                    <a:cubicBezTo>
                      <a:pt x="146" y="204"/>
                      <a:pt x="148" y="203"/>
                      <a:pt x="151" y="201"/>
                    </a:cubicBezTo>
                    <a:cubicBezTo>
                      <a:pt x="151" y="201"/>
                      <a:pt x="134" y="151"/>
                      <a:pt x="84" y="101"/>
                    </a:cubicBezTo>
                    <a:cubicBezTo>
                      <a:pt x="50" y="34"/>
                      <a:pt x="17" y="0"/>
                      <a:pt x="17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044" name="Google Shape;3848;p60">
                <a:extLst>
                  <a:ext uri="{FF2B5EF4-FFF2-40B4-BE49-F238E27FC236}">
                    <a16:creationId xmlns:a16="http://schemas.microsoft.com/office/drawing/2014/main" id="{366B33B2-4782-4702-9A1C-45A54DA07741}"/>
                  </a:ext>
                </a:extLst>
              </p:cNvPr>
              <p:cNvSpPr/>
              <p:nvPr/>
            </p:nvSpPr>
            <p:spPr>
              <a:xfrm>
                <a:off x="4488208" y="4010546"/>
                <a:ext cx="10086" cy="9477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44" extrusionOk="0">
                    <a:moveTo>
                      <a:pt x="12" y="1"/>
                    </a:moveTo>
                    <a:cubicBezTo>
                      <a:pt x="8" y="1"/>
                      <a:pt x="4" y="2"/>
                      <a:pt x="1" y="5"/>
                    </a:cubicBezTo>
                    <a:cubicBezTo>
                      <a:pt x="1" y="5"/>
                      <a:pt x="34" y="38"/>
                      <a:pt x="68" y="88"/>
                    </a:cubicBezTo>
                    <a:cubicBezTo>
                      <a:pt x="109" y="116"/>
                      <a:pt x="139" y="143"/>
                      <a:pt x="157" y="143"/>
                    </a:cubicBezTo>
                    <a:cubicBezTo>
                      <a:pt x="161" y="143"/>
                      <a:pt x="165" y="142"/>
                      <a:pt x="168" y="139"/>
                    </a:cubicBezTo>
                    <a:cubicBezTo>
                      <a:pt x="168" y="139"/>
                      <a:pt x="135" y="105"/>
                      <a:pt x="101" y="55"/>
                    </a:cubicBezTo>
                    <a:cubicBezTo>
                      <a:pt x="60" y="28"/>
                      <a:pt x="31" y="1"/>
                      <a:pt x="12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045" name="Google Shape;3849;p60">
                <a:extLst>
                  <a:ext uri="{FF2B5EF4-FFF2-40B4-BE49-F238E27FC236}">
                    <a16:creationId xmlns:a16="http://schemas.microsoft.com/office/drawing/2014/main" id="{676D8636-F9E2-448E-B850-5C839FF57987}"/>
                  </a:ext>
                </a:extLst>
              </p:cNvPr>
              <p:cNvSpPr/>
              <p:nvPr/>
            </p:nvSpPr>
            <p:spPr>
              <a:xfrm>
                <a:off x="4491251" y="3993236"/>
                <a:ext cx="17010" cy="3158"/>
              </a:xfrm>
              <a:custGeom>
                <a:avLst/>
                <a:gdLst/>
                <a:ahLst/>
                <a:cxnLst/>
                <a:rect l="l" t="t" r="r" b="b"/>
                <a:pathLst>
                  <a:path w="285" h="48" extrusionOk="0">
                    <a:moveTo>
                      <a:pt x="284" y="1"/>
                    </a:moveTo>
                    <a:cubicBezTo>
                      <a:pt x="234" y="1"/>
                      <a:pt x="184" y="17"/>
                      <a:pt x="134" y="17"/>
                    </a:cubicBezTo>
                    <a:lnTo>
                      <a:pt x="0" y="17"/>
                    </a:lnTo>
                    <a:cubicBezTo>
                      <a:pt x="35" y="38"/>
                      <a:pt x="76" y="48"/>
                      <a:pt x="118" y="48"/>
                    </a:cubicBezTo>
                    <a:cubicBezTo>
                      <a:pt x="176" y="48"/>
                      <a:pt x="236" y="30"/>
                      <a:pt x="284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046" name="Google Shape;3850;p60">
                <a:extLst>
                  <a:ext uri="{FF2B5EF4-FFF2-40B4-BE49-F238E27FC236}">
                    <a16:creationId xmlns:a16="http://schemas.microsoft.com/office/drawing/2014/main" id="{43F378AC-D39C-474D-A202-3586B5EFC69D}"/>
                  </a:ext>
                </a:extLst>
              </p:cNvPr>
              <p:cNvSpPr/>
              <p:nvPr/>
            </p:nvSpPr>
            <p:spPr>
              <a:xfrm>
                <a:off x="4453351" y="3997251"/>
                <a:ext cx="27992" cy="18035"/>
              </a:xfrm>
              <a:custGeom>
                <a:avLst/>
                <a:gdLst/>
                <a:ahLst/>
                <a:cxnLst/>
                <a:rect l="l" t="t" r="r" b="b"/>
                <a:pathLst>
                  <a:path w="469" h="274" extrusionOk="0">
                    <a:moveTo>
                      <a:pt x="151" y="29"/>
                    </a:moveTo>
                    <a:cubicBezTo>
                      <a:pt x="179" y="29"/>
                      <a:pt x="206" y="33"/>
                      <a:pt x="234" y="40"/>
                    </a:cubicBezTo>
                    <a:cubicBezTo>
                      <a:pt x="284" y="57"/>
                      <a:pt x="334" y="90"/>
                      <a:pt x="368" y="140"/>
                    </a:cubicBezTo>
                    <a:cubicBezTo>
                      <a:pt x="389" y="162"/>
                      <a:pt x="404" y="190"/>
                      <a:pt x="416" y="221"/>
                    </a:cubicBezTo>
                    <a:lnTo>
                      <a:pt x="416" y="221"/>
                    </a:lnTo>
                    <a:cubicBezTo>
                      <a:pt x="387" y="219"/>
                      <a:pt x="348" y="215"/>
                      <a:pt x="301" y="207"/>
                    </a:cubicBezTo>
                    <a:cubicBezTo>
                      <a:pt x="251" y="190"/>
                      <a:pt x="201" y="174"/>
                      <a:pt x="134" y="157"/>
                    </a:cubicBezTo>
                    <a:cubicBezTo>
                      <a:pt x="117" y="140"/>
                      <a:pt x="84" y="140"/>
                      <a:pt x="50" y="123"/>
                    </a:cubicBezTo>
                    <a:cubicBezTo>
                      <a:pt x="17" y="107"/>
                      <a:pt x="17" y="73"/>
                      <a:pt x="34" y="57"/>
                    </a:cubicBezTo>
                    <a:cubicBezTo>
                      <a:pt x="73" y="37"/>
                      <a:pt x="112" y="29"/>
                      <a:pt x="151" y="29"/>
                    </a:cubicBezTo>
                    <a:close/>
                    <a:moveTo>
                      <a:pt x="139" y="1"/>
                    </a:moveTo>
                    <a:cubicBezTo>
                      <a:pt x="99" y="1"/>
                      <a:pt x="57" y="8"/>
                      <a:pt x="17" y="23"/>
                    </a:cubicBezTo>
                    <a:cubicBezTo>
                      <a:pt x="0" y="40"/>
                      <a:pt x="0" y="73"/>
                      <a:pt x="0" y="90"/>
                    </a:cubicBezTo>
                    <a:cubicBezTo>
                      <a:pt x="0" y="107"/>
                      <a:pt x="17" y="123"/>
                      <a:pt x="34" y="140"/>
                    </a:cubicBezTo>
                    <a:cubicBezTo>
                      <a:pt x="67" y="157"/>
                      <a:pt x="100" y="174"/>
                      <a:pt x="134" y="190"/>
                    </a:cubicBezTo>
                    <a:cubicBezTo>
                      <a:pt x="184" y="207"/>
                      <a:pt x="251" y="224"/>
                      <a:pt x="301" y="224"/>
                    </a:cubicBezTo>
                    <a:cubicBezTo>
                      <a:pt x="326" y="232"/>
                      <a:pt x="351" y="236"/>
                      <a:pt x="378" y="236"/>
                    </a:cubicBezTo>
                    <a:cubicBezTo>
                      <a:pt x="392" y="236"/>
                      <a:pt x="406" y="235"/>
                      <a:pt x="421" y="233"/>
                    </a:cubicBezTo>
                    <a:lnTo>
                      <a:pt x="421" y="233"/>
                    </a:lnTo>
                    <a:cubicBezTo>
                      <a:pt x="425" y="246"/>
                      <a:pt x="430" y="260"/>
                      <a:pt x="435" y="274"/>
                    </a:cubicBezTo>
                    <a:cubicBezTo>
                      <a:pt x="435" y="259"/>
                      <a:pt x="435" y="245"/>
                      <a:pt x="435" y="231"/>
                    </a:cubicBezTo>
                    <a:lnTo>
                      <a:pt x="435" y="231"/>
                    </a:lnTo>
                    <a:cubicBezTo>
                      <a:pt x="445" y="229"/>
                      <a:pt x="456" y="227"/>
                      <a:pt x="468" y="224"/>
                    </a:cubicBezTo>
                    <a:cubicBezTo>
                      <a:pt x="468" y="224"/>
                      <a:pt x="456" y="224"/>
                      <a:pt x="434" y="222"/>
                    </a:cubicBezTo>
                    <a:lnTo>
                      <a:pt x="434" y="222"/>
                    </a:lnTo>
                    <a:cubicBezTo>
                      <a:pt x="417" y="189"/>
                      <a:pt x="401" y="156"/>
                      <a:pt x="384" y="123"/>
                    </a:cubicBezTo>
                    <a:cubicBezTo>
                      <a:pt x="326" y="42"/>
                      <a:pt x="235" y="1"/>
                      <a:pt x="139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047" name="Google Shape;3851;p60">
                <a:extLst>
                  <a:ext uri="{FF2B5EF4-FFF2-40B4-BE49-F238E27FC236}">
                    <a16:creationId xmlns:a16="http://schemas.microsoft.com/office/drawing/2014/main" id="{336A7CA6-3A01-4A0F-8909-FE9289E82107}"/>
                  </a:ext>
                </a:extLst>
              </p:cNvPr>
              <p:cNvSpPr/>
              <p:nvPr/>
            </p:nvSpPr>
            <p:spPr>
              <a:xfrm>
                <a:off x="4477284" y="3992116"/>
                <a:ext cx="14026" cy="20996"/>
              </a:xfrm>
              <a:custGeom>
                <a:avLst/>
                <a:gdLst/>
                <a:ahLst/>
                <a:cxnLst/>
                <a:rect l="l" t="t" r="r" b="b"/>
                <a:pathLst>
                  <a:path w="235" h="319" extrusionOk="0">
                    <a:moveTo>
                      <a:pt x="184" y="1"/>
                    </a:moveTo>
                    <a:cubicBezTo>
                      <a:pt x="134" y="1"/>
                      <a:pt x="84" y="34"/>
                      <a:pt x="50" y="84"/>
                    </a:cubicBezTo>
                    <a:cubicBezTo>
                      <a:pt x="17" y="118"/>
                      <a:pt x="17" y="168"/>
                      <a:pt x="0" y="201"/>
                    </a:cubicBezTo>
                    <a:cubicBezTo>
                      <a:pt x="0" y="235"/>
                      <a:pt x="0" y="285"/>
                      <a:pt x="17" y="318"/>
                    </a:cubicBezTo>
                    <a:cubicBezTo>
                      <a:pt x="17" y="285"/>
                      <a:pt x="17" y="235"/>
                      <a:pt x="17" y="201"/>
                    </a:cubicBezTo>
                    <a:cubicBezTo>
                      <a:pt x="34" y="168"/>
                      <a:pt x="50" y="135"/>
                      <a:pt x="67" y="101"/>
                    </a:cubicBezTo>
                    <a:cubicBezTo>
                      <a:pt x="100" y="68"/>
                      <a:pt x="134" y="34"/>
                      <a:pt x="184" y="34"/>
                    </a:cubicBezTo>
                    <a:cubicBezTo>
                      <a:pt x="217" y="51"/>
                      <a:pt x="201" y="101"/>
                      <a:pt x="184" y="135"/>
                    </a:cubicBezTo>
                    <a:cubicBezTo>
                      <a:pt x="167" y="168"/>
                      <a:pt x="134" y="201"/>
                      <a:pt x="117" y="235"/>
                    </a:cubicBezTo>
                    <a:cubicBezTo>
                      <a:pt x="67" y="285"/>
                      <a:pt x="34" y="302"/>
                      <a:pt x="34" y="318"/>
                    </a:cubicBezTo>
                    <a:cubicBezTo>
                      <a:pt x="67" y="302"/>
                      <a:pt x="100" y="268"/>
                      <a:pt x="117" y="252"/>
                    </a:cubicBezTo>
                    <a:cubicBezTo>
                      <a:pt x="151" y="218"/>
                      <a:pt x="184" y="185"/>
                      <a:pt x="201" y="151"/>
                    </a:cubicBezTo>
                    <a:cubicBezTo>
                      <a:pt x="217" y="135"/>
                      <a:pt x="234" y="101"/>
                      <a:pt x="234" y="84"/>
                    </a:cubicBezTo>
                    <a:cubicBezTo>
                      <a:pt x="234" y="51"/>
                      <a:pt x="217" y="18"/>
                      <a:pt x="184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048" name="Google Shape;3852;p60">
                <a:extLst>
                  <a:ext uri="{FF2B5EF4-FFF2-40B4-BE49-F238E27FC236}">
                    <a16:creationId xmlns:a16="http://schemas.microsoft.com/office/drawing/2014/main" id="{6891E642-1FD6-4FC0-96D2-2076C2A09B08}"/>
                  </a:ext>
                </a:extLst>
              </p:cNvPr>
              <p:cNvSpPr/>
              <p:nvPr/>
            </p:nvSpPr>
            <p:spPr>
              <a:xfrm>
                <a:off x="4585971" y="4003110"/>
                <a:ext cx="52881" cy="47389"/>
              </a:xfrm>
              <a:custGeom>
                <a:avLst/>
                <a:gdLst/>
                <a:ahLst/>
                <a:cxnLst/>
                <a:rect l="l" t="t" r="r" b="b"/>
                <a:pathLst>
                  <a:path w="886" h="720" extrusionOk="0">
                    <a:moveTo>
                      <a:pt x="702" y="1"/>
                    </a:moveTo>
                    <a:cubicBezTo>
                      <a:pt x="385" y="18"/>
                      <a:pt x="117" y="235"/>
                      <a:pt x="34" y="536"/>
                    </a:cubicBezTo>
                    <a:cubicBezTo>
                      <a:pt x="17" y="569"/>
                      <a:pt x="0" y="619"/>
                      <a:pt x="0" y="669"/>
                    </a:cubicBezTo>
                    <a:cubicBezTo>
                      <a:pt x="0" y="686"/>
                      <a:pt x="0" y="703"/>
                      <a:pt x="0" y="719"/>
                    </a:cubicBezTo>
                    <a:cubicBezTo>
                      <a:pt x="0" y="719"/>
                      <a:pt x="0" y="636"/>
                      <a:pt x="51" y="536"/>
                    </a:cubicBezTo>
                    <a:cubicBezTo>
                      <a:pt x="151" y="252"/>
                      <a:pt x="401" y="51"/>
                      <a:pt x="702" y="34"/>
                    </a:cubicBezTo>
                    <a:cubicBezTo>
                      <a:pt x="761" y="26"/>
                      <a:pt x="807" y="26"/>
                      <a:pt x="838" y="26"/>
                    </a:cubicBezTo>
                    <a:cubicBezTo>
                      <a:pt x="869" y="26"/>
                      <a:pt x="886" y="26"/>
                      <a:pt x="886" y="18"/>
                    </a:cubicBezTo>
                    <a:lnTo>
                      <a:pt x="836" y="18"/>
                    </a:lnTo>
                    <a:cubicBezTo>
                      <a:pt x="802" y="1"/>
                      <a:pt x="752" y="1"/>
                      <a:pt x="702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049" name="Google Shape;3853;p60">
                <a:extLst>
                  <a:ext uri="{FF2B5EF4-FFF2-40B4-BE49-F238E27FC236}">
                    <a16:creationId xmlns:a16="http://schemas.microsoft.com/office/drawing/2014/main" id="{D5C0D6CA-5082-421A-9EA1-DB9EF99ECB9E}"/>
                  </a:ext>
                </a:extLst>
              </p:cNvPr>
              <p:cNvSpPr/>
              <p:nvPr/>
            </p:nvSpPr>
            <p:spPr>
              <a:xfrm>
                <a:off x="4524139" y="4033912"/>
                <a:ext cx="42914" cy="2698"/>
              </a:xfrm>
              <a:custGeom>
                <a:avLst/>
                <a:gdLst/>
                <a:ahLst/>
                <a:cxnLst/>
                <a:rect l="l" t="t" r="r" b="b"/>
                <a:pathLst>
                  <a:path w="719" h="41" extrusionOk="0">
                    <a:moveTo>
                      <a:pt x="0" y="1"/>
                    </a:moveTo>
                    <a:cubicBezTo>
                      <a:pt x="129" y="28"/>
                      <a:pt x="263" y="41"/>
                      <a:pt x="396" y="41"/>
                    </a:cubicBezTo>
                    <a:cubicBezTo>
                      <a:pt x="505" y="41"/>
                      <a:pt x="614" y="33"/>
                      <a:pt x="719" y="18"/>
                    </a:cubicBezTo>
                    <a:cubicBezTo>
                      <a:pt x="719" y="12"/>
                      <a:pt x="700" y="10"/>
                      <a:pt x="668" y="10"/>
                    </a:cubicBezTo>
                    <a:cubicBezTo>
                      <a:pt x="604" y="10"/>
                      <a:pt x="485" y="18"/>
                      <a:pt x="351" y="18"/>
                    </a:cubicBezTo>
                    <a:cubicBezTo>
                      <a:pt x="151" y="18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050" name="Google Shape;3854;p60">
                <a:extLst>
                  <a:ext uri="{FF2B5EF4-FFF2-40B4-BE49-F238E27FC236}">
                    <a16:creationId xmlns:a16="http://schemas.microsoft.com/office/drawing/2014/main" id="{C86F3B26-4EB1-4EC2-A558-0274BD3E2E35}"/>
                  </a:ext>
                </a:extLst>
              </p:cNvPr>
              <p:cNvSpPr/>
              <p:nvPr/>
            </p:nvSpPr>
            <p:spPr>
              <a:xfrm>
                <a:off x="4590926" y="4035031"/>
                <a:ext cx="6088" cy="9149"/>
              </a:xfrm>
              <a:custGeom>
                <a:avLst/>
                <a:gdLst/>
                <a:ahLst/>
                <a:cxnLst/>
                <a:rect l="l" t="t" r="r" b="b"/>
                <a:pathLst>
                  <a:path w="102" h="139" extrusionOk="0">
                    <a:moveTo>
                      <a:pt x="85" y="1"/>
                    </a:moveTo>
                    <a:cubicBezTo>
                      <a:pt x="85" y="1"/>
                      <a:pt x="51" y="17"/>
                      <a:pt x="34" y="67"/>
                    </a:cubicBezTo>
                    <a:cubicBezTo>
                      <a:pt x="1" y="101"/>
                      <a:pt x="18" y="134"/>
                      <a:pt x="18" y="134"/>
                    </a:cubicBezTo>
                    <a:cubicBezTo>
                      <a:pt x="21" y="137"/>
                      <a:pt x="23" y="139"/>
                      <a:pt x="25" y="139"/>
                    </a:cubicBezTo>
                    <a:cubicBezTo>
                      <a:pt x="35" y="139"/>
                      <a:pt x="37" y="109"/>
                      <a:pt x="51" y="67"/>
                    </a:cubicBezTo>
                    <a:cubicBezTo>
                      <a:pt x="68" y="34"/>
                      <a:pt x="101" y="1"/>
                      <a:pt x="85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051" name="Google Shape;3855;p60">
                <a:extLst>
                  <a:ext uri="{FF2B5EF4-FFF2-40B4-BE49-F238E27FC236}">
                    <a16:creationId xmlns:a16="http://schemas.microsoft.com/office/drawing/2014/main" id="{2DCD5A50-93B2-4AD5-81E5-832BB84AD668}"/>
                  </a:ext>
                </a:extLst>
              </p:cNvPr>
              <p:cNvSpPr/>
              <p:nvPr/>
            </p:nvSpPr>
            <p:spPr>
              <a:xfrm>
                <a:off x="4600953" y="4020288"/>
                <a:ext cx="6983" cy="645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98" extrusionOk="0">
                    <a:moveTo>
                      <a:pt x="97" y="1"/>
                    </a:moveTo>
                    <a:cubicBezTo>
                      <a:pt x="90" y="1"/>
                      <a:pt x="75" y="16"/>
                      <a:pt x="50" y="41"/>
                    </a:cubicBezTo>
                    <a:cubicBezTo>
                      <a:pt x="17" y="57"/>
                      <a:pt x="0" y="91"/>
                      <a:pt x="17" y="91"/>
                    </a:cubicBezTo>
                    <a:cubicBezTo>
                      <a:pt x="17" y="95"/>
                      <a:pt x="19" y="97"/>
                      <a:pt x="23" y="97"/>
                    </a:cubicBezTo>
                    <a:cubicBezTo>
                      <a:pt x="33" y="97"/>
                      <a:pt x="55" y="82"/>
                      <a:pt x="67" y="57"/>
                    </a:cubicBezTo>
                    <a:cubicBezTo>
                      <a:pt x="100" y="24"/>
                      <a:pt x="117" y="7"/>
                      <a:pt x="100" y="7"/>
                    </a:cubicBezTo>
                    <a:cubicBezTo>
                      <a:pt x="100" y="3"/>
                      <a:pt x="99" y="1"/>
                      <a:pt x="97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052" name="Google Shape;3856;p60">
                <a:extLst>
                  <a:ext uri="{FF2B5EF4-FFF2-40B4-BE49-F238E27FC236}">
                    <a16:creationId xmlns:a16="http://schemas.microsoft.com/office/drawing/2014/main" id="{C3F3CCDA-C0A2-41A5-B904-F65A95D4CCA3}"/>
                  </a:ext>
                </a:extLst>
              </p:cNvPr>
              <p:cNvSpPr/>
              <p:nvPr/>
            </p:nvSpPr>
            <p:spPr>
              <a:xfrm>
                <a:off x="4613905" y="4012587"/>
                <a:ext cx="9013" cy="4278"/>
              </a:xfrm>
              <a:custGeom>
                <a:avLst/>
                <a:gdLst/>
                <a:ahLst/>
                <a:cxnLst/>
                <a:rect l="l" t="t" r="r" b="b"/>
                <a:pathLst>
                  <a:path w="151" h="65" extrusionOk="0">
                    <a:moveTo>
                      <a:pt x="106" y="0"/>
                    </a:moveTo>
                    <a:cubicBezTo>
                      <a:pt x="95" y="0"/>
                      <a:pt x="82" y="2"/>
                      <a:pt x="67" y="7"/>
                    </a:cubicBezTo>
                    <a:cubicBezTo>
                      <a:pt x="34" y="24"/>
                      <a:pt x="0" y="57"/>
                      <a:pt x="17" y="57"/>
                    </a:cubicBezTo>
                    <a:cubicBezTo>
                      <a:pt x="17" y="62"/>
                      <a:pt x="20" y="64"/>
                      <a:pt x="25" y="64"/>
                    </a:cubicBezTo>
                    <a:cubicBezTo>
                      <a:pt x="37" y="64"/>
                      <a:pt x="60" y="53"/>
                      <a:pt x="84" y="41"/>
                    </a:cubicBezTo>
                    <a:cubicBezTo>
                      <a:pt x="117" y="24"/>
                      <a:pt x="151" y="24"/>
                      <a:pt x="151" y="24"/>
                    </a:cubicBezTo>
                    <a:cubicBezTo>
                      <a:pt x="151" y="12"/>
                      <a:pt x="134" y="0"/>
                      <a:pt x="106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053" name="Google Shape;3857;p60">
                <a:extLst>
                  <a:ext uri="{FF2B5EF4-FFF2-40B4-BE49-F238E27FC236}">
                    <a16:creationId xmlns:a16="http://schemas.microsoft.com/office/drawing/2014/main" id="{F8DD2AB6-122A-477F-9D1E-17D074D8D732}"/>
                  </a:ext>
                </a:extLst>
              </p:cNvPr>
              <p:cNvSpPr/>
              <p:nvPr/>
            </p:nvSpPr>
            <p:spPr>
              <a:xfrm>
                <a:off x="4629840" y="4010020"/>
                <a:ext cx="5073" cy="3093"/>
              </a:xfrm>
              <a:custGeom>
                <a:avLst/>
                <a:gdLst/>
                <a:ahLst/>
                <a:cxnLst/>
                <a:rect l="l" t="t" r="r" b="b"/>
                <a:pathLst>
                  <a:path w="85" h="47" extrusionOk="0">
                    <a:moveTo>
                      <a:pt x="57" y="0"/>
                    </a:moveTo>
                    <a:cubicBezTo>
                      <a:pt x="51" y="0"/>
                      <a:pt x="42" y="5"/>
                      <a:pt x="34" y="13"/>
                    </a:cubicBezTo>
                    <a:cubicBezTo>
                      <a:pt x="17" y="13"/>
                      <a:pt x="1" y="30"/>
                      <a:pt x="1" y="46"/>
                    </a:cubicBezTo>
                    <a:lnTo>
                      <a:pt x="51" y="46"/>
                    </a:lnTo>
                    <a:cubicBezTo>
                      <a:pt x="67" y="30"/>
                      <a:pt x="84" y="13"/>
                      <a:pt x="67" y="13"/>
                    </a:cubicBezTo>
                    <a:cubicBezTo>
                      <a:pt x="67" y="5"/>
                      <a:pt x="63" y="0"/>
                      <a:pt x="57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054" name="Google Shape;3858;p60">
                <a:extLst>
                  <a:ext uri="{FF2B5EF4-FFF2-40B4-BE49-F238E27FC236}">
                    <a16:creationId xmlns:a16="http://schemas.microsoft.com/office/drawing/2014/main" id="{908F8CAE-54DB-4DCB-BD8F-AA8A240AB61F}"/>
                  </a:ext>
                </a:extLst>
              </p:cNvPr>
              <p:cNvSpPr/>
              <p:nvPr/>
            </p:nvSpPr>
            <p:spPr>
              <a:xfrm>
                <a:off x="4732498" y="3950323"/>
                <a:ext cx="247454" cy="169615"/>
              </a:xfrm>
              <a:custGeom>
                <a:avLst/>
                <a:gdLst/>
                <a:ahLst/>
                <a:cxnLst/>
                <a:rect l="l" t="t" r="r" b="b"/>
                <a:pathLst>
                  <a:path w="4146" h="2577" extrusionOk="0">
                    <a:moveTo>
                      <a:pt x="3761" y="1"/>
                    </a:moveTo>
                    <a:lnTo>
                      <a:pt x="1505" y="1070"/>
                    </a:lnTo>
                    <a:lnTo>
                      <a:pt x="1622" y="1304"/>
                    </a:lnTo>
                    <a:cubicBezTo>
                      <a:pt x="1622" y="1304"/>
                      <a:pt x="0" y="2577"/>
                      <a:pt x="418" y="2577"/>
                    </a:cubicBezTo>
                    <a:cubicBezTo>
                      <a:pt x="428" y="2577"/>
                      <a:pt x="440" y="2576"/>
                      <a:pt x="453" y="2574"/>
                    </a:cubicBezTo>
                    <a:cubicBezTo>
                      <a:pt x="921" y="2491"/>
                      <a:pt x="3410" y="1187"/>
                      <a:pt x="4012" y="870"/>
                    </a:cubicBezTo>
                    <a:lnTo>
                      <a:pt x="4145" y="786"/>
                    </a:lnTo>
                    <a:lnTo>
                      <a:pt x="3761" y="1"/>
                    </a:lnTo>
                    <a:close/>
                  </a:path>
                </a:pathLst>
              </a:custGeom>
              <a:solidFill>
                <a:srgbClr val="19B5B1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055" name="Google Shape;3860;p60">
                <a:extLst>
                  <a:ext uri="{FF2B5EF4-FFF2-40B4-BE49-F238E27FC236}">
                    <a16:creationId xmlns:a16="http://schemas.microsoft.com/office/drawing/2014/main" id="{5F8F704B-081E-488E-AA9E-664D32BB33FB}"/>
                  </a:ext>
                </a:extLst>
              </p:cNvPr>
              <p:cNvSpPr/>
              <p:nvPr/>
            </p:nvSpPr>
            <p:spPr>
              <a:xfrm>
                <a:off x="4746525" y="3998764"/>
                <a:ext cx="233430" cy="121172"/>
              </a:xfrm>
              <a:custGeom>
                <a:avLst/>
                <a:gdLst/>
                <a:ahLst/>
                <a:cxnLst/>
                <a:rect l="l" t="t" r="r" b="b"/>
                <a:pathLst>
                  <a:path w="3911" h="1841" extrusionOk="0">
                    <a:moveTo>
                      <a:pt x="3877" y="0"/>
                    </a:moveTo>
                    <a:lnTo>
                      <a:pt x="903" y="1454"/>
                    </a:lnTo>
                    <a:cubicBezTo>
                      <a:pt x="903" y="1454"/>
                      <a:pt x="737" y="1247"/>
                      <a:pt x="607" y="1247"/>
                    </a:cubicBezTo>
                    <a:cubicBezTo>
                      <a:pt x="593" y="1247"/>
                      <a:pt x="581" y="1249"/>
                      <a:pt x="569" y="1253"/>
                    </a:cubicBezTo>
                    <a:cubicBezTo>
                      <a:pt x="569" y="1253"/>
                      <a:pt x="0" y="1771"/>
                      <a:pt x="134" y="1838"/>
                    </a:cubicBezTo>
                    <a:cubicBezTo>
                      <a:pt x="138" y="1840"/>
                      <a:pt x="143" y="1841"/>
                      <a:pt x="150" y="1841"/>
                    </a:cubicBezTo>
                    <a:cubicBezTo>
                      <a:pt x="402" y="1841"/>
                      <a:pt x="2853" y="668"/>
                      <a:pt x="3910" y="50"/>
                    </a:cubicBezTo>
                    <a:lnTo>
                      <a:pt x="3877" y="0"/>
                    </a:lnTo>
                    <a:close/>
                  </a:path>
                </a:pathLst>
              </a:custGeom>
              <a:solidFill>
                <a:srgbClr val="FFFFFF">
                  <a:alpha val="56250"/>
                </a:srgbClr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056" name="Google Shape;3861;p60">
                <a:extLst>
                  <a:ext uri="{FF2B5EF4-FFF2-40B4-BE49-F238E27FC236}">
                    <a16:creationId xmlns:a16="http://schemas.microsoft.com/office/drawing/2014/main" id="{EE821FD2-69A8-4BB0-9C9B-E9FFE00BE7BA}"/>
                  </a:ext>
                </a:extLst>
              </p:cNvPr>
              <p:cNvSpPr/>
              <p:nvPr/>
            </p:nvSpPr>
            <p:spPr>
              <a:xfrm>
                <a:off x="4753508" y="3997647"/>
                <a:ext cx="226446" cy="119921"/>
              </a:xfrm>
              <a:custGeom>
                <a:avLst/>
                <a:gdLst/>
                <a:ahLst/>
                <a:cxnLst/>
                <a:rect l="l" t="t" r="r" b="b"/>
                <a:pathLst>
                  <a:path w="3794" h="1822" extrusionOk="0">
                    <a:moveTo>
                      <a:pt x="3793" y="0"/>
                    </a:moveTo>
                    <a:cubicBezTo>
                      <a:pt x="3793" y="0"/>
                      <a:pt x="3777" y="17"/>
                      <a:pt x="3760" y="17"/>
                    </a:cubicBezTo>
                    <a:lnTo>
                      <a:pt x="3643" y="67"/>
                    </a:lnTo>
                    <a:lnTo>
                      <a:pt x="3242" y="284"/>
                    </a:lnTo>
                    <a:cubicBezTo>
                      <a:pt x="2908" y="452"/>
                      <a:pt x="2440" y="685"/>
                      <a:pt x="1905" y="936"/>
                    </a:cubicBezTo>
                    <a:cubicBezTo>
                      <a:pt x="1387" y="1187"/>
                      <a:pt x="903" y="1404"/>
                      <a:pt x="552" y="1571"/>
                    </a:cubicBezTo>
                    <a:lnTo>
                      <a:pt x="151" y="1755"/>
                    </a:lnTo>
                    <a:lnTo>
                      <a:pt x="569" y="1588"/>
                    </a:lnTo>
                    <a:cubicBezTo>
                      <a:pt x="919" y="1437"/>
                      <a:pt x="1404" y="1220"/>
                      <a:pt x="1922" y="970"/>
                    </a:cubicBezTo>
                    <a:cubicBezTo>
                      <a:pt x="2457" y="719"/>
                      <a:pt x="2924" y="468"/>
                      <a:pt x="3259" y="301"/>
                    </a:cubicBezTo>
                    <a:lnTo>
                      <a:pt x="3660" y="84"/>
                    </a:lnTo>
                    <a:lnTo>
                      <a:pt x="3760" y="34"/>
                    </a:lnTo>
                    <a:cubicBezTo>
                      <a:pt x="3777" y="17"/>
                      <a:pt x="3793" y="17"/>
                      <a:pt x="3793" y="0"/>
                    </a:cubicBezTo>
                    <a:close/>
                    <a:moveTo>
                      <a:pt x="34" y="1805"/>
                    </a:moveTo>
                    <a:cubicBezTo>
                      <a:pt x="17" y="1805"/>
                      <a:pt x="17" y="1822"/>
                      <a:pt x="0" y="1822"/>
                    </a:cubicBezTo>
                    <a:cubicBezTo>
                      <a:pt x="17" y="1822"/>
                      <a:pt x="17" y="1822"/>
                      <a:pt x="34" y="1805"/>
                    </a:cubicBezTo>
                    <a:close/>
                  </a:path>
                </a:pathLst>
              </a:custGeom>
              <a:solidFill>
                <a:srgbClr val="B78876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057" name="Google Shape;3862;p60">
                <a:extLst>
                  <a:ext uri="{FF2B5EF4-FFF2-40B4-BE49-F238E27FC236}">
                    <a16:creationId xmlns:a16="http://schemas.microsoft.com/office/drawing/2014/main" id="{764E77BD-D0C9-4B94-9B31-7B5B402C90C4}"/>
                  </a:ext>
                </a:extLst>
              </p:cNvPr>
              <p:cNvSpPr/>
              <p:nvPr/>
            </p:nvSpPr>
            <p:spPr>
              <a:xfrm>
                <a:off x="4779412" y="4080116"/>
                <a:ext cx="22023" cy="16587"/>
              </a:xfrm>
              <a:custGeom>
                <a:avLst/>
                <a:gdLst/>
                <a:ahLst/>
                <a:cxnLst/>
                <a:rect l="l" t="t" r="r" b="b"/>
                <a:pathLst>
                  <a:path w="369" h="252" extrusionOk="0">
                    <a:moveTo>
                      <a:pt x="1" y="1"/>
                    </a:moveTo>
                    <a:cubicBezTo>
                      <a:pt x="68" y="34"/>
                      <a:pt x="135" y="51"/>
                      <a:pt x="201" y="101"/>
                    </a:cubicBezTo>
                    <a:cubicBezTo>
                      <a:pt x="268" y="134"/>
                      <a:pt x="318" y="201"/>
                      <a:pt x="368" y="251"/>
                    </a:cubicBezTo>
                    <a:cubicBezTo>
                      <a:pt x="318" y="101"/>
                      <a:pt x="151" y="1"/>
                      <a:pt x="1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058" name="Google Shape;3863;p60">
                <a:extLst>
                  <a:ext uri="{FF2B5EF4-FFF2-40B4-BE49-F238E27FC236}">
                    <a16:creationId xmlns:a16="http://schemas.microsoft.com/office/drawing/2014/main" id="{1E54C6BE-F0B2-4973-91E9-1F74617143E7}"/>
                  </a:ext>
                </a:extLst>
              </p:cNvPr>
              <p:cNvSpPr/>
              <p:nvPr/>
            </p:nvSpPr>
            <p:spPr>
              <a:xfrm>
                <a:off x="4819341" y="4044903"/>
                <a:ext cx="13012" cy="9215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40" extrusionOk="0">
                    <a:moveTo>
                      <a:pt x="0" y="1"/>
                    </a:moveTo>
                    <a:cubicBezTo>
                      <a:pt x="0" y="18"/>
                      <a:pt x="34" y="51"/>
                      <a:pt x="100" y="84"/>
                    </a:cubicBezTo>
                    <a:cubicBezTo>
                      <a:pt x="141" y="112"/>
                      <a:pt x="182" y="139"/>
                      <a:pt x="196" y="139"/>
                    </a:cubicBezTo>
                    <a:cubicBezTo>
                      <a:pt x="199" y="139"/>
                      <a:pt x="201" y="138"/>
                      <a:pt x="201" y="135"/>
                    </a:cubicBezTo>
                    <a:cubicBezTo>
                      <a:pt x="217" y="135"/>
                      <a:pt x="167" y="101"/>
                      <a:pt x="117" y="68"/>
                    </a:cubicBezTo>
                    <a:cubicBezTo>
                      <a:pt x="50" y="18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059" name="Google Shape;3864;p60">
                <a:extLst>
                  <a:ext uri="{FF2B5EF4-FFF2-40B4-BE49-F238E27FC236}">
                    <a16:creationId xmlns:a16="http://schemas.microsoft.com/office/drawing/2014/main" id="{5CEF7430-2A8B-4FFF-8371-025EE59AF5D3}"/>
                  </a:ext>
                </a:extLst>
              </p:cNvPr>
              <p:cNvSpPr/>
              <p:nvPr/>
            </p:nvSpPr>
            <p:spPr>
              <a:xfrm>
                <a:off x="4827280" y="4037861"/>
                <a:ext cx="13071" cy="4278"/>
              </a:xfrm>
              <a:custGeom>
                <a:avLst/>
                <a:gdLst/>
                <a:ahLst/>
                <a:cxnLst/>
                <a:rect l="l" t="t" r="r" b="b"/>
                <a:pathLst>
                  <a:path w="219" h="65" extrusionOk="0">
                    <a:moveTo>
                      <a:pt x="26" y="1"/>
                    </a:moveTo>
                    <a:cubicBezTo>
                      <a:pt x="20" y="1"/>
                      <a:pt x="18" y="3"/>
                      <a:pt x="18" y="8"/>
                    </a:cubicBezTo>
                    <a:cubicBezTo>
                      <a:pt x="1" y="8"/>
                      <a:pt x="51" y="24"/>
                      <a:pt x="101" y="41"/>
                    </a:cubicBezTo>
                    <a:cubicBezTo>
                      <a:pt x="148" y="53"/>
                      <a:pt x="179" y="65"/>
                      <a:pt x="199" y="65"/>
                    </a:cubicBezTo>
                    <a:cubicBezTo>
                      <a:pt x="207" y="65"/>
                      <a:pt x="213" y="63"/>
                      <a:pt x="218" y="58"/>
                    </a:cubicBezTo>
                    <a:cubicBezTo>
                      <a:pt x="218" y="58"/>
                      <a:pt x="168" y="41"/>
                      <a:pt x="118" y="24"/>
                    </a:cubicBezTo>
                    <a:cubicBezTo>
                      <a:pt x="71" y="13"/>
                      <a:pt x="40" y="1"/>
                      <a:pt x="26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060" name="Google Shape;3865;p60">
                <a:extLst>
                  <a:ext uri="{FF2B5EF4-FFF2-40B4-BE49-F238E27FC236}">
                    <a16:creationId xmlns:a16="http://schemas.microsoft.com/office/drawing/2014/main" id="{7C527C28-FB08-479F-9D54-EF12424A1E3A}"/>
                  </a:ext>
                </a:extLst>
              </p:cNvPr>
              <p:cNvSpPr/>
              <p:nvPr/>
            </p:nvSpPr>
            <p:spPr>
              <a:xfrm>
                <a:off x="4826324" y="4024040"/>
                <a:ext cx="14982" cy="7767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18" extrusionOk="0">
                    <a:moveTo>
                      <a:pt x="234" y="0"/>
                    </a:moveTo>
                    <a:lnTo>
                      <a:pt x="234" y="0"/>
                    </a:lnTo>
                    <a:cubicBezTo>
                      <a:pt x="201" y="17"/>
                      <a:pt x="151" y="17"/>
                      <a:pt x="117" y="51"/>
                    </a:cubicBezTo>
                    <a:cubicBezTo>
                      <a:pt x="50" y="84"/>
                      <a:pt x="0" y="117"/>
                      <a:pt x="0" y="117"/>
                    </a:cubicBezTo>
                    <a:cubicBezTo>
                      <a:pt x="50" y="117"/>
                      <a:pt x="100" y="101"/>
                      <a:pt x="134" y="84"/>
                    </a:cubicBezTo>
                    <a:cubicBezTo>
                      <a:pt x="201" y="51"/>
                      <a:pt x="251" y="17"/>
                      <a:pt x="234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061" name="Google Shape;3866;p60">
                <a:extLst>
                  <a:ext uri="{FF2B5EF4-FFF2-40B4-BE49-F238E27FC236}">
                    <a16:creationId xmlns:a16="http://schemas.microsoft.com/office/drawing/2014/main" id="{79237E77-07E3-48CB-AA46-B2E8B7F71382}"/>
                  </a:ext>
                </a:extLst>
              </p:cNvPr>
              <p:cNvSpPr/>
              <p:nvPr/>
            </p:nvSpPr>
            <p:spPr>
              <a:xfrm>
                <a:off x="4823339" y="4013047"/>
                <a:ext cx="15995" cy="994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151" extrusionOk="0">
                    <a:moveTo>
                      <a:pt x="251" y="0"/>
                    </a:moveTo>
                    <a:cubicBezTo>
                      <a:pt x="167" y="50"/>
                      <a:pt x="84" y="101"/>
                      <a:pt x="0" y="151"/>
                    </a:cubicBezTo>
                    <a:cubicBezTo>
                      <a:pt x="50" y="151"/>
                      <a:pt x="100" y="134"/>
                      <a:pt x="150" y="101"/>
                    </a:cubicBezTo>
                    <a:cubicBezTo>
                      <a:pt x="217" y="67"/>
                      <a:pt x="267" y="17"/>
                      <a:pt x="251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062" name="Google Shape;3867;p60">
                <a:extLst>
                  <a:ext uri="{FF2B5EF4-FFF2-40B4-BE49-F238E27FC236}">
                    <a16:creationId xmlns:a16="http://schemas.microsoft.com/office/drawing/2014/main" id="{A79DEF61-06B2-49FA-B4EE-8ADD15CE38C2}"/>
                  </a:ext>
                </a:extLst>
              </p:cNvPr>
              <p:cNvSpPr/>
              <p:nvPr/>
            </p:nvSpPr>
            <p:spPr>
              <a:xfrm>
                <a:off x="4792422" y="4037204"/>
                <a:ext cx="28947" cy="13755"/>
              </a:xfrm>
              <a:custGeom>
                <a:avLst/>
                <a:gdLst/>
                <a:ahLst/>
                <a:cxnLst/>
                <a:rect l="l" t="t" r="r" b="b"/>
                <a:pathLst>
                  <a:path w="485" h="209" extrusionOk="0">
                    <a:moveTo>
                      <a:pt x="248" y="27"/>
                    </a:moveTo>
                    <a:cubicBezTo>
                      <a:pt x="288" y="27"/>
                      <a:pt x="332" y="39"/>
                      <a:pt x="368" y="51"/>
                    </a:cubicBezTo>
                    <a:cubicBezTo>
                      <a:pt x="390" y="62"/>
                      <a:pt x="420" y="81"/>
                      <a:pt x="447" y="107"/>
                    </a:cubicBezTo>
                    <a:lnTo>
                      <a:pt x="447" y="107"/>
                    </a:lnTo>
                    <a:cubicBezTo>
                      <a:pt x="422" y="118"/>
                      <a:pt x="385" y="135"/>
                      <a:pt x="334" y="151"/>
                    </a:cubicBezTo>
                    <a:cubicBezTo>
                      <a:pt x="284" y="151"/>
                      <a:pt x="234" y="168"/>
                      <a:pt x="167" y="168"/>
                    </a:cubicBezTo>
                    <a:cubicBezTo>
                      <a:pt x="134" y="185"/>
                      <a:pt x="100" y="185"/>
                      <a:pt x="67" y="185"/>
                    </a:cubicBezTo>
                    <a:cubicBezTo>
                      <a:pt x="34" y="168"/>
                      <a:pt x="17" y="151"/>
                      <a:pt x="34" y="118"/>
                    </a:cubicBezTo>
                    <a:cubicBezTo>
                      <a:pt x="67" y="68"/>
                      <a:pt x="134" y="34"/>
                      <a:pt x="201" y="34"/>
                    </a:cubicBezTo>
                    <a:cubicBezTo>
                      <a:pt x="215" y="29"/>
                      <a:pt x="231" y="27"/>
                      <a:pt x="248" y="27"/>
                    </a:cubicBezTo>
                    <a:close/>
                    <a:moveTo>
                      <a:pt x="239" y="0"/>
                    </a:moveTo>
                    <a:cubicBezTo>
                      <a:pt x="153" y="0"/>
                      <a:pt x="66" y="41"/>
                      <a:pt x="0" y="118"/>
                    </a:cubicBezTo>
                    <a:cubicBezTo>
                      <a:pt x="0" y="135"/>
                      <a:pt x="0" y="168"/>
                      <a:pt x="17" y="185"/>
                    </a:cubicBezTo>
                    <a:cubicBezTo>
                      <a:pt x="34" y="201"/>
                      <a:pt x="50" y="201"/>
                      <a:pt x="67" y="201"/>
                    </a:cubicBezTo>
                    <a:cubicBezTo>
                      <a:pt x="78" y="207"/>
                      <a:pt x="89" y="209"/>
                      <a:pt x="100" y="209"/>
                    </a:cubicBezTo>
                    <a:cubicBezTo>
                      <a:pt x="123" y="209"/>
                      <a:pt x="145" y="201"/>
                      <a:pt x="167" y="201"/>
                    </a:cubicBezTo>
                    <a:cubicBezTo>
                      <a:pt x="234" y="201"/>
                      <a:pt x="284" y="185"/>
                      <a:pt x="351" y="168"/>
                    </a:cubicBezTo>
                    <a:cubicBezTo>
                      <a:pt x="389" y="156"/>
                      <a:pt x="426" y="134"/>
                      <a:pt x="457" y="116"/>
                    </a:cubicBezTo>
                    <a:lnTo>
                      <a:pt x="457" y="116"/>
                    </a:lnTo>
                    <a:cubicBezTo>
                      <a:pt x="467" y="127"/>
                      <a:pt x="476" y="139"/>
                      <a:pt x="485" y="151"/>
                    </a:cubicBezTo>
                    <a:cubicBezTo>
                      <a:pt x="485" y="151"/>
                      <a:pt x="485" y="137"/>
                      <a:pt x="471" y="108"/>
                    </a:cubicBezTo>
                    <a:lnTo>
                      <a:pt x="471" y="108"/>
                    </a:lnTo>
                    <a:cubicBezTo>
                      <a:pt x="476" y="106"/>
                      <a:pt x="480" y="103"/>
                      <a:pt x="485" y="101"/>
                    </a:cubicBezTo>
                    <a:cubicBezTo>
                      <a:pt x="485" y="98"/>
                      <a:pt x="483" y="97"/>
                      <a:pt x="480" y="97"/>
                    </a:cubicBezTo>
                    <a:cubicBezTo>
                      <a:pt x="476" y="97"/>
                      <a:pt x="472" y="98"/>
                      <a:pt x="466" y="100"/>
                    </a:cubicBezTo>
                    <a:lnTo>
                      <a:pt x="466" y="100"/>
                    </a:lnTo>
                    <a:cubicBezTo>
                      <a:pt x="433" y="83"/>
                      <a:pt x="400" y="51"/>
                      <a:pt x="368" y="34"/>
                    </a:cubicBezTo>
                    <a:cubicBezTo>
                      <a:pt x="328" y="11"/>
                      <a:pt x="283" y="0"/>
                      <a:pt x="239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063" name="Google Shape;3868;p60">
                <a:extLst>
                  <a:ext uri="{FF2B5EF4-FFF2-40B4-BE49-F238E27FC236}">
                    <a16:creationId xmlns:a16="http://schemas.microsoft.com/office/drawing/2014/main" id="{724BEB1D-D97C-4089-8350-0FBABF761F14}"/>
                  </a:ext>
                </a:extLst>
              </p:cNvPr>
              <p:cNvSpPr/>
              <p:nvPr/>
            </p:nvSpPr>
            <p:spPr>
              <a:xfrm>
                <a:off x="4814328" y="4021867"/>
                <a:ext cx="11041" cy="23103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51" extrusionOk="0">
                    <a:moveTo>
                      <a:pt x="101" y="0"/>
                    </a:moveTo>
                    <a:cubicBezTo>
                      <a:pt x="51" y="33"/>
                      <a:pt x="17" y="84"/>
                      <a:pt x="17" y="134"/>
                    </a:cubicBezTo>
                    <a:cubicBezTo>
                      <a:pt x="1" y="184"/>
                      <a:pt x="17" y="217"/>
                      <a:pt x="17" y="267"/>
                    </a:cubicBezTo>
                    <a:cubicBezTo>
                      <a:pt x="34" y="301"/>
                      <a:pt x="51" y="334"/>
                      <a:pt x="84" y="351"/>
                    </a:cubicBezTo>
                    <a:cubicBezTo>
                      <a:pt x="68" y="317"/>
                      <a:pt x="51" y="284"/>
                      <a:pt x="51" y="251"/>
                    </a:cubicBezTo>
                    <a:cubicBezTo>
                      <a:pt x="34" y="217"/>
                      <a:pt x="34" y="184"/>
                      <a:pt x="34" y="134"/>
                    </a:cubicBezTo>
                    <a:cubicBezTo>
                      <a:pt x="51" y="100"/>
                      <a:pt x="68" y="50"/>
                      <a:pt x="101" y="33"/>
                    </a:cubicBezTo>
                    <a:cubicBezTo>
                      <a:pt x="106" y="32"/>
                      <a:pt x="111" y="31"/>
                      <a:pt x="116" y="31"/>
                    </a:cubicBezTo>
                    <a:cubicBezTo>
                      <a:pt x="151" y="31"/>
                      <a:pt x="151" y="87"/>
                      <a:pt x="151" y="117"/>
                    </a:cubicBezTo>
                    <a:cubicBezTo>
                      <a:pt x="151" y="167"/>
                      <a:pt x="151" y="201"/>
                      <a:pt x="134" y="234"/>
                    </a:cubicBezTo>
                    <a:cubicBezTo>
                      <a:pt x="118" y="301"/>
                      <a:pt x="101" y="351"/>
                      <a:pt x="101" y="351"/>
                    </a:cubicBezTo>
                    <a:cubicBezTo>
                      <a:pt x="118" y="317"/>
                      <a:pt x="151" y="284"/>
                      <a:pt x="151" y="251"/>
                    </a:cubicBezTo>
                    <a:cubicBezTo>
                      <a:pt x="168" y="201"/>
                      <a:pt x="184" y="167"/>
                      <a:pt x="184" y="134"/>
                    </a:cubicBezTo>
                    <a:cubicBezTo>
                      <a:pt x="184" y="100"/>
                      <a:pt x="184" y="84"/>
                      <a:pt x="168" y="50"/>
                    </a:cubicBezTo>
                    <a:cubicBezTo>
                      <a:pt x="168" y="17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064" name="Google Shape;3875;p60">
                <a:extLst>
                  <a:ext uri="{FF2B5EF4-FFF2-40B4-BE49-F238E27FC236}">
                    <a16:creationId xmlns:a16="http://schemas.microsoft.com/office/drawing/2014/main" id="{BAABE0ED-A63E-47EC-B450-D3CF8750F2E6}"/>
                  </a:ext>
                </a:extLst>
              </p:cNvPr>
              <p:cNvSpPr/>
              <p:nvPr/>
            </p:nvSpPr>
            <p:spPr>
              <a:xfrm>
                <a:off x="4304736" y="1823066"/>
                <a:ext cx="656239" cy="1601894"/>
              </a:xfrm>
              <a:custGeom>
                <a:avLst/>
                <a:gdLst/>
                <a:ahLst/>
                <a:cxnLst/>
                <a:rect l="l" t="t" r="r" b="b"/>
                <a:pathLst>
                  <a:path w="10995" h="24338" extrusionOk="0">
                    <a:moveTo>
                      <a:pt x="5977" y="0"/>
                    </a:moveTo>
                    <a:cubicBezTo>
                      <a:pt x="5917" y="0"/>
                      <a:pt x="5858" y="2"/>
                      <a:pt x="5798" y="7"/>
                    </a:cubicBezTo>
                    <a:lnTo>
                      <a:pt x="3676" y="140"/>
                    </a:lnTo>
                    <a:cubicBezTo>
                      <a:pt x="3676" y="140"/>
                      <a:pt x="3624" y="129"/>
                      <a:pt x="3524" y="129"/>
                    </a:cubicBezTo>
                    <a:cubicBezTo>
                      <a:pt x="3179" y="129"/>
                      <a:pt x="2276" y="260"/>
                      <a:pt x="1070" y="1427"/>
                    </a:cubicBezTo>
                    <a:lnTo>
                      <a:pt x="1" y="2413"/>
                    </a:lnTo>
                    <a:lnTo>
                      <a:pt x="1354" y="4986"/>
                    </a:lnTo>
                    <a:lnTo>
                      <a:pt x="1421" y="6139"/>
                    </a:lnTo>
                    <a:lnTo>
                      <a:pt x="2390" y="9313"/>
                    </a:lnTo>
                    <a:lnTo>
                      <a:pt x="2123" y="10717"/>
                    </a:lnTo>
                    <a:cubicBezTo>
                      <a:pt x="2022" y="11786"/>
                      <a:pt x="585" y="24017"/>
                      <a:pt x="786" y="24201"/>
                    </a:cubicBezTo>
                    <a:cubicBezTo>
                      <a:pt x="800" y="24215"/>
                      <a:pt x="826" y="24222"/>
                      <a:pt x="864" y="24222"/>
                    </a:cubicBezTo>
                    <a:cubicBezTo>
                      <a:pt x="1288" y="24222"/>
                      <a:pt x="3120" y="23382"/>
                      <a:pt x="4146" y="23382"/>
                    </a:cubicBezTo>
                    <a:cubicBezTo>
                      <a:pt x="4380" y="23382"/>
                      <a:pt x="4572" y="23426"/>
                      <a:pt x="4696" y="23532"/>
                    </a:cubicBezTo>
                    <a:cubicBezTo>
                      <a:pt x="5255" y="24001"/>
                      <a:pt x="6260" y="24337"/>
                      <a:pt x="7072" y="24337"/>
                    </a:cubicBezTo>
                    <a:cubicBezTo>
                      <a:pt x="7303" y="24337"/>
                      <a:pt x="7518" y="24310"/>
                      <a:pt x="7703" y="24251"/>
                    </a:cubicBezTo>
                    <a:cubicBezTo>
                      <a:pt x="8320" y="24049"/>
                      <a:pt x="9173" y="23071"/>
                      <a:pt x="10085" y="23071"/>
                    </a:cubicBezTo>
                    <a:cubicBezTo>
                      <a:pt x="10384" y="23071"/>
                      <a:pt x="10689" y="23176"/>
                      <a:pt x="10995" y="23449"/>
                    </a:cubicBezTo>
                    <a:cubicBezTo>
                      <a:pt x="10995" y="23449"/>
                      <a:pt x="10594" y="12605"/>
                      <a:pt x="7987" y="8896"/>
                    </a:cubicBezTo>
                    <a:cubicBezTo>
                      <a:pt x="6935" y="7091"/>
                      <a:pt x="6667" y="7292"/>
                      <a:pt x="7018" y="6239"/>
                    </a:cubicBezTo>
                    <a:lnTo>
                      <a:pt x="8054" y="2814"/>
                    </a:lnTo>
                    <a:lnTo>
                      <a:pt x="7620" y="658"/>
                    </a:lnTo>
                    <a:cubicBezTo>
                      <a:pt x="7178" y="232"/>
                      <a:pt x="6584" y="0"/>
                      <a:pt x="5977" y="0"/>
                    </a:cubicBezTo>
                    <a:close/>
                  </a:path>
                </a:pathLst>
              </a:custGeom>
              <a:solidFill>
                <a:srgbClr val="62C090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065" name="Google Shape;3876;p60">
                <a:extLst>
                  <a:ext uri="{FF2B5EF4-FFF2-40B4-BE49-F238E27FC236}">
                    <a16:creationId xmlns:a16="http://schemas.microsoft.com/office/drawing/2014/main" id="{E4F5BB66-2409-4FB5-8C70-202546317558}"/>
                  </a:ext>
                </a:extLst>
              </p:cNvPr>
              <p:cNvSpPr/>
              <p:nvPr/>
            </p:nvSpPr>
            <p:spPr>
              <a:xfrm>
                <a:off x="4599938" y="1832280"/>
                <a:ext cx="243396" cy="302503"/>
              </a:xfrm>
              <a:custGeom>
                <a:avLst/>
                <a:gdLst/>
                <a:ahLst/>
                <a:cxnLst/>
                <a:rect l="l" t="t" r="r" b="b"/>
                <a:pathLst>
                  <a:path w="4078" h="4596" extrusionOk="0">
                    <a:moveTo>
                      <a:pt x="1855" y="0"/>
                    </a:moveTo>
                    <a:lnTo>
                      <a:pt x="0" y="3409"/>
                    </a:lnTo>
                    <a:lnTo>
                      <a:pt x="2523" y="4595"/>
                    </a:lnTo>
                    <a:cubicBezTo>
                      <a:pt x="2523" y="4595"/>
                      <a:pt x="3593" y="2974"/>
                      <a:pt x="3760" y="2189"/>
                    </a:cubicBezTo>
                    <a:cubicBezTo>
                      <a:pt x="4077" y="602"/>
                      <a:pt x="1855" y="0"/>
                      <a:pt x="1855" y="0"/>
                    </a:cubicBezTo>
                    <a:close/>
                  </a:path>
                </a:pathLst>
              </a:custGeom>
              <a:solidFill>
                <a:srgbClr val="62C090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066" name="Google Shape;3877;p60">
                <a:extLst>
                  <a:ext uri="{FF2B5EF4-FFF2-40B4-BE49-F238E27FC236}">
                    <a16:creationId xmlns:a16="http://schemas.microsoft.com/office/drawing/2014/main" id="{12FE690E-BD3B-4518-803F-21F6B56D0AC9}"/>
                  </a:ext>
                </a:extLst>
              </p:cNvPr>
              <p:cNvSpPr/>
              <p:nvPr/>
            </p:nvSpPr>
            <p:spPr>
              <a:xfrm>
                <a:off x="4407454" y="2442221"/>
                <a:ext cx="222446" cy="408866"/>
              </a:xfrm>
              <a:custGeom>
                <a:avLst/>
                <a:gdLst/>
                <a:ahLst/>
                <a:cxnLst/>
                <a:rect l="l" t="t" r="r" b="b"/>
                <a:pathLst>
                  <a:path w="3727" h="6212" extrusionOk="0">
                    <a:moveTo>
                      <a:pt x="579" y="535"/>
                    </a:moveTo>
                    <a:lnTo>
                      <a:pt x="569" y="541"/>
                    </a:lnTo>
                    <a:cubicBezTo>
                      <a:pt x="569" y="542"/>
                      <a:pt x="569" y="543"/>
                      <a:pt x="569" y="544"/>
                    </a:cubicBezTo>
                    <a:lnTo>
                      <a:pt x="569" y="544"/>
                    </a:lnTo>
                    <a:cubicBezTo>
                      <a:pt x="572" y="541"/>
                      <a:pt x="576" y="538"/>
                      <a:pt x="579" y="535"/>
                    </a:cubicBezTo>
                    <a:close/>
                    <a:moveTo>
                      <a:pt x="569" y="544"/>
                    </a:moveTo>
                    <a:lnTo>
                      <a:pt x="569" y="544"/>
                    </a:lnTo>
                    <a:cubicBezTo>
                      <a:pt x="563" y="549"/>
                      <a:pt x="557" y="553"/>
                      <a:pt x="552" y="558"/>
                    </a:cubicBezTo>
                    <a:cubicBezTo>
                      <a:pt x="552" y="558"/>
                      <a:pt x="567" y="558"/>
                      <a:pt x="569" y="544"/>
                    </a:cubicBezTo>
                    <a:close/>
                    <a:moveTo>
                      <a:pt x="1" y="4969"/>
                    </a:moveTo>
                    <a:cubicBezTo>
                      <a:pt x="1" y="4977"/>
                      <a:pt x="4" y="4981"/>
                      <a:pt x="8" y="4983"/>
                    </a:cubicBezTo>
                    <a:lnTo>
                      <a:pt x="8" y="4983"/>
                    </a:lnTo>
                    <a:cubicBezTo>
                      <a:pt x="3" y="4978"/>
                      <a:pt x="1" y="4974"/>
                      <a:pt x="1" y="4969"/>
                    </a:cubicBezTo>
                    <a:close/>
                    <a:moveTo>
                      <a:pt x="1976" y="0"/>
                    </a:moveTo>
                    <a:cubicBezTo>
                      <a:pt x="1600" y="0"/>
                      <a:pt x="1241" y="101"/>
                      <a:pt x="920" y="291"/>
                    </a:cubicBezTo>
                    <a:cubicBezTo>
                      <a:pt x="796" y="368"/>
                      <a:pt x="687" y="445"/>
                      <a:pt x="579" y="535"/>
                    </a:cubicBezTo>
                    <a:lnTo>
                      <a:pt x="579" y="535"/>
                    </a:lnTo>
                    <a:lnTo>
                      <a:pt x="652" y="491"/>
                    </a:lnTo>
                    <a:cubicBezTo>
                      <a:pt x="736" y="441"/>
                      <a:pt x="836" y="374"/>
                      <a:pt x="936" y="324"/>
                    </a:cubicBezTo>
                    <a:cubicBezTo>
                      <a:pt x="1277" y="138"/>
                      <a:pt x="1662" y="38"/>
                      <a:pt x="2049" y="38"/>
                    </a:cubicBezTo>
                    <a:cubicBezTo>
                      <a:pt x="2079" y="38"/>
                      <a:pt x="2109" y="39"/>
                      <a:pt x="2139" y="40"/>
                    </a:cubicBezTo>
                    <a:cubicBezTo>
                      <a:pt x="2423" y="57"/>
                      <a:pt x="2691" y="140"/>
                      <a:pt x="2941" y="291"/>
                    </a:cubicBezTo>
                    <a:cubicBezTo>
                      <a:pt x="3225" y="458"/>
                      <a:pt x="3443" y="725"/>
                      <a:pt x="3560" y="1026"/>
                    </a:cubicBezTo>
                    <a:cubicBezTo>
                      <a:pt x="3626" y="1193"/>
                      <a:pt x="3660" y="1360"/>
                      <a:pt x="3643" y="1527"/>
                    </a:cubicBezTo>
                    <a:cubicBezTo>
                      <a:pt x="3626" y="1711"/>
                      <a:pt x="3576" y="1895"/>
                      <a:pt x="3493" y="2062"/>
                    </a:cubicBezTo>
                    <a:cubicBezTo>
                      <a:pt x="3309" y="2379"/>
                      <a:pt x="3025" y="2680"/>
                      <a:pt x="2841" y="3031"/>
                    </a:cubicBezTo>
                    <a:cubicBezTo>
                      <a:pt x="2741" y="3215"/>
                      <a:pt x="2674" y="3415"/>
                      <a:pt x="2657" y="3616"/>
                    </a:cubicBezTo>
                    <a:cubicBezTo>
                      <a:pt x="2641" y="3816"/>
                      <a:pt x="2641" y="4000"/>
                      <a:pt x="2657" y="4200"/>
                    </a:cubicBezTo>
                    <a:cubicBezTo>
                      <a:pt x="2707" y="4568"/>
                      <a:pt x="2707" y="4919"/>
                      <a:pt x="2657" y="5286"/>
                    </a:cubicBezTo>
                    <a:cubicBezTo>
                      <a:pt x="2624" y="5454"/>
                      <a:pt x="2557" y="5604"/>
                      <a:pt x="2473" y="5754"/>
                    </a:cubicBezTo>
                    <a:cubicBezTo>
                      <a:pt x="2390" y="5888"/>
                      <a:pt x="2290" y="6005"/>
                      <a:pt x="2139" y="6072"/>
                    </a:cubicBezTo>
                    <a:cubicBezTo>
                      <a:pt x="2042" y="6127"/>
                      <a:pt x="1923" y="6160"/>
                      <a:pt x="1799" y="6160"/>
                    </a:cubicBezTo>
                    <a:cubicBezTo>
                      <a:pt x="1773" y="6160"/>
                      <a:pt x="1747" y="6158"/>
                      <a:pt x="1722" y="6155"/>
                    </a:cubicBezTo>
                    <a:cubicBezTo>
                      <a:pt x="1588" y="6122"/>
                      <a:pt x="1471" y="6088"/>
                      <a:pt x="1354" y="6005"/>
                    </a:cubicBezTo>
                    <a:cubicBezTo>
                      <a:pt x="1153" y="5871"/>
                      <a:pt x="970" y="5721"/>
                      <a:pt x="803" y="5554"/>
                    </a:cubicBezTo>
                    <a:cubicBezTo>
                      <a:pt x="669" y="5437"/>
                      <a:pt x="535" y="5320"/>
                      <a:pt x="402" y="5203"/>
                    </a:cubicBezTo>
                    <a:cubicBezTo>
                      <a:pt x="301" y="5136"/>
                      <a:pt x="201" y="5069"/>
                      <a:pt x="101" y="5019"/>
                    </a:cubicBezTo>
                    <a:cubicBezTo>
                      <a:pt x="84" y="5002"/>
                      <a:pt x="51" y="5002"/>
                      <a:pt x="17" y="4986"/>
                    </a:cubicBezTo>
                    <a:cubicBezTo>
                      <a:pt x="17" y="4986"/>
                      <a:pt x="13" y="4986"/>
                      <a:pt x="8" y="4983"/>
                    </a:cubicBezTo>
                    <a:lnTo>
                      <a:pt x="8" y="4983"/>
                    </a:lnTo>
                    <a:cubicBezTo>
                      <a:pt x="22" y="4996"/>
                      <a:pt x="53" y="5012"/>
                      <a:pt x="101" y="5036"/>
                    </a:cubicBezTo>
                    <a:cubicBezTo>
                      <a:pt x="201" y="5086"/>
                      <a:pt x="285" y="5153"/>
                      <a:pt x="385" y="5220"/>
                    </a:cubicBezTo>
                    <a:cubicBezTo>
                      <a:pt x="519" y="5337"/>
                      <a:pt x="652" y="5454"/>
                      <a:pt x="786" y="5587"/>
                    </a:cubicBezTo>
                    <a:cubicBezTo>
                      <a:pt x="936" y="5754"/>
                      <a:pt x="1120" y="5921"/>
                      <a:pt x="1321" y="6055"/>
                    </a:cubicBezTo>
                    <a:cubicBezTo>
                      <a:pt x="1438" y="6122"/>
                      <a:pt x="1571" y="6172"/>
                      <a:pt x="1722" y="6205"/>
                    </a:cubicBezTo>
                    <a:cubicBezTo>
                      <a:pt x="1755" y="6209"/>
                      <a:pt x="1790" y="6211"/>
                      <a:pt x="1825" y="6211"/>
                    </a:cubicBezTo>
                    <a:cubicBezTo>
                      <a:pt x="1945" y="6211"/>
                      <a:pt x="2069" y="6187"/>
                      <a:pt x="2173" y="6122"/>
                    </a:cubicBezTo>
                    <a:cubicBezTo>
                      <a:pt x="2323" y="6038"/>
                      <a:pt x="2440" y="5921"/>
                      <a:pt x="2524" y="5788"/>
                    </a:cubicBezTo>
                    <a:cubicBezTo>
                      <a:pt x="2624" y="5637"/>
                      <a:pt x="2674" y="5470"/>
                      <a:pt x="2724" y="5303"/>
                    </a:cubicBezTo>
                    <a:cubicBezTo>
                      <a:pt x="2774" y="4936"/>
                      <a:pt x="2774" y="4568"/>
                      <a:pt x="2724" y="4200"/>
                    </a:cubicBezTo>
                    <a:cubicBezTo>
                      <a:pt x="2657" y="3816"/>
                      <a:pt x="2724" y="3415"/>
                      <a:pt x="2891" y="3064"/>
                    </a:cubicBezTo>
                    <a:cubicBezTo>
                      <a:pt x="3092" y="2713"/>
                      <a:pt x="3359" y="2429"/>
                      <a:pt x="3543" y="2078"/>
                    </a:cubicBezTo>
                    <a:cubicBezTo>
                      <a:pt x="3643" y="1911"/>
                      <a:pt x="3693" y="1728"/>
                      <a:pt x="3710" y="1544"/>
                    </a:cubicBezTo>
                    <a:cubicBezTo>
                      <a:pt x="3727" y="1360"/>
                      <a:pt x="3693" y="1176"/>
                      <a:pt x="3626" y="1009"/>
                    </a:cubicBezTo>
                    <a:cubicBezTo>
                      <a:pt x="3493" y="692"/>
                      <a:pt x="3259" y="424"/>
                      <a:pt x="2975" y="241"/>
                    </a:cubicBezTo>
                    <a:cubicBezTo>
                      <a:pt x="2724" y="90"/>
                      <a:pt x="2423" y="7"/>
                      <a:pt x="2139" y="7"/>
                    </a:cubicBezTo>
                    <a:cubicBezTo>
                      <a:pt x="2085" y="2"/>
                      <a:pt x="2030" y="0"/>
                      <a:pt x="19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067" name="Google Shape;3878;p60">
                <a:extLst>
                  <a:ext uri="{FF2B5EF4-FFF2-40B4-BE49-F238E27FC236}">
                    <a16:creationId xmlns:a16="http://schemas.microsoft.com/office/drawing/2014/main" id="{C7C7BB58-92FE-4ABB-A0EC-029FE8EBCFF1}"/>
                  </a:ext>
                </a:extLst>
              </p:cNvPr>
              <p:cNvSpPr/>
              <p:nvPr/>
            </p:nvSpPr>
            <p:spPr>
              <a:xfrm>
                <a:off x="4638794" y="2624077"/>
                <a:ext cx="298247" cy="536751"/>
              </a:xfrm>
              <a:custGeom>
                <a:avLst/>
                <a:gdLst/>
                <a:ahLst/>
                <a:cxnLst/>
                <a:rect l="l" t="t" r="r" b="b"/>
                <a:pathLst>
                  <a:path w="4997" h="8155" extrusionOk="0">
                    <a:moveTo>
                      <a:pt x="3526" y="1"/>
                    </a:moveTo>
                    <a:cubicBezTo>
                      <a:pt x="3393" y="17"/>
                      <a:pt x="3259" y="51"/>
                      <a:pt x="3142" y="84"/>
                    </a:cubicBezTo>
                    <a:cubicBezTo>
                      <a:pt x="2942" y="151"/>
                      <a:pt x="2741" y="251"/>
                      <a:pt x="2574" y="368"/>
                    </a:cubicBezTo>
                    <a:cubicBezTo>
                      <a:pt x="2056" y="752"/>
                      <a:pt x="1755" y="1337"/>
                      <a:pt x="1772" y="1972"/>
                    </a:cubicBezTo>
                    <a:cubicBezTo>
                      <a:pt x="1772" y="2356"/>
                      <a:pt x="1755" y="2741"/>
                      <a:pt x="1705" y="3125"/>
                    </a:cubicBezTo>
                    <a:cubicBezTo>
                      <a:pt x="1655" y="3325"/>
                      <a:pt x="1572" y="3526"/>
                      <a:pt x="1455" y="3676"/>
                    </a:cubicBezTo>
                    <a:cubicBezTo>
                      <a:pt x="1304" y="3843"/>
                      <a:pt x="1154" y="3994"/>
                      <a:pt x="970" y="4128"/>
                    </a:cubicBezTo>
                    <a:cubicBezTo>
                      <a:pt x="803" y="4261"/>
                      <a:pt x="619" y="4412"/>
                      <a:pt x="469" y="4579"/>
                    </a:cubicBezTo>
                    <a:cubicBezTo>
                      <a:pt x="302" y="4762"/>
                      <a:pt x="201" y="4963"/>
                      <a:pt x="135" y="5197"/>
                    </a:cubicBezTo>
                    <a:cubicBezTo>
                      <a:pt x="1" y="5648"/>
                      <a:pt x="51" y="6133"/>
                      <a:pt x="235" y="6567"/>
                    </a:cubicBezTo>
                    <a:cubicBezTo>
                      <a:pt x="419" y="6968"/>
                      <a:pt x="703" y="7302"/>
                      <a:pt x="1070" y="7536"/>
                    </a:cubicBezTo>
                    <a:cubicBezTo>
                      <a:pt x="1404" y="7753"/>
                      <a:pt x="1755" y="7920"/>
                      <a:pt x="2140" y="8021"/>
                    </a:cubicBezTo>
                    <a:cubicBezTo>
                      <a:pt x="2474" y="8104"/>
                      <a:pt x="2808" y="8138"/>
                      <a:pt x="3142" y="8154"/>
                    </a:cubicBezTo>
                    <a:cubicBezTo>
                      <a:pt x="3627" y="8154"/>
                      <a:pt x="4128" y="8121"/>
                      <a:pt x="4613" y="8054"/>
                    </a:cubicBezTo>
                    <a:cubicBezTo>
                      <a:pt x="4780" y="8037"/>
                      <a:pt x="4913" y="8004"/>
                      <a:pt x="4997" y="7987"/>
                    </a:cubicBezTo>
                    <a:lnTo>
                      <a:pt x="4997" y="7987"/>
                    </a:lnTo>
                    <a:lnTo>
                      <a:pt x="4596" y="8021"/>
                    </a:lnTo>
                    <a:cubicBezTo>
                      <a:pt x="4194" y="8076"/>
                      <a:pt x="3793" y="8108"/>
                      <a:pt x="3392" y="8108"/>
                    </a:cubicBezTo>
                    <a:cubicBezTo>
                      <a:pt x="3308" y="8108"/>
                      <a:pt x="3225" y="8107"/>
                      <a:pt x="3142" y="8104"/>
                    </a:cubicBezTo>
                    <a:cubicBezTo>
                      <a:pt x="2808" y="8087"/>
                      <a:pt x="2474" y="8037"/>
                      <a:pt x="2156" y="7954"/>
                    </a:cubicBezTo>
                    <a:cubicBezTo>
                      <a:pt x="1772" y="7870"/>
                      <a:pt x="1421" y="7703"/>
                      <a:pt x="1104" y="7486"/>
                    </a:cubicBezTo>
                    <a:cubicBezTo>
                      <a:pt x="753" y="7252"/>
                      <a:pt x="469" y="6918"/>
                      <a:pt x="302" y="6534"/>
                    </a:cubicBezTo>
                    <a:cubicBezTo>
                      <a:pt x="118" y="6116"/>
                      <a:pt x="85" y="5665"/>
                      <a:pt x="185" y="5214"/>
                    </a:cubicBezTo>
                    <a:cubicBezTo>
                      <a:pt x="252" y="4996"/>
                      <a:pt x="369" y="4796"/>
                      <a:pt x="519" y="4629"/>
                    </a:cubicBezTo>
                    <a:cubicBezTo>
                      <a:pt x="669" y="4462"/>
                      <a:pt x="836" y="4311"/>
                      <a:pt x="1020" y="4178"/>
                    </a:cubicBezTo>
                    <a:cubicBezTo>
                      <a:pt x="1204" y="4044"/>
                      <a:pt x="1354" y="3894"/>
                      <a:pt x="1505" y="3727"/>
                    </a:cubicBezTo>
                    <a:cubicBezTo>
                      <a:pt x="1638" y="3543"/>
                      <a:pt x="1722" y="3359"/>
                      <a:pt x="1772" y="3142"/>
                    </a:cubicBezTo>
                    <a:cubicBezTo>
                      <a:pt x="1822" y="2757"/>
                      <a:pt x="1839" y="2373"/>
                      <a:pt x="1822" y="1972"/>
                    </a:cubicBezTo>
                    <a:cubicBezTo>
                      <a:pt x="1805" y="1354"/>
                      <a:pt x="2106" y="769"/>
                      <a:pt x="2608" y="402"/>
                    </a:cubicBezTo>
                    <a:cubicBezTo>
                      <a:pt x="2758" y="285"/>
                      <a:pt x="2958" y="184"/>
                      <a:pt x="3142" y="117"/>
                    </a:cubicBezTo>
                    <a:cubicBezTo>
                      <a:pt x="3326" y="51"/>
                      <a:pt x="3493" y="17"/>
                      <a:pt x="36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068" name="Google Shape;3879;p60">
                <a:extLst>
                  <a:ext uri="{FF2B5EF4-FFF2-40B4-BE49-F238E27FC236}">
                    <a16:creationId xmlns:a16="http://schemas.microsoft.com/office/drawing/2014/main" id="{717A1FE0-7DDA-4ED1-8B65-AF7CF2CD940E}"/>
                  </a:ext>
                </a:extLst>
              </p:cNvPr>
              <p:cNvSpPr/>
              <p:nvPr/>
            </p:nvSpPr>
            <p:spPr>
              <a:xfrm>
                <a:off x="4364599" y="3172413"/>
                <a:ext cx="221433" cy="191862"/>
              </a:xfrm>
              <a:custGeom>
                <a:avLst/>
                <a:gdLst/>
                <a:ahLst/>
                <a:cxnLst/>
                <a:rect l="l" t="t" r="r" b="b"/>
                <a:pathLst>
                  <a:path w="3710" h="2915" extrusionOk="0">
                    <a:moveTo>
                      <a:pt x="962" y="0"/>
                    </a:moveTo>
                    <a:cubicBezTo>
                      <a:pt x="869" y="0"/>
                      <a:pt x="776" y="8"/>
                      <a:pt x="685" y="24"/>
                    </a:cubicBezTo>
                    <a:cubicBezTo>
                      <a:pt x="485" y="74"/>
                      <a:pt x="301" y="157"/>
                      <a:pt x="150" y="274"/>
                    </a:cubicBezTo>
                    <a:cubicBezTo>
                      <a:pt x="117" y="308"/>
                      <a:pt x="67" y="358"/>
                      <a:pt x="34" y="391"/>
                    </a:cubicBezTo>
                    <a:cubicBezTo>
                      <a:pt x="17" y="425"/>
                      <a:pt x="0" y="441"/>
                      <a:pt x="0" y="441"/>
                    </a:cubicBezTo>
                    <a:cubicBezTo>
                      <a:pt x="17" y="441"/>
                      <a:pt x="67" y="391"/>
                      <a:pt x="167" y="308"/>
                    </a:cubicBezTo>
                    <a:cubicBezTo>
                      <a:pt x="318" y="191"/>
                      <a:pt x="501" y="107"/>
                      <a:pt x="702" y="74"/>
                    </a:cubicBezTo>
                    <a:cubicBezTo>
                      <a:pt x="783" y="64"/>
                      <a:pt x="867" y="58"/>
                      <a:pt x="952" y="58"/>
                    </a:cubicBezTo>
                    <a:cubicBezTo>
                      <a:pt x="1148" y="58"/>
                      <a:pt x="1351" y="88"/>
                      <a:pt x="1537" y="157"/>
                    </a:cubicBezTo>
                    <a:cubicBezTo>
                      <a:pt x="1871" y="274"/>
                      <a:pt x="2172" y="458"/>
                      <a:pt x="2423" y="709"/>
                    </a:cubicBezTo>
                    <a:cubicBezTo>
                      <a:pt x="2673" y="943"/>
                      <a:pt x="2891" y="1227"/>
                      <a:pt x="3074" y="1528"/>
                    </a:cubicBezTo>
                    <a:cubicBezTo>
                      <a:pt x="3242" y="1795"/>
                      <a:pt x="3392" y="2062"/>
                      <a:pt x="3509" y="2279"/>
                    </a:cubicBezTo>
                    <a:cubicBezTo>
                      <a:pt x="3559" y="2363"/>
                      <a:pt x="3609" y="2463"/>
                      <a:pt x="3643" y="2563"/>
                    </a:cubicBezTo>
                    <a:cubicBezTo>
                      <a:pt x="3676" y="2664"/>
                      <a:pt x="3693" y="2747"/>
                      <a:pt x="3643" y="2797"/>
                    </a:cubicBezTo>
                    <a:cubicBezTo>
                      <a:pt x="3609" y="2831"/>
                      <a:pt x="3576" y="2864"/>
                      <a:pt x="3526" y="2881"/>
                    </a:cubicBezTo>
                    <a:cubicBezTo>
                      <a:pt x="3492" y="2898"/>
                      <a:pt x="3475" y="2914"/>
                      <a:pt x="3475" y="2914"/>
                    </a:cubicBezTo>
                    <a:cubicBezTo>
                      <a:pt x="3492" y="2914"/>
                      <a:pt x="3509" y="2898"/>
                      <a:pt x="3526" y="2898"/>
                    </a:cubicBezTo>
                    <a:cubicBezTo>
                      <a:pt x="3576" y="2881"/>
                      <a:pt x="3626" y="2848"/>
                      <a:pt x="3676" y="2814"/>
                    </a:cubicBezTo>
                    <a:cubicBezTo>
                      <a:pt x="3693" y="2781"/>
                      <a:pt x="3709" y="2731"/>
                      <a:pt x="3709" y="2697"/>
                    </a:cubicBezTo>
                    <a:cubicBezTo>
                      <a:pt x="3709" y="2647"/>
                      <a:pt x="3693" y="2597"/>
                      <a:pt x="3693" y="2563"/>
                    </a:cubicBezTo>
                    <a:cubicBezTo>
                      <a:pt x="3643" y="2446"/>
                      <a:pt x="3609" y="2346"/>
                      <a:pt x="3542" y="2246"/>
                    </a:cubicBezTo>
                    <a:cubicBezTo>
                      <a:pt x="3425" y="2029"/>
                      <a:pt x="3292" y="1778"/>
                      <a:pt x="3125" y="1494"/>
                    </a:cubicBezTo>
                    <a:cubicBezTo>
                      <a:pt x="2941" y="1193"/>
                      <a:pt x="2724" y="909"/>
                      <a:pt x="2456" y="659"/>
                    </a:cubicBezTo>
                    <a:cubicBezTo>
                      <a:pt x="2206" y="408"/>
                      <a:pt x="1888" y="208"/>
                      <a:pt x="1554" y="91"/>
                    </a:cubicBezTo>
                    <a:cubicBezTo>
                      <a:pt x="1361" y="34"/>
                      <a:pt x="1160" y="0"/>
                      <a:pt x="9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069" name="Google Shape;3880;p60">
                <a:extLst>
                  <a:ext uri="{FF2B5EF4-FFF2-40B4-BE49-F238E27FC236}">
                    <a16:creationId xmlns:a16="http://schemas.microsoft.com/office/drawing/2014/main" id="{849E40A9-5257-4F12-B821-E97AE2DDA0ED}"/>
                  </a:ext>
                </a:extLst>
              </p:cNvPr>
              <p:cNvSpPr/>
              <p:nvPr/>
            </p:nvSpPr>
            <p:spPr>
              <a:xfrm>
                <a:off x="4668755" y="2265564"/>
                <a:ext cx="74846" cy="96161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461" extrusionOk="0">
                    <a:moveTo>
                      <a:pt x="100" y="1"/>
                    </a:moveTo>
                    <a:cubicBezTo>
                      <a:pt x="67" y="101"/>
                      <a:pt x="34" y="218"/>
                      <a:pt x="34" y="335"/>
                    </a:cubicBezTo>
                    <a:cubicBezTo>
                      <a:pt x="0" y="619"/>
                      <a:pt x="67" y="903"/>
                      <a:pt x="217" y="1137"/>
                    </a:cubicBezTo>
                    <a:cubicBezTo>
                      <a:pt x="318" y="1254"/>
                      <a:pt x="435" y="1354"/>
                      <a:pt x="585" y="1421"/>
                    </a:cubicBezTo>
                    <a:cubicBezTo>
                      <a:pt x="671" y="1445"/>
                      <a:pt x="765" y="1461"/>
                      <a:pt x="856" y="1461"/>
                    </a:cubicBezTo>
                    <a:cubicBezTo>
                      <a:pt x="889" y="1461"/>
                      <a:pt x="921" y="1459"/>
                      <a:pt x="953" y="1454"/>
                    </a:cubicBezTo>
                    <a:cubicBezTo>
                      <a:pt x="1036" y="1437"/>
                      <a:pt x="1120" y="1404"/>
                      <a:pt x="1187" y="1337"/>
                    </a:cubicBezTo>
                    <a:cubicBezTo>
                      <a:pt x="1237" y="1304"/>
                      <a:pt x="1253" y="1287"/>
                      <a:pt x="1253" y="1270"/>
                    </a:cubicBezTo>
                    <a:lnTo>
                      <a:pt x="1253" y="1270"/>
                    </a:lnTo>
                    <a:cubicBezTo>
                      <a:pt x="1153" y="1337"/>
                      <a:pt x="1053" y="1371"/>
                      <a:pt x="953" y="1404"/>
                    </a:cubicBezTo>
                    <a:cubicBezTo>
                      <a:pt x="923" y="1408"/>
                      <a:pt x="894" y="1410"/>
                      <a:pt x="865" y="1410"/>
                    </a:cubicBezTo>
                    <a:cubicBezTo>
                      <a:pt x="777" y="1410"/>
                      <a:pt x="689" y="1392"/>
                      <a:pt x="602" y="1354"/>
                    </a:cubicBezTo>
                    <a:cubicBezTo>
                      <a:pt x="468" y="1304"/>
                      <a:pt x="351" y="1204"/>
                      <a:pt x="284" y="1087"/>
                    </a:cubicBezTo>
                    <a:cubicBezTo>
                      <a:pt x="134" y="869"/>
                      <a:pt x="67" y="602"/>
                      <a:pt x="84" y="335"/>
                    </a:cubicBezTo>
                    <a:cubicBezTo>
                      <a:pt x="84" y="134"/>
                      <a:pt x="117" y="1"/>
                      <a:pt x="10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070" name="Google Shape;3881;p60">
                <a:extLst>
                  <a:ext uri="{FF2B5EF4-FFF2-40B4-BE49-F238E27FC236}">
                    <a16:creationId xmlns:a16="http://schemas.microsoft.com/office/drawing/2014/main" id="{88692788-81D2-46C6-B9F2-9CF5CA95355F}"/>
                  </a:ext>
                </a:extLst>
              </p:cNvPr>
              <p:cNvSpPr/>
              <p:nvPr/>
            </p:nvSpPr>
            <p:spPr>
              <a:xfrm>
                <a:off x="4689704" y="1860384"/>
                <a:ext cx="68818" cy="242475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3684" extrusionOk="0">
                    <a:moveTo>
                      <a:pt x="1003" y="0"/>
                    </a:moveTo>
                    <a:cubicBezTo>
                      <a:pt x="986" y="0"/>
                      <a:pt x="969" y="2"/>
                      <a:pt x="952" y="8"/>
                    </a:cubicBezTo>
                    <a:cubicBezTo>
                      <a:pt x="769" y="8"/>
                      <a:pt x="585" y="108"/>
                      <a:pt x="468" y="242"/>
                    </a:cubicBezTo>
                    <a:cubicBezTo>
                      <a:pt x="384" y="342"/>
                      <a:pt x="334" y="476"/>
                      <a:pt x="318" y="609"/>
                    </a:cubicBezTo>
                    <a:cubicBezTo>
                      <a:pt x="301" y="760"/>
                      <a:pt x="334" y="910"/>
                      <a:pt x="418" y="1044"/>
                    </a:cubicBezTo>
                    <a:cubicBezTo>
                      <a:pt x="501" y="1161"/>
                      <a:pt x="568" y="1311"/>
                      <a:pt x="602" y="1461"/>
                    </a:cubicBezTo>
                    <a:cubicBezTo>
                      <a:pt x="618" y="1528"/>
                      <a:pt x="602" y="1612"/>
                      <a:pt x="568" y="1679"/>
                    </a:cubicBezTo>
                    <a:cubicBezTo>
                      <a:pt x="518" y="1762"/>
                      <a:pt x="485" y="1829"/>
                      <a:pt x="418" y="1879"/>
                    </a:cubicBezTo>
                    <a:cubicBezTo>
                      <a:pt x="301" y="2013"/>
                      <a:pt x="184" y="2146"/>
                      <a:pt x="100" y="2297"/>
                    </a:cubicBezTo>
                    <a:cubicBezTo>
                      <a:pt x="34" y="2447"/>
                      <a:pt x="0" y="2614"/>
                      <a:pt x="0" y="2765"/>
                    </a:cubicBezTo>
                    <a:cubicBezTo>
                      <a:pt x="17" y="2915"/>
                      <a:pt x="50" y="3065"/>
                      <a:pt x="117" y="3199"/>
                    </a:cubicBezTo>
                    <a:cubicBezTo>
                      <a:pt x="184" y="3316"/>
                      <a:pt x="267" y="3400"/>
                      <a:pt x="384" y="3483"/>
                    </a:cubicBezTo>
                    <a:cubicBezTo>
                      <a:pt x="518" y="3600"/>
                      <a:pt x="702" y="3667"/>
                      <a:pt x="886" y="3684"/>
                    </a:cubicBezTo>
                    <a:cubicBezTo>
                      <a:pt x="936" y="3684"/>
                      <a:pt x="986" y="3684"/>
                      <a:pt x="1036" y="3667"/>
                    </a:cubicBezTo>
                    <a:lnTo>
                      <a:pt x="1086" y="3667"/>
                    </a:lnTo>
                    <a:cubicBezTo>
                      <a:pt x="1086" y="3659"/>
                      <a:pt x="1069" y="3659"/>
                      <a:pt x="1036" y="3659"/>
                    </a:cubicBezTo>
                    <a:cubicBezTo>
                      <a:pt x="1003" y="3659"/>
                      <a:pt x="952" y="3659"/>
                      <a:pt x="886" y="3650"/>
                    </a:cubicBezTo>
                    <a:cubicBezTo>
                      <a:pt x="719" y="3634"/>
                      <a:pt x="551" y="3550"/>
                      <a:pt x="401" y="3450"/>
                    </a:cubicBezTo>
                    <a:cubicBezTo>
                      <a:pt x="201" y="3283"/>
                      <a:pt x="67" y="3032"/>
                      <a:pt x="67" y="2765"/>
                    </a:cubicBezTo>
                    <a:cubicBezTo>
                      <a:pt x="67" y="2614"/>
                      <a:pt x="100" y="2464"/>
                      <a:pt x="167" y="2330"/>
                    </a:cubicBezTo>
                    <a:cubicBezTo>
                      <a:pt x="251" y="2180"/>
                      <a:pt x="351" y="2046"/>
                      <a:pt x="468" y="1929"/>
                    </a:cubicBezTo>
                    <a:cubicBezTo>
                      <a:pt x="535" y="1862"/>
                      <a:pt x="585" y="1796"/>
                      <a:pt x="618" y="1712"/>
                    </a:cubicBezTo>
                    <a:cubicBezTo>
                      <a:pt x="668" y="1629"/>
                      <a:pt x="685" y="1545"/>
                      <a:pt x="668" y="1445"/>
                    </a:cubicBezTo>
                    <a:cubicBezTo>
                      <a:pt x="618" y="1294"/>
                      <a:pt x="551" y="1144"/>
                      <a:pt x="468" y="1010"/>
                    </a:cubicBezTo>
                    <a:cubicBezTo>
                      <a:pt x="334" y="776"/>
                      <a:pt x="351" y="492"/>
                      <a:pt x="501" y="275"/>
                    </a:cubicBezTo>
                    <a:cubicBezTo>
                      <a:pt x="618" y="141"/>
                      <a:pt x="785" y="41"/>
                      <a:pt x="952" y="24"/>
                    </a:cubicBezTo>
                    <a:lnTo>
                      <a:pt x="1153" y="24"/>
                    </a:lnTo>
                    <a:cubicBezTo>
                      <a:pt x="1136" y="24"/>
                      <a:pt x="1120" y="8"/>
                      <a:pt x="1103" y="8"/>
                    </a:cubicBezTo>
                    <a:cubicBezTo>
                      <a:pt x="1069" y="8"/>
                      <a:pt x="1036" y="0"/>
                      <a:pt x="10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071" name="Google Shape;3882;p60">
                <a:extLst>
                  <a:ext uri="{FF2B5EF4-FFF2-40B4-BE49-F238E27FC236}">
                    <a16:creationId xmlns:a16="http://schemas.microsoft.com/office/drawing/2014/main" id="{AF2A590F-3BEE-48BF-A704-3EC08DFD26A7}"/>
                  </a:ext>
                </a:extLst>
              </p:cNvPr>
              <p:cNvSpPr/>
              <p:nvPr/>
            </p:nvSpPr>
            <p:spPr>
              <a:xfrm>
                <a:off x="4365555" y="1924623"/>
                <a:ext cx="94839" cy="261827"/>
              </a:xfrm>
              <a:custGeom>
                <a:avLst/>
                <a:gdLst/>
                <a:ahLst/>
                <a:cxnLst/>
                <a:rect l="l" t="t" r="r" b="b"/>
                <a:pathLst>
                  <a:path w="1589" h="3978" extrusionOk="0">
                    <a:moveTo>
                      <a:pt x="51" y="1"/>
                    </a:moveTo>
                    <a:cubicBezTo>
                      <a:pt x="34" y="18"/>
                      <a:pt x="18" y="18"/>
                      <a:pt x="1" y="18"/>
                    </a:cubicBezTo>
                    <a:cubicBezTo>
                      <a:pt x="68" y="18"/>
                      <a:pt x="134" y="18"/>
                      <a:pt x="201" y="34"/>
                    </a:cubicBezTo>
                    <a:cubicBezTo>
                      <a:pt x="402" y="68"/>
                      <a:pt x="569" y="151"/>
                      <a:pt x="686" y="302"/>
                    </a:cubicBezTo>
                    <a:cubicBezTo>
                      <a:pt x="769" y="419"/>
                      <a:pt x="820" y="536"/>
                      <a:pt x="836" y="669"/>
                    </a:cubicBezTo>
                    <a:cubicBezTo>
                      <a:pt x="836" y="820"/>
                      <a:pt x="836" y="970"/>
                      <a:pt x="803" y="1120"/>
                    </a:cubicBezTo>
                    <a:cubicBezTo>
                      <a:pt x="769" y="1271"/>
                      <a:pt x="736" y="1438"/>
                      <a:pt x="719" y="1622"/>
                    </a:cubicBezTo>
                    <a:cubicBezTo>
                      <a:pt x="686" y="1805"/>
                      <a:pt x="719" y="2006"/>
                      <a:pt x="803" y="2173"/>
                    </a:cubicBezTo>
                    <a:cubicBezTo>
                      <a:pt x="903" y="2323"/>
                      <a:pt x="1037" y="2457"/>
                      <a:pt x="1187" y="2574"/>
                    </a:cubicBezTo>
                    <a:cubicBezTo>
                      <a:pt x="1321" y="2674"/>
                      <a:pt x="1404" y="2825"/>
                      <a:pt x="1438" y="2975"/>
                    </a:cubicBezTo>
                    <a:cubicBezTo>
                      <a:pt x="1521" y="3259"/>
                      <a:pt x="1438" y="3543"/>
                      <a:pt x="1237" y="3744"/>
                    </a:cubicBezTo>
                    <a:cubicBezTo>
                      <a:pt x="1087" y="3877"/>
                      <a:pt x="903" y="3944"/>
                      <a:pt x="719" y="3961"/>
                    </a:cubicBezTo>
                    <a:cubicBezTo>
                      <a:pt x="636" y="3961"/>
                      <a:pt x="569" y="3961"/>
                      <a:pt x="502" y="3944"/>
                    </a:cubicBezTo>
                    <a:lnTo>
                      <a:pt x="502" y="3944"/>
                    </a:lnTo>
                    <a:cubicBezTo>
                      <a:pt x="519" y="3961"/>
                      <a:pt x="535" y="3961"/>
                      <a:pt x="552" y="3961"/>
                    </a:cubicBezTo>
                    <a:cubicBezTo>
                      <a:pt x="602" y="3978"/>
                      <a:pt x="669" y="3978"/>
                      <a:pt x="719" y="3978"/>
                    </a:cubicBezTo>
                    <a:cubicBezTo>
                      <a:pt x="920" y="3978"/>
                      <a:pt x="1104" y="3911"/>
                      <a:pt x="1254" y="3777"/>
                    </a:cubicBezTo>
                    <a:cubicBezTo>
                      <a:pt x="1488" y="3577"/>
                      <a:pt x="1588" y="3259"/>
                      <a:pt x="1505" y="2958"/>
                    </a:cubicBezTo>
                    <a:cubicBezTo>
                      <a:pt x="1471" y="2791"/>
                      <a:pt x="1371" y="2641"/>
                      <a:pt x="1237" y="2524"/>
                    </a:cubicBezTo>
                    <a:cubicBezTo>
                      <a:pt x="1087" y="2407"/>
                      <a:pt x="970" y="2290"/>
                      <a:pt x="853" y="2140"/>
                    </a:cubicBezTo>
                    <a:cubicBezTo>
                      <a:pt x="786" y="1972"/>
                      <a:pt x="753" y="1805"/>
                      <a:pt x="786" y="1622"/>
                    </a:cubicBezTo>
                    <a:cubicBezTo>
                      <a:pt x="803" y="1455"/>
                      <a:pt x="836" y="1287"/>
                      <a:pt x="870" y="1120"/>
                    </a:cubicBezTo>
                    <a:cubicBezTo>
                      <a:pt x="903" y="970"/>
                      <a:pt x="903" y="820"/>
                      <a:pt x="886" y="653"/>
                    </a:cubicBezTo>
                    <a:cubicBezTo>
                      <a:pt x="870" y="519"/>
                      <a:pt x="820" y="385"/>
                      <a:pt x="719" y="285"/>
                    </a:cubicBezTo>
                    <a:cubicBezTo>
                      <a:pt x="602" y="118"/>
                      <a:pt x="419" y="18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072" name="Google Shape;3883;p60">
                <a:extLst>
                  <a:ext uri="{FF2B5EF4-FFF2-40B4-BE49-F238E27FC236}">
                    <a16:creationId xmlns:a16="http://schemas.microsoft.com/office/drawing/2014/main" id="{C8FEA155-F74F-46CB-9884-44CCB0F66307}"/>
                  </a:ext>
                </a:extLst>
              </p:cNvPr>
              <p:cNvSpPr/>
              <p:nvPr/>
            </p:nvSpPr>
            <p:spPr>
              <a:xfrm>
                <a:off x="4324671" y="1397812"/>
                <a:ext cx="441849" cy="402744"/>
              </a:xfrm>
              <a:custGeom>
                <a:avLst/>
                <a:gdLst/>
                <a:ahLst/>
                <a:cxnLst/>
                <a:rect l="l" t="t" r="r" b="b"/>
                <a:pathLst>
                  <a:path w="7403" h="6119" extrusionOk="0">
                    <a:moveTo>
                      <a:pt x="4751" y="1"/>
                    </a:moveTo>
                    <a:cubicBezTo>
                      <a:pt x="4645" y="1"/>
                      <a:pt x="4537" y="12"/>
                      <a:pt x="4429" y="35"/>
                    </a:cubicBezTo>
                    <a:lnTo>
                      <a:pt x="2006" y="453"/>
                    </a:lnTo>
                    <a:cubicBezTo>
                      <a:pt x="1722" y="586"/>
                      <a:pt x="1354" y="1104"/>
                      <a:pt x="1237" y="1388"/>
                    </a:cubicBezTo>
                    <a:cubicBezTo>
                      <a:pt x="1170" y="1606"/>
                      <a:pt x="1070" y="2057"/>
                      <a:pt x="970" y="2257"/>
                    </a:cubicBezTo>
                    <a:cubicBezTo>
                      <a:pt x="853" y="2491"/>
                      <a:pt x="619" y="2658"/>
                      <a:pt x="452" y="2859"/>
                    </a:cubicBezTo>
                    <a:cubicBezTo>
                      <a:pt x="1" y="3443"/>
                      <a:pt x="218" y="4312"/>
                      <a:pt x="886" y="4613"/>
                    </a:cubicBezTo>
                    <a:cubicBezTo>
                      <a:pt x="652" y="4964"/>
                      <a:pt x="686" y="5448"/>
                      <a:pt x="1003" y="5766"/>
                    </a:cubicBezTo>
                    <a:cubicBezTo>
                      <a:pt x="1233" y="5996"/>
                      <a:pt x="1551" y="6119"/>
                      <a:pt x="1875" y="6119"/>
                    </a:cubicBezTo>
                    <a:cubicBezTo>
                      <a:pt x="1975" y="6119"/>
                      <a:pt x="2075" y="6107"/>
                      <a:pt x="2173" y="6083"/>
                    </a:cubicBezTo>
                    <a:cubicBezTo>
                      <a:pt x="2591" y="5983"/>
                      <a:pt x="2958" y="5766"/>
                      <a:pt x="3259" y="5465"/>
                    </a:cubicBezTo>
                    <a:cubicBezTo>
                      <a:pt x="3459" y="5281"/>
                      <a:pt x="3660" y="5064"/>
                      <a:pt x="3927" y="5031"/>
                    </a:cubicBezTo>
                    <a:cubicBezTo>
                      <a:pt x="4004" y="5019"/>
                      <a:pt x="4104" y="5007"/>
                      <a:pt x="4201" y="5007"/>
                    </a:cubicBezTo>
                    <a:cubicBezTo>
                      <a:pt x="4380" y="5007"/>
                      <a:pt x="4551" y="5047"/>
                      <a:pt x="4562" y="5198"/>
                    </a:cubicBezTo>
                    <a:cubicBezTo>
                      <a:pt x="4618" y="5767"/>
                      <a:pt x="5100" y="6013"/>
                      <a:pt x="5635" y="6013"/>
                    </a:cubicBezTo>
                    <a:cubicBezTo>
                      <a:pt x="5744" y="6013"/>
                      <a:pt x="5855" y="6003"/>
                      <a:pt x="5966" y="5983"/>
                    </a:cubicBezTo>
                    <a:cubicBezTo>
                      <a:pt x="6450" y="5900"/>
                      <a:pt x="7319" y="5749"/>
                      <a:pt x="6968" y="4496"/>
                    </a:cubicBezTo>
                    <a:cubicBezTo>
                      <a:pt x="6918" y="4245"/>
                      <a:pt x="6952" y="3995"/>
                      <a:pt x="7052" y="3761"/>
                    </a:cubicBezTo>
                    <a:cubicBezTo>
                      <a:pt x="7102" y="3611"/>
                      <a:pt x="7219" y="3477"/>
                      <a:pt x="7286" y="3310"/>
                    </a:cubicBezTo>
                    <a:cubicBezTo>
                      <a:pt x="7403" y="2992"/>
                      <a:pt x="7269" y="2625"/>
                      <a:pt x="6968" y="2458"/>
                    </a:cubicBezTo>
                    <a:cubicBezTo>
                      <a:pt x="6801" y="2391"/>
                      <a:pt x="6634" y="2324"/>
                      <a:pt x="6484" y="2224"/>
                    </a:cubicBezTo>
                    <a:cubicBezTo>
                      <a:pt x="6317" y="2040"/>
                      <a:pt x="6350" y="1739"/>
                      <a:pt x="6333" y="1489"/>
                    </a:cubicBezTo>
                    <a:cubicBezTo>
                      <a:pt x="6274" y="647"/>
                      <a:pt x="5562" y="1"/>
                      <a:pt x="4751" y="1"/>
                    </a:cubicBezTo>
                    <a:close/>
                  </a:path>
                </a:pathLst>
              </a:custGeom>
              <a:solidFill>
                <a:srgbClr val="455A64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073" name="Google Shape;3884;p60">
                <a:extLst>
                  <a:ext uri="{FF2B5EF4-FFF2-40B4-BE49-F238E27FC236}">
                    <a16:creationId xmlns:a16="http://schemas.microsoft.com/office/drawing/2014/main" id="{CB3A134A-971C-4B28-88C0-14858B8B72B1}"/>
                  </a:ext>
                </a:extLst>
              </p:cNvPr>
              <p:cNvSpPr/>
              <p:nvPr/>
            </p:nvSpPr>
            <p:spPr>
              <a:xfrm>
                <a:off x="4427389" y="1437104"/>
                <a:ext cx="231459" cy="412815"/>
              </a:xfrm>
              <a:custGeom>
                <a:avLst/>
                <a:gdLst/>
                <a:ahLst/>
                <a:cxnLst/>
                <a:rect l="l" t="t" r="r" b="b"/>
                <a:pathLst>
                  <a:path w="3878" h="6272" extrusionOk="0">
                    <a:moveTo>
                      <a:pt x="1714" y="1"/>
                    </a:moveTo>
                    <a:cubicBezTo>
                      <a:pt x="1123" y="1"/>
                      <a:pt x="532" y="147"/>
                      <a:pt x="1" y="440"/>
                    </a:cubicBezTo>
                    <a:cubicBezTo>
                      <a:pt x="1" y="440"/>
                      <a:pt x="51" y="2780"/>
                      <a:pt x="151" y="3799"/>
                    </a:cubicBezTo>
                    <a:cubicBezTo>
                      <a:pt x="251" y="4818"/>
                      <a:pt x="1287" y="4885"/>
                      <a:pt x="1287" y="4885"/>
                    </a:cubicBezTo>
                    <a:cubicBezTo>
                      <a:pt x="1287" y="4885"/>
                      <a:pt x="1371" y="5988"/>
                      <a:pt x="1421" y="6272"/>
                    </a:cubicBezTo>
                    <a:lnTo>
                      <a:pt x="3877" y="6238"/>
                    </a:lnTo>
                    <a:lnTo>
                      <a:pt x="3760" y="641"/>
                    </a:lnTo>
                    <a:lnTo>
                      <a:pt x="3593" y="541"/>
                    </a:lnTo>
                    <a:cubicBezTo>
                      <a:pt x="3022" y="181"/>
                      <a:pt x="2368" y="1"/>
                      <a:pt x="1714" y="1"/>
                    </a:cubicBezTo>
                    <a:close/>
                  </a:path>
                </a:pathLst>
              </a:custGeom>
              <a:solidFill>
                <a:srgbClr val="D89377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074" name="Google Shape;3885;p60">
                <a:extLst>
                  <a:ext uri="{FF2B5EF4-FFF2-40B4-BE49-F238E27FC236}">
                    <a16:creationId xmlns:a16="http://schemas.microsoft.com/office/drawing/2014/main" id="{4BEF6BE4-2652-46B2-A519-2D16B6AF4FAA}"/>
                  </a:ext>
                </a:extLst>
              </p:cNvPr>
              <p:cNvSpPr/>
              <p:nvPr/>
            </p:nvSpPr>
            <p:spPr>
              <a:xfrm>
                <a:off x="4477284" y="1562818"/>
                <a:ext cx="21963" cy="82997"/>
              </a:xfrm>
              <a:custGeom>
                <a:avLst/>
                <a:gdLst/>
                <a:ahLst/>
                <a:cxnLst/>
                <a:rect l="l" t="t" r="r" b="b"/>
                <a:pathLst>
                  <a:path w="368" h="1261" extrusionOk="0">
                    <a:moveTo>
                      <a:pt x="334" y="1"/>
                    </a:moveTo>
                    <a:lnTo>
                      <a:pt x="334" y="1"/>
                    </a:lnTo>
                    <a:cubicBezTo>
                      <a:pt x="234" y="251"/>
                      <a:pt x="151" y="502"/>
                      <a:pt x="100" y="753"/>
                    </a:cubicBezTo>
                    <a:cubicBezTo>
                      <a:pt x="67" y="853"/>
                      <a:pt x="34" y="953"/>
                      <a:pt x="17" y="1053"/>
                    </a:cubicBezTo>
                    <a:cubicBezTo>
                      <a:pt x="0" y="1104"/>
                      <a:pt x="0" y="1154"/>
                      <a:pt x="17" y="1204"/>
                    </a:cubicBezTo>
                    <a:cubicBezTo>
                      <a:pt x="17" y="1237"/>
                      <a:pt x="50" y="1254"/>
                      <a:pt x="84" y="1254"/>
                    </a:cubicBezTo>
                    <a:lnTo>
                      <a:pt x="134" y="1254"/>
                    </a:lnTo>
                    <a:cubicBezTo>
                      <a:pt x="158" y="1259"/>
                      <a:pt x="183" y="1261"/>
                      <a:pt x="207" y="1261"/>
                    </a:cubicBezTo>
                    <a:cubicBezTo>
                      <a:pt x="265" y="1261"/>
                      <a:pt x="321" y="1249"/>
                      <a:pt x="368" y="1237"/>
                    </a:cubicBezTo>
                    <a:cubicBezTo>
                      <a:pt x="301" y="1204"/>
                      <a:pt x="217" y="1204"/>
                      <a:pt x="134" y="1204"/>
                    </a:cubicBezTo>
                    <a:cubicBezTo>
                      <a:pt x="100" y="1204"/>
                      <a:pt x="67" y="1204"/>
                      <a:pt x="67" y="1170"/>
                    </a:cubicBezTo>
                    <a:cubicBezTo>
                      <a:pt x="67" y="1137"/>
                      <a:pt x="67" y="1104"/>
                      <a:pt x="84" y="1070"/>
                    </a:cubicBezTo>
                    <a:lnTo>
                      <a:pt x="167" y="769"/>
                    </a:lnTo>
                    <a:cubicBezTo>
                      <a:pt x="251" y="519"/>
                      <a:pt x="301" y="268"/>
                      <a:pt x="334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075" name="Google Shape;3886;p60">
                <a:extLst>
                  <a:ext uri="{FF2B5EF4-FFF2-40B4-BE49-F238E27FC236}">
                    <a16:creationId xmlns:a16="http://schemas.microsoft.com/office/drawing/2014/main" id="{59BEE7FB-83D4-4A5F-B8E5-024819732351}"/>
                  </a:ext>
                </a:extLst>
              </p:cNvPr>
              <p:cNvSpPr/>
              <p:nvPr/>
            </p:nvSpPr>
            <p:spPr>
              <a:xfrm>
                <a:off x="4504203" y="1724469"/>
                <a:ext cx="76814" cy="50679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770" extrusionOk="0">
                    <a:moveTo>
                      <a:pt x="1287" y="1"/>
                    </a:moveTo>
                    <a:cubicBezTo>
                      <a:pt x="919" y="285"/>
                      <a:pt x="468" y="469"/>
                      <a:pt x="0" y="502"/>
                    </a:cubicBezTo>
                    <a:lnTo>
                      <a:pt x="17" y="770"/>
                    </a:lnTo>
                    <a:cubicBezTo>
                      <a:pt x="1053" y="753"/>
                      <a:pt x="1287" y="1"/>
                      <a:pt x="1287" y="1"/>
                    </a:cubicBezTo>
                    <a:close/>
                  </a:path>
                </a:pathLst>
              </a:custGeom>
              <a:solidFill>
                <a:srgbClr val="BF7A62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076" name="Google Shape;3887;p60">
                <a:extLst>
                  <a:ext uri="{FF2B5EF4-FFF2-40B4-BE49-F238E27FC236}">
                    <a16:creationId xmlns:a16="http://schemas.microsoft.com/office/drawing/2014/main" id="{BC0FB809-1000-4CAB-9805-09FB16E568B0}"/>
                  </a:ext>
                </a:extLst>
              </p:cNvPr>
              <p:cNvSpPr/>
              <p:nvPr/>
            </p:nvSpPr>
            <p:spPr>
              <a:xfrm>
                <a:off x="4530107" y="1566108"/>
                <a:ext cx="15041" cy="16587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52" extrusionOk="0">
                    <a:moveTo>
                      <a:pt x="118" y="1"/>
                    </a:moveTo>
                    <a:cubicBezTo>
                      <a:pt x="51" y="1"/>
                      <a:pt x="1" y="51"/>
                      <a:pt x="1" y="135"/>
                    </a:cubicBezTo>
                    <a:cubicBezTo>
                      <a:pt x="1" y="201"/>
                      <a:pt x="51" y="252"/>
                      <a:pt x="134" y="252"/>
                    </a:cubicBezTo>
                    <a:cubicBezTo>
                      <a:pt x="201" y="252"/>
                      <a:pt x="251" y="185"/>
                      <a:pt x="251" y="118"/>
                    </a:cubicBezTo>
                    <a:cubicBezTo>
                      <a:pt x="251" y="51"/>
                      <a:pt x="185" y="1"/>
                      <a:pt x="118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077" name="Google Shape;3888;p60">
                <a:extLst>
                  <a:ext uri="{FF2B5EF4-FFF2-40B4-BE49-F238E27FC236}">
                    <a16:creationId xmlns:a16="http://schemas.microsoft.com/office/drawing/2014/main" id="{8685EF94-C828-4CE9-B28F-F2232EB97C70}"/>
                  </a:ext>
                </a:extLst>
              </p:cNvPr>
              <p:cNvSpPr/>
              <p:nvPr/>
            </p:nvSpPr>
            <p:spPr>
              <a:xfrm>
                <a:off x="4527122" y="1555117"/>
                <a:ext cx="30977" cy="10137"/>
              </a:xfrm>
              <a:custGeom>
                <a:avLst/>
                <a:gdLst/>
                <a:ahLst/>
                <a:cxnLst/>
                <a:rect l="l" t="t" r="r" b="b"/>
                <a:pathLst>
                  <a:path w="519" h="154" extrusionOk="0">
                    <a:moveTo>
                      <a:pt x="268" y="1"/>
                    </a:moveTo>
                    <a:cubicBezTo>
                      <a:pt x="201" y="1"/>
                      <a:pt x="118" y="18"/>
                      <a:pt x="67" y="68"/>
                    </a:cubicBezTo>
                    <a:cubicBezTo>
                      <a:pt x="17" y="101"/>
                      <a:pt x="1" y="118"/>
                      <a:pt x="1" y="134"/>
                    </a:cubicBezTo>
                    <a:cubicBezTo>
                      <a:pt x="2" y="136"/>
                      <a:pt x="6" y="137"/>
                      <a:pt x="10" y="137"/>
                    </a:cubicBezTo>
                    <a:cubicBezTo>
                      <a:pt x="44" y="137"/>
                      <a:pt x="149" y="84"/>
                      <a:pt x="268" y="84"/>
                    </a:cubicBezTo>
                    <a:cubicBezTo>
                      <a:pt x="389" y="84"/>
                      <a:pt x="483" y="153"/>
                      <a:pt x="512" y="153"/>
                    </a:cubicBezTo>
                    <a:cubicBezTo>
                      <a:pt x="515" y="153"/>
                      <a:pt x="517" y="153"/>
                      <a:pt x="519" y="151"/>
                    </a:cubicBezTo>
                    <a:cubicBezTo>
                      <a:pt x="519" y="134"/>
                      <a:pt x="502" y="101"/>
                      <a:pt x="468" y="68"/>
                    </a:cubicBezTo>
                    <a:cubicBezTo>
                      <a:pt x="402" y="34"/>
                      <a:pt x="335" y="1"/>
                      <a:pt x="268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078" name="Google Shape;3889;p60">
                <a:extLst>
                  <a:ext uri="{FF2B5EF4-FFF2-40B4-BE49-F238E27FC236}">
                    <a16:creationId xmlns:a16="http://schemas.microsoft.com/office/drawing/2014/main" id="{B7FE496C-DD37-4DEF-9900-9E7FD03044D7}"/>
                  </a:ext>
                </a:extLst>
              </p:cNvPr>
              <p:cNvSpPr/>
              <p:nvPr/>
            </p:nvSpPr>
            <p:spPr>
              <a:xfrm>
                <a:off x="4445354" y="1565977"/>
                <a:ext cx="15041" cy="15796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0" extrusionOk="0">
                    <a:moveTo>
                      <a:pt x="139" y="0"/>
                    </a:moveTo>
                    <a:cubicBezTo>
                      <a:pt x="132" y="0"/>
                      <a:pt x="125" y="1"/>
                      <a:pt x="117" y="3"/>
                    </a:cubicBezTo>
                    <a:cubicBezTo>
                      <a:pt x="51" y="3"/>
                      <a:pt x="1" y="53"/>
                      <a:pt x="1" y="120"/>
                    </a:cubicBezTo>
                    <a:cubicBezTo>
                      <a:pt x="1" y="180"/>
                      <a:pt x="41" y="239"/>
                      <a:pt x="109" y="239"/>
                    </a:cubicBezTo>
                    <a:cubicBezTo>
                      <a:pt x="117" y="239"/>
                      <a:pt x="125" y="239"/>
                      <a:pt x="134" y="237"/>
                    </a:cubicBezTo>
                    <a:cubicBezTo>
                      <a:pt x="201" y="237"/>
                      <a:pt x="251" y="187"/>
                      <a:pt x="251" y="120"/>
                    </a:cubicBezTo>
                    <a:cubicBezTo>
                      <a:pt x="251" y="60"/>
                      <a:pt x="198" y="0"/>
                      <a:pt x="139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079" name="Google Shape;3890;p60">
                <a:extLst>
                  <a:ext uri="{FF2B5EF4-FFF2-40B4-BE49-F238E27FC236}">
                    <a16:creationId xmlns:a16="http://schemas.microsoft.com/office/drawing/2014/main" id="{F22D4073-5BE4-44CA-AC59-10B707E66DB3}"/>
                  </a:ext>
                </a:extLst>
              </p:cNvPr>
              <p:cNvSpPr/>
              <p:nvPr/>
            </p:nvSpPr>
            <p:spPr>
              <a:xfrm>
                <a:off x="4440339" y="1556236"/>
                <a:ext cx="31992" cy="10137"/>
              </a:xfrm>
              <a:custGeom>
                <a:avLst/>
                <a:gdLst/>
                <a:ahLst/>
                <a:cxnLst/>
                <a:rect l="l" t="t" r="r" b="b"/>
                <a:pathLst>
                  <a:path w="536" h="154" extrusionOk="0">
                    <a:moveTo>
                      <a:pt x="268" y="1"/>
                    </a:moveTo>
                    <a:cubicBezTo>
                      <a:pt x="201" y="1"/>
                      <a:pt x="135" y="34"/>
                      <a:pt x="68" y="67"/>
                    </a:cubicBezTo>
                    <a:cubicBezTo>
                      <a:pt x="18" y="101"/>
                      <a:pt x="1" y="134"/>
                      <a:pt x="18" y="134"/>
                    </a:cubicBezTo>
                    <a:cubicBezTo>
                      <a:pt x="20" y="136"/>
                      <a:pt x="22" y="137"/>
                      <a:pt x="26" y="137"/>
                    </a:cubicBezTo>
                    <a:cubicBezTo>
                      <a:pt x="57" y="137"/>
                      <a:pt x="149" y="84"/>
                      <a:pt x="268" y="84"/>
                    </a:cubicBezTo>
                    <a:cubicBezTo>
                      <a:pt x="390" y="84"/>
                      <a:pt x="484" y="153"/>
                      <a:pt x="512" y="153"/>
                    </a:cubicBezTo>
                    <a:cubicBezTo>
                      <a:pt x="515" y="153"/>
                      <a:pt x="517" y="152"/>
                      <a:pt x="519" y="151"/>
                    </a:cubicBezTo>
                    <a:cubicBezTo>
                      <a:pt x="536" y="134"/>
                      <a:pt x="519" y="117"/>
                      <a:pt x="469" y="84"/>
                    </a:cubicBezTo>
                    <a:cubicBezTo>
                      <a:pt x="419" y="34"/>
                      <a:pt x="352" y="17"/>
                      <a:pt x="268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080" name="Google Shape;3891;p60">
                <a:extLst>
                  <a:ext uri="{FF2B5EF4-FFF2-40B4-BE49-F238E27FC236}">
                    <a16:creationId xmlns:a16="http://schemas.microsoft.com/office/drawing/2014/main" id="{54A50DB0-160A-4A3B-A36E-4D4FBD3F73DF}"/>
                  </a:ext>
                </a:extLst>
              </p:cNvPr>
              <p:cNvSpPr/>
              <p:nvPr/>
            </p:nvSpPr>
            <p:spPr>
              <a:xfrm>
                <a:off x="4512142" y="1644236"/>
                <a:ext cx="29006" cy="27512"/>
              </a:xfrm>
              <a:custGeom>
                <a:avLst/>
                <a:gdLst/>
                <a:ahLst/>
                <a:cxnLst/>
                <a:rect l="l" t="t" r="r" b="b"/>
                <a:pathLst>
                  <a:path w="486" h="418" extrusionOk="0">
                    <a:moveTo>
                      <a:pt x="302" y="0"/>
                    </a:moveTo>
                    <a:cubicBezTo>
                      <a:pt x="252" y="0"/>
                      <a:pt x="201" y="17"/>
                      <a:pt x="168" y="50"/>
                    </a:cubicBezTo>
                    <a:cubicBezTo>
                      <a:pt x="151" y="84"/>
                      <a:pt x="151" y="134"/>
                      <a:pt x="135" y="151"/>
                    </a:cubicBezTo>
                    <a:cubicBezTo>
                      <a:pt x="118" y="159"/>
                      <a:pt x="105" y="159"/>
                      <a:pt x="93" y="159"/>
                    </a:cubicBezTo>
                    <a:cubicBezTo>
                      <a:pt x="80" y="159"/>
                      <a:pt x="68" y="159"/>
                      <a:pt x="51" y="167"/>
                    </a:cubicBezTo>
                    <a:cubicBezTo>
                      <a:pt x="18" y="184"/>
                      <a:pt x="1" y="217"/>
                      <a:pt x="1" y="251"/>
                    </a:cubicBezTo>
                    <a:cubicBezTo>
                      <a:pt x="1" y="284"/>
                      <a:pt x="1" y="318"/>
                      <a:pt x="18" y="351"/>
                    </a:cubicBezTo>
                    <a:lnTo>
                      <a:pt x="18" y="368"/>
                    </a:lnTo>
                    <a:cubicBezTo>
                      <a:pt x="18" y="385"/>
                      <a:pt x="18" y="401"/>
                      <a:pt x="34" y="401"/>
                    </a:cubicBezTo>
                    <a:cubicBezTo>
                      <a:pt x="51" y="401"/>
                      <a:pt x="68" y="418"/>
                      <a:pt x="85" y="418"/>
                    </a:cubicBezTo>
                    <a:cubicBezTo>
                      <a:pt x="151" y="418"/>
                      <a:pt x="201" y="418"/>
                      <a:pt x="268" y="401"/>
                    </a:cubicBezTo>
                    <a:cubicBezTo>
                      <a:pt x="318" y="401"/>
                      <a:pt x="369" y="385"/>
                      <a:pt x="419" y="351"/>
                    </a:cubicBezTo>
                    <a:cubicBezTo>
                      <a:pt x="452" y="318"/>
                      <a:pt x="486" y="268"/>
                      <a:pt x="486" y="217"/>
                    </a:cubicBezTo>
                    <a:cubicBezTo>
                      <a:pt x="486" y="167"/>
                      <a:pt x="452" y="117"/>
                      <a:pt x="419" y="84"/>
                    </a:cubicBezTo>
                    <a:cubicBezTo>
                      <a:pt x="385" y="50"/>
                      <a:pt x="335" y="17"/>
                      <a:pt x="302" y="0"/>
                    </a:cubicBezTo>
                    <a:close/>
                  </a:path>
                </a:pathLst>
              </a:custGeom>
              <a:solidFill>
                <a:srgbClr val="BF7A62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081" name="Google Shape;3892;p60">
                <a:extLst>
                  <a:ext uri="{FF2B5EF4-FFF2-40B4-BE49-F238E27FC236}">
                    <a16:creationId xmlns:a16="http://schemas.microsoft.com/office/drawing/2014/main" id="{EBD7FFCF-FD3A-4467-82E5-31EAC37CD2EC}"/>
                  </a:ext>
                </a:extLst>
              </p:cNvPr>
              <p:cNvSpPr/>
              <p:nvPr/>
            </p:nvSpPr>
            <p:spPr>
              <a:xfrm>
                <a:off x="4507187" y="1643117"/>
                <a:ext cx="31992" cy="25340"/>
              </a:xfrm>
              <a:custGeom>
                <a:avLst/>
                <a:gdLst/>
                <a:ahLst/>
                <a:cxnLst/>
                <a:rect l="l" t="t" r="r" b="b"/>
                <a:pathLst>
                  <a:path w="536" h="385" extrusionOk="0">
                    <a:moveTo>
                      <a:pt x="535" y="1"/>
                    </a:moveTo>
                    <a:lnTo>
                      <a:pt x="0" y="385"/>
                    </a:lnTo>
                    <a:cubicBezTo>
                      <a:pt x="234" y="368"/>
                      <a:pt x="435" y="218"/>
                      <a:pt x="535" y="1"/>
                    </a:cubicBezTo>
                    <a:close/>
                  </a:path>
                </a:pathLst>
              </a:custGeom>
              <a:solidFill>
                <a:srgbClr val="BF7A62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082" name="Google Shape;3893;p60">
                <a:extLst>
                  <a:ext uri="{FF2B5EF4-FFF2-40B4-BE49-F238E27FC236}">
                    <a16:creationId xmlns:a16="http://schemas.microsoft.com/office/drawing/2014/main" id="{AC12866D-C836-47DC-BEFA-CC41FF901E05}"/>
                  </a:ext>
                </a:extLst>
              </p:cNvPr>
              <p:cNvSpPr/>
              <p:nvPr/>
            </p:nvSpPr>
            <p:spPr>
              <a:xfrm>
                <a:off x="4507187" y="1643051"/>
                <a:ext cx="31992" cy="2547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387" extrusionOk="0">
                    <a:moveTo>
                      <a:pt x="532" y="0"/>
                    </a:moveTo>
                    <a:cubicBezTo>
                      <a:pt x="511" y="0"/>
                      <a:pt x="444" y="140"/>
                      <a:pt x="301" y="235"/>
                    </a:cubicBezTo>
                    <a:cubicBezTo>
                      <a:pt x="201" y="286"/>
                      <a:pt x="101" y="352"/>
                      <a:pt x="0" y="386"/>
                    </a:cubicBezTo>
                    <a:cubicBezTo>
                      <a:pt x="12" y="387"/>
                      <a:pt x="24" y="387"/>
                      <a:pt x="35" y="387"/>
                    </a:cubicBezTo>
                    <a:cubicBezTo>
                      <a:pt x="272" y="387"/>
                      <a:pt x="487" y="225"/>
                      <a:pt x="535" y="2"/>
                    </a:cubicBezTo>
                    <a:cubicBezTo>
                      <a:pt x="534" y="1"/>
                      <a:pt x="533" y="0"/>
                      <a:pt x="532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083" name="Google Shape;3894;p60">
                <a:extLst>
                  <a:ext uri="{FF2B5EF4-FFF2-40B4-BE49-F238E27FC236}">
                    <a16:creationId xmlns:a16="http://schemas.microsoft.com/office/drawing/2014/main" id="{A776DDCD-616B-483A-8F4C-FB7F0BFA2370}"/>
                  </a:ext>
                </a:extLst>
              </p:cNvPr>
              <p:cNvSpPr/>
              <p:nvPr/>
            </p:nvSpPr>
            <p:spPr>
              <a:xfrm>
                <a:off x="4441354" y="1537479"/>
                <a:ext cx="22978" cy="3423"/>
              </a:xfrm>
              <a:custGeom>
                <a:avLst/>
                <a:gdLst/>
                <a:ahLst/>
                <a:cxnLst/>
                <a:rect l="l" t="t" r="r" b="b"/>
                <a:pathLst>
                  <a:path w="385" h="52" extrusionOk="0">
                    <a:moveTo>
                      <a:pt x="244" y="1"/>
                    </a:moveTo>
                    <a:cubicBezTo>
                      <a:pt x="159" y="1"/>
                      <a:pt x="76" y="19"/>
                      <a:pt x="1" y="52"/>
                    </a:cubicBezTo>
                    <a:lnTo>
                      <a:pt x="385" y="18"/>
                    </a:lnTo>
                    <a:cubicBezTo>
                      <a:pt x="338" y="6"/>
                      <a:pt x="290" y="1"/>
                      <a:pt x="244" y="1"/>
                    </a:cubicBezTo>
                    <a:close/>
                  </a:path>
                </a:pathLst>
              </a:custGeom>
              <a:solidFill>
                <a:srgbClr val="BF7A62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084" name="Google Shape;3895;p60">
                <a:extLst>
                  <a:ext uri="{FF2B5EF4-FFF2-40B4-BE49-F238E27FC236}">
                    <a16:creationId xmlns:a16="http://schemas.microsoft.com/office/drawing/2014/main" id="{94240545-6AAF-441A-BAAF-3894FD171054}"/>
                  </a:ext>
                </a:extLst>
              </p:cNvPr>
              <p:cNvSpPr/>
              <p:nvPr/>
            </p:nvSpPr>
            <p:spPr>
              <a:xfrm>
                <a:off x="4440339" y="1533002"/>
                <a:ext cx="23993" cy="974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148" extrusionOk="0">
                    <a:moveTo>
                      <a:pt x="238" y="0"/>
                    </a:moveTo>
                    <a:cubicBezTo>
                      <a:pt x="226" y="0"/>
                      <a:pt x="214" y="1"/>
                      <a:pt x="201" y="3"/>
                    </a:cubicBezTo>
                    <a:cubicBezTo>
                      <a:pt x="68" y="19"/>
                      <a:pt x="1" y="86"/>
                      <a:pt x="18" y="120"/>
                    </a:cubicBezTo>
                    <a:cubicBezTo>
                      <a:pt x="27" y="139"/>
                      <a:pt x="60" y="147"/>
                      <a:pt x="106" y="147"/>
                    </a:cubicBezTo>
                    <a:cubicBezTo>
                      <a:pt x="138" y="147"/>
                      <a:pt x="177" y="143"/>
                      <a:pt x="218" y="136"/>
                    </a:cubicBezTo>
                    <a:cubicBezTo>
                      <a:pt x="302" y="136"/>
                      <a:pt x="385" y="120"/>
                      <a:pt x="402" y="86"/>
                    </a:cubicBezTo>
                    <a:cubicBezTo>
                      <a:pt x="402" y="56"/>
                      <a:pt x="336" y="0"/>
                      <a:pt x="238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085" name="Google Shape;3896;p60">
                <a:extLst>
                  <a:ext uri="{FF2B5EF4-FFF2-40B4-BE49-F238E27FC236}">
                    <a16:creationId xmlns:a16="http://schemas.microsoft.com/office/drawing/2014/main" id="{CFC9D9A9-4EBC-4231-8079-D2EDB3991DDD}"/>
                  </a:ext>
                </a:extLst>
              </p:cNvPr>
              <p:cNvSpPr/>
              <p:nvPr/>
            </p:nvSpPr>
            <p:spPr>
              <a:xfrm>
                <a:off x="4527122" y="1539255"/>
                <a:ext cx="31992" cy="4937"/>
              </a:xfrm>
              <a:custGeom>
                <a:avLst/>
                <a:gdLst/>
                <a:ahLst/>
                <a:cxnLst/>
                <a:rect l="l" t="t" r="r" b="b"/>
                <a:pathLst>
                  <a:path w="536" h="75" extrusionOk="0">
                    <a:moveTo>
                      <a:pt x="222" y="0"/>
                    </a:moveTo>
                    <a:cubicBezTo>
                      <a:pt x="146" y="0"/>
                      <a:pt x="70" y="13"/>
                      <a:pt x="1" y="41"/>
                    </a:cubicBezTo>
                    <a:lnTo>
                      <a:pt x="535" y="75"/>
                    </a:lnTo>
                    <a:cubicBezTo>
                      <a:pt x="438" y="26"/>
                      <a:pt x="329" y="0"/>
                      <a:pt x="222" y="0"/>
                    </a:cubicBezTo>
                    <a:close/>
                  </a:path>
                </a:pathLst>
              </a:custGeom>
              <a:solidFill>
                <a:srgbClr val="BF7A62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086" name="Google Shape;3897;p60">
                <a:extLst>
                  <a:ext uri="{FF2B5EF4-FFF2-40B4-BE49-F238E27FC236}">
                    <a16:creationId xmlns:a16="http://schemas.microsoft.com/office/drawing/2014/main" id="{269C23A2-7175-4DC5-A906-D30A42F74438}"/>
                  </a:ext>
                </a:extLst>
              </p:cNvPr>
              <p:cNvSpPr/>
              <p:nvPr/>
            </p:nvSpPr>
            <p:spPr>
              <a:xfrm>
                <a:off x="4526226" y="1535174"/>
                <a:ext cx="33841" cy="10005"/>
              </a:xfrm>
              <a:custGeom>
                <a:avLst/>
                <a:gdLst/>
                <a:ahLst/>
                <a:cxnLst/>
                <a:rect l="l" t="t" r="r" b="b"/>
                <a:pathLst>
                  <a:path w="567" h="152" extrusionOk="0">
                    <a:moveTo>
                      <a:pt x="239" y="1"/>
                    </a:moveTo>
                    <a:cubicBezTo>
                      <a:pt x="96" y="1"/>
                      <a:pt x="0" y="73"/>
                      <a:pt x="16" y="103"/>
                    </a:cubicBezTo>
                    <a:cubicBezTo>
                      <a:pt x="16" y="137"/>
                      <a:pt x="133" y="137"/>
                      <a:pt x="283" y="137"/>
                    </a:cubicBezTo>
                    <a:cubicBezTo>
                      <a:pt x="372" y="137"/>
                      <a:pt x="454" y="152"/>
                      <a:pt x="503" y="152"/>
                    </a:cubicBezTo>
                    <a:cubicBezTo>
                      <a:pt x="528" y="152"/>
                      <a:pt x="545" y="148"/>
                      <a:pt x="550" y="137"/>
                    </a:cubicBezTo>
                    <a:cubicBezTo>
                      <a:pt x="567" y="103"/>
                      <a:pt x="450" y="3"/>
                      <a:pt x="283" y="3"/>
                    </a:cubicBezTo>
                    <a:cubicBezTo>
                      <a:pt x="268" y="2"/>
                      <a:pt x="254" y="1"/>
                      <a:pt x="239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087" name="Google Shape;3898;p60">
                <a:extLst>
                  <a:ext uri="{FF2B5EF4-FFF2-40B4-BE49-F238E27FC236}">
                    <a16:creationId xmlns:a16="http://schemas.microsoft.com/office/drawing/2014/main" id="{560E1A8F-CBC3-4A59-BE52-D40E6FCACA97}"/>
                  </a:ext>
                </a:extLst>
              </p:cNvPr>
              <p:cNvSpPr/>
              <p:nvPr/>
            </p:nvSpPr>
            <p:spPr>
              <a:xfrm>
                <a:off x="4401485" y="1379645"/>
                <a:ext cx="251335" cy="153159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327" extrusionOk="0">
                    <a:moveTo>
                      <a:pt x="1887" y="1"/>
                    </a:moveTo>
                    <a:cubicBezTo>
                      <a:pt x="1283" y="1"/>
                      <a:pt x="699" y="295"/>
                      <a:pt x="335" y="795"/>
                    </a:cubicBezTo>
                    <a:cubicBezTo>
                      <a:pt x="117" y="1113"/>
                      <a:pt x="0" y="1564"/>
                      <a:pt x="201" y="1898"/>
                    </a:cubicBezTo>
                    <a:cubicBezTo>
                      <a:pt x="340" y="2118"/>
                      <a:pt x="565" y="2222"/>
                      <a:pt x="789" y="2222"/>
                    </a:cubicBezTo>
                    <a:cubicBezTo>
                      <a:pt x="1076" y="2222"/>
                      <a:pt x="1360" y="2050"/>
                      <a:pt x="1454" y="1731"/>
                    </a:cubicBezTo>
                    <a:cubicBezTo>
                      <a:pt x="1454" y="2111"/>
                      <a:pt x="1736" y="2296"/>
                      <a:pt x="2019" y="2296"/>
                    </a:cubicBezTo>
                    <a:cubicBezTo>
                      <a:pt x="2321" y="2296"/>
                      <a:pt x="2625" y="2086"/>
                      <a:pt x="2590" y="1681"/>
                    </a:cubicBezTo>
                    <a:lnTo>
                      <a:pt x="2590" y="1681"/>
                    </a:lnTo>
                    <a:cubicBezTo>
                      <a:pt x="2657" y="1882"/>
                      <a:pt x="2791" y="2065"/>
                      <a:pt x="2958" y="2199"/>
                    </a:cubicBezTo>
                    <a:cubicBezTo>
                      <a:pt x="3028" y="2250"/>
                      <a:pt x="3109" y="2275"/>
                      <a:pt x="3188" y="2275"/>
                    </a:cubicBezTo>
                    <a:cubicBezTo>
                      <a:pt x="3317" y="2275"/>
                      <a:pt x="3443" y="2212"/>
                      <a:pt x="3526" y="2099"/>
                    </a:cubicBezTo>
                    <a:cubicBezTo>
                      <a:pt x="3626" y="2213"/>
                      <a:pt x="3750" y="2327"/>
                      <a:pt x="3898" y="2327"/>
                    </a:cubicBezTo>
                    <a:cubicBezTo>
                      <a:pt x="3924" y="2327"/>
                      <a:pt x="3950" y="2323"/>
                      <a:pt x="3977" y="2316"/>
                    </a:cubicBezTo>
                    <a:cubicBezTo>
                      <a:pt x="4127" y="2266"/>
                      <a:pt x="4211" y="2132"/>
                      <a:pt x="4211" y="1965"/>
                    </a:cubicBezTo>
                    <a:cubicBezTo>
                      <a:pt x="4194" y="1815"/>
                      <a:pt x="4144" y="1681"/>
                      <a:pt x="4061" y="1547"/>
                    </a:cubicBezTo>
                    <a:cubicBezTo>
                      <a:pt x="3739" y="985"/>
                      <a:pt x="3263" y="468"/>
                      <a:pt x="2647" y="266"/>
                    </a:cubicBezTo>
                    <a:lnTo>
                      <a:pt x="2647" y="266"/>
                    </a:lnTo>
                    <a:cubicBezTo>
                      <a:pt x="2498" y="106"/>
                      <a:pt x="2301" y="10"/>
                      <a:pt x="2072" y="10"/>
                    </a:cubicBezTo>
                    <a:cubicBezTo>
                      <a:pt x="2011" y="4"/>
                      <a:pt x="1949" y="1"/>
                      <a:pt x="1887" y="1"/>
                    </a:cubicBezTo>
                    <a:close/>
                  </a:path>
                </a:pathLst>
              </a:custGeom>
              <a:solidFill>
                <a:srgbClr val="455A64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088" name="Google Shape;3899;p60">
                <a:extLst>
                  <a:ext uri="{FF2B5EF4-FFF2-40B4-BE49-F238E27FC236}">
                    <a16:creationId xmlns:a16="http://schemas.microsoft.com/office/drawing/2014/main" id="{95F5A998-35E4-4C14-972A-AADA9F98AFD4}"/>
                  </a:ext>
                </a:extLst>
              </p:cNvPr>
              <p:cNvSpPr/>
              <p:nvPr/>
            </p:nvSpPr>
            <p:spPr>
              <a:xfrm>
                <a:off x="4586986" y="1450664"/>
                <a:ext cx="133695" cy="344890"/>
              </a:xfrm>
              <a:custGeom>
                <a:avLst/>
                <a:gdLst/>
                <a:ahLst/>
                <a:cxnLst/>
                <a:rect l="l" t="t" r="r" b="b"/>
                <a:pathLst>
                  <a:path w="2240" h="5240" extrusionOk="0">
                    <a:moveTo>
                      <a:pt x="1103" y="1"/>
                    </a:moveTo>
                    <a:lnTo>
                      <a:pt x="334" y="585"/>
                    </a:lnTo>
                    <a:cubicBezTo>
                      <a:pt x="652" y="1137"/>
                      <a:pt x="652" y="1805"/>
                      <a:pt x="351" y="2373"/>
                    </a:cubicBezTo>
                    <a:cubicBezTo>
                      <a:pt x="234" y="2523"/>
                      <a:pt x="151" y="2707"/>
                      <a:pt x="67" y="2874"/>
                    </a:cubicBezTo>
                    <a:cubicBezTo>
                      <a:pt x="0" y="3058"/>
                      <a:pt x="50" y="3275"/>
                      <a:pt x="184" y="3409"/>
                    </a:cubicBezTo>
                    <a:cubicBezTo>
                      <a:pt x="284" y="3493"/>
                      <a:pt x="435" y="3526"/>
                      <a:pt x="451" y="3643"/>
                    </a:cubicBezTo>
                    <a:cubicBezTo>
                      <a:pt x="451" y="3693"/>
                      <a:pt x="451" y="3760"/>
                      <a:pt x="418" y="3810"/>
                    </a:cubicBezTo>
                    <a:cubicBezTo>
                      <a:pt x="334" y="4044"/>
                      <a:pt x="318" y="4311"/>
                      <a:pt x="384" y="4545"/>
                    </a:cubicBezTo>
                    <a:cubicBezTo>
                      <a:pt x="418" y="4796"/>
                      <a:pt x="585" y="4996"/>
                      <a:pt x="819" y="5080"/>
                    </a:cubicBezTo>
                    <a:cubicBezTo>
                      <a:pt x="967" y="5142"/>
                      <a:pt x="1060" y="5240"/>
                      <a:pt x="1261" y="5240"/>
                    </a:cubicBezTo>
                    <a:cubicBezTo>
                      <a:pt x="1331" y="5240"/>
                      <a:pt x="1416" y="5227"/>
                      <a:pt x="1521" y="5197"/>
                    </a:cubicBezTo>
                    <a:cubicBezTo>
                      <a:pt x="2239" y="5013"/>
                      <a:pt x="1988" y="3409"/>
                      <a:pt x="1922" y="2674"/>
                    </a:cubicBezTo>
                    <a:cubicBezTo>
                      <a:pt x="1855" y="1939"/>
                      <a:pt x="1504" y="619"/>
                      <a:pt x="1103" y="1"/>
                    </a:cubicBezTo>
                    <a:close/>
                  </a:path>
                </a:pathLst>
              </a:custGeom>
              <a:solidFill>
                <a:srgbClr val="455A64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089" name="Google Shape;3900;p60">
                <a:extLst>
                  <a:ext uri="{FF2B5EF4-FFF2-40B4-BE49-F238E27FC236}">
                    <a16:creationId xmlns:a16="http://schemas.microsoft.com/office/drawing/2014/main" id="{7D84F44A-21D9-4137-A985-3340A91CB4C7}"/>
                  </a:ext>
                </a:extLst>
              </p:cNvPr>
              <p:cNvSpPr/>
              <p:nvPr/>
            </p:nvSpPr>
            <p:spPr>
              <a:xfrm>
                <a:off x="4468332" y="1789366"/>
                <a:ext cx="190516" cy="198113"/>
              </a:xfrm>
              <a:custGeom>
                <a:avLst/>
                <a:gdLst/>
                <a:ahLst/>
                <a:cxnLst/>
                <a:rect l="l" t="t" r="r" b="b"/>
                <a:pathLst>
                  <a:path w="3192" h="3010" extrusionOk="0">
                    <a:moveTo>
                      <a:pt x="2022" y="1"/>
                    </a:moveTo>
                    <a:lnTo>
                      <a:pt x="685" y="485"/>
                    </a:lnTo>
                    <a:cubicBezTo>
                      <a:pt x="685" y="485"/>
                      <a:pt x="1" y="3010"/>
                      <a:pt x="358" y="3010"/>
                    </a:cubicBezTo>
                    <a:cubicBezTo>
                      <a:pt x="376" y="3010"/>
                      <a:pt x="395" y="3004"/>
                      <a:pt x="418" y="2992"/>
                    </a:cubicBezTo>
                    <a:cubicBezTo>
                      <a:pt x="885" y="2708"/>
                      <a:pt x="3191" y="886"/>
                      <a:pt x="3191" y="886"/>
                    </a:cubicBezTo>
                    <a:lnTo>
                      <a:pt x="2022" y="1"/>
                    </a:lnTo>
                    <a:close/>
                  </a:path>
                </a:pathLst>
              </a:custGeom>
              <a:solidFill>
                <a:srgbClr val="D89377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090" name="Google Shape;3901;p60">
                <a:extLst>
                  <a:ext uri="{FF2B5EF4-FFF2-40B4-BE49-F238E27FC236}">
                    <a16:creationId xmlns:a16="http://schemas.microsoft.com/office/drawing/2014/main" id="{33E8822C-6F73-4093-8FC6-7B5243DB271C}"/>
                  </a:ext>
                </a:extLst>
              </p:cNvPr>
              <p:cNvSpPr/>
              <p:nvPr/>
            </p:nvSpPr>
            <p:spPr>
              <a:xfrm>
                <a:off x="4024513" y="2014597"/>
                <a:ext cx="728040" cy="358513"/>
              </a:xfrm>
              <a:custGeom>
                <a:avLst/>
                <a:gdLst/>
                <a:ahLst/>
                <a:cxnLst/>
                <a:rect l="l" t="t" r="r" b="b"/>
                <a:pathLst>
                  <a:path w="12198" h="5447" extrusionOk="0">
                    <a:moveTo>
                      <a:pt x="2740" y="1"/>
                    </a:moveTo>
                    <a:cubicBezTo>
                      <a:pt x="2706" y="1"/>
                      <a:pt x="2671" y="12"/>
                      <a:pt x="2640" y="37"/>
                    </a:cubicBezTo>
                    <a:cubicBezTo>
                      <a:pt x="2540" y="121"/>
                      <a:pt x="2457" y="472"/>
                      <a:pt x="2540" y="906"/>
                    </a:cubicBezTo>
                    <a:cubicBezTo>
                      <a:pt x="2540" y="923"/>
                      <a:pt x="2540" y="923"/>
                      <a:pt x="2540" y="923"/>
                    </a:cubicBezTo>
                    <a:cubicBezTo>
                      <a:pt x="2560" y="1059"/>
                      <a:pt x="2529" y="1110"/>
                      <a:pt x="2469" y="1110"/>
                    </a:cubicBezTo>
                    <a:cubicBezTo>
                      <a:pt x="2332" y="1110"/>
                      <a:pt x="2045" y="839"/>
                      <a:pt x="1905" y="722"/>
                    </a:cubicBezTo>
                    <a:cubicBezTo>
                      <a:pt x="1724" y="558"/>
                      <a:pt x="1140" y="70"/>
                      <a:pt x="1025" y="70"/>
                    </a:cubicBezTo>
                    <a:cubicBezTo>
                      <a:pt x="1023" y="70"/>
                      <a:pt x="1021" y="71"/>
                      <a:pt x="1020" y="71"/>
                    </a:cubicBezTo>
                    <a:cubicBezTo>
                      <a:pt x="886" y="104"/>
                      <a:pt x="886" y="255"/>
                      <a:pt x="1070" y="422"/>
                    </a:cubicBezTo>
                    <a:cubicBezTo>
                      <a:pt x="1270" y="589"/>
                      <a:pt x="1805" y="1123"/>
                      <a:pt x="1705" y="1224"/>
                    </a:cubicBezTo>
                    <a:cubicBezTo>
                      <a:pt x="1700" y="1229"/>
                      <a:pt x="1693" y="1232"/>
                      <a:pt x="1684" y="1232"/>
                    </a:cubicBezTo>
                    <a:cubicBezTo>
                      <a:pt x="1524" y="1232"/>
                      <a:pt x="686" y="438"/>
                      <a:pt x="686" y="438"/>
                    </a:cubicBezTo>
                    <a:cubicBezTo>
                      <a:pt x="686" y="438"/>
                      <a:pt x="571" y="304"/>
                      <a:pt x="474" y="304"/>
                    </a:cubicBezTo>
                    <a:cubicBezTo>
                      <a:pt x="448" y="304"/>
                      <a:pt x="423" y="313"/>
                      <a:pt x="401" y="338"/>
                    </a:cubicBezTo>
                    <a:cubicBezTo>
                      <a:pt x="201" y="522"/>
                      <a:pt x="1270" y="1391"/>
                      <a:pt x="1371" y="1458"/>
                    </a:cubicBezTo>
                    <a:cubicBezTo>
                      <a:pt x="1422" y="1509"/>
                      <a:pt x="1385" y="1580"/>
                      <a:pt x="1327" y="1580"/>
                    </a:cubicBezTo>
                    <a:cubicBezTo>
                      <a:pt x="1309" y="1580"/>
                      <a:pt x="1290" y="1573"/>
                      <a:pt x="1270" y="1558"/>
                    </a:cubicBezTo>
                    <a:cubicBezTo>
                      <a:pt x="1211" y="1513"/>
                      <a:pt x="524" y="842"/>
                      <a:pt x="236" y="842"/>
                    </a:cubicBezTo>
                    <a:cubicBezTo>
                      <a:pt x="201" y="842"/>
                      <a:pt x="172" y="851"/>
                      <a:pt x="151" y="873"/>
                    </a:cubicBezTo>
                    <a:cubicBezTo>
                      <a:pt x="0" y="1023"/>
                      <a:pt x="1020" y="1575"/>
                      <a:pt x="1103" y="1859"/>
                    </a:cubicBezTo>
                    <a:cubicBezTo>
                      <a:pt x="1116" y="1898"/>
                      <a:pt x="1108" y="1915"/>
                      <a:pt x="1086" y="1915"/>
                    </a:cubicBezTo>
                    <a:cubicBezTo>
                      <a:pt x="973" y="1915"/>
                      <a:pt x="468" y="1472"/>
                      <a:pt x="272" y="1472"/>
                    </a:cubicBezTo>
                    <a:cubicBezTo>
                      <a:pt x="250" y="1472"/>
                      <a:pt x="231" y="1478"/>
                      <a:pt x="218" y="1491"/>
                    </a:cubicBezTo>
                    <a:cubicBezTo>
                      <a:pt x="168" y="1558"/>
                      <a:pt x="134" y="1608"/>
                      <a:pt x="669" y="1976"/>
                    </a:cubicBezTo>
                    <a:cubicBezTo>
                      <a:pt x="1120" y="2260"/>
                      <a:pt x="1571" y="2527"/>
                      <a:pt x="2039" y="2761"/>
                    </a:cubicBezTo>
                    <a:lnTo>
                      <a:pt x="2106" y="2778"/>
                    </a:lnTo>
                    <a:cubicBezTo>
                      <a:pt x="2106" y="2778"/>
                      <a:pt x="5784" y="5447"/>
                      <a:pt x="8386" y="5447"/>
                    </a:cubicBezTo>
                    <a:cubicBezTo>
                      <a:pt x="9167" y="5447"/>
                      <a:pt x="9851" y="5207"/>
                      <a:pt x="10310" y="4582"/>
                    </a:cubicBezTo>
                    <a:cubicBezTo>
                      <a:pt x="11011" y="3646"/>
                      <a:pt x="11646" y="2661"/>
                      <a:pt x="12198" y="1625"/>
                    </a:cubicBezTo>
                    <a:lnTo>
                      <a:pt x="9842" y="505"/>
                    </a:lnTo>
                    <a:cubicBezTo>
                      <a:pt x="9842" y="505"/>
                      <a:pt x="8275" y="2978"/>
                      <a:pt x="7894" y="2978"/>
                    </a:cubicBezTo>
                    <a:cubicBezTo>
                      <a:pt x="7892" y="2978"/>
                      <a:pt x="7889" y="2978"/>
                      <a:pt x="7887" y="2978"/>
                    </a:cubicBezTo>
                    <a:cubicBezTo>
                      <a:pt x="5899" y="2828"/>
                      <a:pt x="3927" y="1809"/>
                      <a:pt x="3225" y="1424"/>
                    </a:cubicBezTo>
                    <a:cubicBezTo>
                      <a:pt x="3175" y="1341"/>
                      <a:pt x="3108" y="1224"/>
                      <a:pt x="3025" y="1073"/>
                    </a:cubicBezTo>
                    <a:cubicBezTo>
                      <a:pt x="2975" y="956"/>
                      <a:pt x="2924" y="823"/>
                      <a:pt x="2908" y="689"/>
                    </a:cubicBezTo>
                    <a:cubicBezTo>
                      <a:pt x="2874" y="555"/>
                      <a:pt x="2874" y="405"/>
                      <a:pt x="2874" y="255"/>
                    </a:cubicBezTo>
                    <a:cubicBezTo>
                      <a:pt x="2874" y="238"/>
                      <a:pt x="2874" y="221"/>
                      <a:pt x="2891" y="221"/>
                    </a:cubicBezTo>
                    <a:cubicBezTo>
                      <a:pt x="2891" y="188"/>
                      <a:pt x="2891" y="171"/>
                      <a:pt x="2891" y="154"/>
                    </a:cubicBezTo>
                    <a:cubicBezTo>
                      <a:pt x="2891" y="61"/>
                      <a:pt x="2818" y="1"/>
                      <a:pt x="2740" y="1"/>
                    </a:cubicBezTo>
                    <a:close/>
                  </a:path>
                </a:pathLst>
              </a:custGeom>
              <a:solidFill>
                <a:srgbClr val="D89377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091" name="Google Shape;3902;p60">
                <a:extLst>
                  <a:ext uri="{FF2B5EF4-FFF2-40B4-BE49-F238E27FC236}">
                    <a16:creationId xmlns:a16="http://schemas.microsoft.com/office/drawing/2014/main" id="{CB0A34AA-8F42-4B42-8CF5-73B725DFEB00}"/>
                  </a:ext>
                </a:extLst>
              </p:cNvPr>
              <p:cNvSpPr/>
              <p:nvPr/>
            </p:nvSpPr>
            <p:spPr>
              <a:xfrm>
                <a:off x="1833531" y="3962433"/>
                <a:ext cx="223461" cy="108602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1650" extrusionOk="0">
                    <a:moveTo>
                      <a:pt x="2006" y="1"/>
                    </a:moveTo>
                    <a:lnTo>
                      <a:pt x="1" y="17"/>
                    </a:lnTo>
                    <a:lnTo>
                      <a:pt x="1" y="1588"/>
                    </a:lnTo>
                    <a:lnTo>
                      <a:pt x="118" y="1605"/>
                    </a:lnTo>
                    <a:cubicBezTo>
                      <a:pt x="451" y="1615"/>
                      <a:pt x="1416" y="1649"/>
                      <a:pt x="2211" y="1649"/>
                    </a:cubicBezTo>
                    <a:cubicBezTo>
                      <a:pt x="2732" y="1649"/>
                      <a:pt x="3180" y="1634"/>
                      <a:pt x="3326" y="1588"/>
                    </a:cubicBezTo>
                    <a:cubicBezTo>
                      <a:pt x="3743" y="1454"/>
                      <a:pt x="2022" y="1087"/>
                      <a:pt x="2022" y="1087"/>
                    </a:cubicBezTo>
                    <a:lnTo>
                      <a:pt x="2006" y="1"/>
                    </a:lnTo>
                    <a:close/>
                  </a:path>
                </a:pathLst>
              </a:custGeom>
              <a:solidFill>
                <a:srgbClr val="455A64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092" name="Google Shape;3903;p60">
                <a:extLst>
                  <a:ext uri="{FF2B5EF4-FFF2-40B4-BE49-F238E27FC236}">
                    <a16:creationId xmlns:a16="http://schemas.microsoft.com/office/drawing/2014/main" id="{FE564947-8CD2-4CC4-A0F9-8E7885A3E4B1}"/>
                  </a:ext>
                </a:extLst>
              </p:cNvPr>
              <p:cNvSpPr/>
              <p:nvPr/>
            </p:nvSpPr>
            <p:spPr>
              <a:xfrm>
                <a:off x="1831561" y="4062543"/>
                <a:ext cx="204481" cy="4475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68" extrusionOk="0">
                    <a:moveTo>
                      <a:pt x="3392" y="0"/>
                    </a:moveTo>
                    <a:lnTo>
                      <a:pt x="3292" y="17"/>
                    </a:lnTo>
                    <a:lnTo>
                      <a:pt x="3392" y="17"/>
                    </a:lnTo>
                    <a:cubicBezTo>
                      <a:pt x="3392" y="17"/>
                      <a:pt x="3409" y="17"/>
                      <a:pt x="3426" y="0"/>
                    </a:cubicBezTo>
                    <a:close/>
                    <a:moveTo>
                      <a:pt x="0" y="17"/>
                    </a:moveTo>
                    <a:cubicBezTo>
                      <a:pt x="17" y="17"/>
                      <a:pt x="17" y="17"/>
                      <a:pt x="34" y="34"/>
                    </a:cubicBezTo>
                    <a:lnTo>
                      <a:pt x="134" y="34"/>
                    </a:lnTo>
                    <a:lnTo>
                      <a:pt x="502" y="50"/>
                    </a:lnTo>
                    <a:cubicBezTo>
                      <a:pt x="802" y="50"/>
                      <a:pt x="1237" y="67"/>
                      <a:pt x="1705" y="67"/>
                    </a:cubicBezTo>
                    <a:cubicBezTo>
                      <a:pt x="2189" y="67"/>
                      <a:pt x="2607" y="50"/>
                      <a:pt x="2924" y="34"/>
                    </a:cubicBezTo>
                    <a:lnTo>
                      <a:pt x="3292" y="17"/>
                    </a:lnTo>
                    <a:lnTo>
                      <a:pt x="2924" y="17"/>
                    </a:lnTo>
                    <a:cubicBezTo>
                      <a:pt x="2607" y="34"/>
                      <a:pt x="2189" y="34"/>
                      <a:pt x="1705" y="34"/>
                    </a:cubicBezTo>
                    <a:lnTo>
                      <a:pt x="502" y="34"/>
                    </a:lnTo>
                    <a:lnTo>
                      <a:pt x="134" y="17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093" name="Google Shape;3904;p60">
                <a:extLst>
                  <a:ext uri="{FF2B5EF4-FFF2-40B4-BE49-F238E27FC236}">
                    <a16:creationId xmlns:a16="http://schemas.microsoft.com/office/drawing/2014/main" id="{401599AF-C6DB-499A-A151-0991F049C6B9}"/>
                  </a:ext>
                </a:extLst>
              </p:cNvPr>
              <p:cNvSpPr/>
              <p:nvPr/>
            </p:nvSpPr>
            <p:spPr>
              <a:xfrm>
                <a:off x="1993128" y="4046022"/>
                <a:ext cx="11997" cy="20996"/>
              </a:xfrm>
              <a:custGeom>
                <a:avLst/>
                <a:gdLst/>
                <a:ahLst/>
                <a:cxnLst/>
                <a:rect l="l" t="t" r="r" b="b"/>
                <a:pathLst>
                  <a:path w="201" h="319" extrusionOk="0">
                    <a:moveTo>
                      <a:pt x="201" y="1"/>
                    </a:moveTo>
                    <a:cubicBezTo>
                      <a:pt x="84" y="51"/>
                      <a:pt x="0" y="184"/>
                      <a:pt x="0" y="318"/>
                    </a:cubicBezTo>
                    <a:cubicBezTo>
                      <a:pt x="17" y="251"/>
                      <a:pt x="50" y="201"/>
                      <a:pt x="67" y="134"/>
                    </a:cubicBezTo>
                    <a:cubicBezTo>
                      <a:pt x="117" y="84"/>
                      <a:pt x="151" y="34"/>
                      <a:pt x="201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094" name="Google Shape;3905;p60">
                <a:extLst>
                  <a:ext uri="{FF2B5EF4-FFF2-40B4-BE49-F238E27FC236}">
                    <a16:creationId xmlns:a16="http://schemas.microsoft.com/office/drawing/2014/main" id="{4C4AD200-A8CA-4C7C-B49D-BEB807E0F320}"/>
                  </a:ext>
                </a:extLst>
              </p:cNvPr>
              <p:cNvSpPr/>
              <p:nvPr/>
            </p:nvSpPr>
            <p:spPr>
              <a:xfrm>
                <a:off x="1957198" y="4036150"/>
                <a:ext cx="7043" cy="11057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68" extrusionOk="0">
                    <a:moveTo>
                      <a:pt x="118" y="0"/>
                    </a:moveTo>
                    <a:cubicBezTo>
                      <a:pt x="118" y="0"/>
                      <a:pt x="84" y="34"/>
                      <a:pt x="51" y="84"/>
                    </a:cubicBezTo>
                    <a:cubicBezTo>
                      <a:pt x="34" y="117"/>
                      <a:pt x="1" y="167"/>
                      <a:pt x="17" y="167"/>
                    </a:cubicBezTo>
                    <a:cubicBezTo>
                      <a:pt x="17" y="167"/>
                      <a:pt x="51" y="134"/>
                      <a:pt x="84" y="84"/>
                    </a:cubicBezTo>
                    <a:cubicBezTo>
                      <a:pt x="101" y="50"/>
                      <a:pt x="118" y="0"/>
                      <a:pt x="118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095" name="Google Shape;3906;p60">
                <a:extLst>
                  <a:ext uri="{FF2B5EF4-FFF2-40B4-BE49-F238E27FC236}">
                    <a16:creationId xmlns:a16="http://schemas.microsoft.com/office/drawing/2014/main" id="{411D5D2B-3602-48B3-AC5C-ECC7AA13CA96}"/>
                  </a:ext>
                </a:extLst>
              </p:cNvPr>
              <p:cNvSpPr/>
              <p:nvPr/>
            </p:nvSpPr>
            <p:spPr>
              <a:xfrm>
                <a:off x="1948246" y="4033912"/>
                <a:ext cx="7998" cy="7767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18" extrusionOk="0">
                    <a:moveTo>
                      <a:pt x="117" y="1"/>
                    </a:moveTo>
                    <a:cubicBezTo>
                      <a:pt x="117" y="1"/>
                      <a:pt x="84" y="18"/>
                      <a:pt x="50" y="51"/>
                    </a:cubicBezTo>
                    <a:cubicBezTo>
                      <a:pt x="17" y="84"/>
                      <a:pt x="0" y="118"/>
                      <a:pt x="0" y="118"/>
                    </a:cubicBezTo>
                    <a:cubicBezTo>
                      <a:pt x="0" y="118"/>
                      <a:pt x="34" y="101"/>
                      <a:pt x="67" y="68"/>
                    </a:cubicBezTo>
                    <a:cubicBezTo>
                      <a:pt x="100" y="34"/>
                      <a:pt x="134" y="1"/>
                      <a:pt x="117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096" name="Google Shape;3907;p60">
                <a:extLst>
                  <a:ext uri="{FF2B5EF4-FFF2-40B4-BE49-F238E27FC236}">
                    <a16:creationId xmlns:a16="http://schemas.microsoft.com/office/drawing/2014/main" id="{62D2A82C-9497-49EB-A85B-B041FD197F0F}"/>
                  </a:ext>
                </a:extLst>
              </p:cNvPr>
              <p:cNvSpPr/>
              <p:nvPr/>
            </p:nvSpPr>
            <p:spPr>
              <a:xfrm>
                <a:off x="1940247" y="4019629"/>
                <a:ext cx="14026" cy="2698"/>
              </a:xfrm>
              <a:custGeom>
                <a:avLst/>
                <a:gdLst/>
                <a:ahLst/>
                <a:cxnLst/>
                <a:rect l="l" t="t" r="r" b="b"/>
                <a:pathLst>
                  <a:path w="235" h="41" extrusionOk="0">
                    <a:moveTo>
                      <a:pt x="1" y="1"/>
                    </a:moveTo>
                    <a:cubicBezTo>
                      <a:pt x="37" y="28"/>
                      <a:pt x="79" y="41"/>
                      <a:pt x="123" y="41"/>
                    </a:cubicBezTo>
                    <a:cubicBezTo>
                      <a:pt x="159" y="41"/>
                      <a:pt x="197" y="32"/>
                      <a:pt x="234" y="17"/>
                    </a:cubicBezTo>
                    <a:cubicBezTo>
                      <a:pt x="151" y="17"/>
                      <a:pt x="67" y="17"/>
                      <a:pt x="1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097" name="Google Shape;3908;p60">
                <a:extLst>
                  <a:ext uri="{FF2B5EF4-FFF2-40B4-BE49-F238E27FC236}">
                    <a16:creationId xmlns:a16="http://schemas.microsoft.com/office/drawing/2014/main" id="{BBD5BEAC-C2A2-4A0D-A53A-503655C8BDBF}"/>
                  </a:ext>
                </a:extLst>
              </p:cNvPr>
              <p:cNvSpPr/>
              <p:nvPr/>
            </p:nvSpPr>
            <p:spPr>
              <a:xfrm>
                <a:off x="1962211" y="4023578"/>
                <a:ext cx="22978" cy="14809"/>
              </a:xfrm>
              <a:custGeom>
                <a:avLst/>
                <a:gdLst/>
                <a:ahLst/>
                <a:cxnLst/>
                <a:rect l="l" t="t" r="r" b="b"/>
                <a:pathLst>
                  <a:path w="385" h="225" extrusionOk="0">
                    <a:moveTo>
                      <a:pt x="259" y="28"/>
                    </a:moveTo>
                    <a:cubicBezTo>
                      <a:pt x="284" y="28"/>
                      <a:pt x="309" y="33"/>
                      <a:pt x="334" y="41"/>
                    </a:cubicBezTo>
                    <a:cubicBezTo>
                      <a:pt x="368" y="58"/>
                      <a:pt x="351" y="74"/>
                      <a:pt x="334" y="91"/>
                    </a:cubicBezTo>
                    <a:cubicBezTo>
                      <a:pt x="301" y="108"/>
                      <a:pt x="284" y="124"/>
                      <a:pt x="251" y="124"/>
                    </a:cubicBezTo>
                    <a:cubicBezTo>
                      <a:pt x="217" y="141"/>
                      <a:pt x="167" y="158"/>
                      <a:pt x="117" y="158"/>
                    </a:cubicBezTo>
                    <a:cubicBezTo>
                      <a:pt x="85" y="166"/>
                      <a:pt x="57" y="170"/>
                      <a:pt x="37" y="172"/>
                    </a:cubicBezTo>
                    <a:lnTo>
                      <a:pt x="37" y="172"/>
                    </a:lnTo>
                    <a:cubicBezTo>
                      <a:pt x="47" y="148"/>
                      <a:pt x="57" y="128"/>
                      <a:pt x="67" y="108"/>
                    </a:cubicBezTo>
                    <a:cubicBezTo>
                      <a:pt x="100" y="74"/>
                      <a:pt x="151" y="41"/>
                      <a:pt x="184" y="41"/>
                    </a:cubicBezTo>
                    <a:cubicBezTo>
                      <a:pt x="209" y="33"/>
                      <a:pt x="234" y="28"/>
                      <a:pt x="259" y="28"/>
                    </a:cubicBezTo>
                    <a:close/>
                    <a:moveTo>
                      <a:pt x="252" y="1"/>
                    </a:moveTo>
                    <a:cubicBezTo>
                      <a:pt x="181" y="1"/>
                      <a:pt x="112" y="34"/>
                      <a:pt x="67" y="91"/>
                    </a:cubicBezTo>
                    <a:cubicBezTo>
                      <a:pt x="34" y="124"/>
                      <a:pt x="34" y="157"/>
                      <a:pt x="18" y="174"/>
                    </a:cubicBezTo>
                    <a:lnTo>
                      <a:pt x="18" y="174"/>
                    </a:lnTo>
                    <a:cubicBezTo>
                      <a:pt x="6" y="175"/>
                      <a:pt x="0" y="175"/>
                      <a:pt x="0" y="175"/>
                    </a:cubicBezTo>
                    <a:cubicBezTo>
                      <a:pt x="5" y="177"/>
                      <a:pt x="11" y="179"/>
                      <a:pt x="17" y="181"/>
                    </a:cubicBezTo>
                    <a:lnTo>
                      <a:pt x="17" y="181"/>
                    </a:lnTo>
                    <a:cubicBezTo>
                      <a:pt x="17" y="196"/>
                      <a:pt x="17" y="210"/>
                      <a:pt x="17" y="225"/>
                    </a:cubicBezTo>
                    <a:cubicBezTo>
                      <a:pt x="22" y="210"/>
                      <a:pt x="27" y="197"/>
                      <a:pt x="32" y="185"/>
                    </a:cubicBezTo>
                    <a:lnTo>
                      <a:pt x="32" y="185"/>
                    </a:lnTo>
                    <a:cubicBezTo>
                      <a:pt x="41" y="186"/>
                      <a:pt x="51" y="187"/>
                      <a:pt x="61" y="187"/>
                    </a:cubicBezTo>
                    <a:cubicBezTo>
                      <a:pt x="84" y="187"/>
                      <a:pt x="109" y="183"/>
                      <a:pt x="134" y="175"/>
                    </a:cubicBezTo>
                    <a:cubicBezTo>
                      <a:pt x="167" y="175"/>
                      <a:pt x="217" y="158"/>
                      <a:pt x="268" y="141"/>
                    </a:cubicBezTo>
                    <a:cubicBezTo>
                      <a:pt x="284" y="141"/>
                      <a:pt x="318" y="124"/>
                      <a:pt x="351" y="124"/>
                    </a:cubicBezTo>
                    <a:cubicBezTo>
                      <a:pt x="351" y="108"/>
                      <a:pt x="368" y="91"/>
                      <a:pt x="368" y="74"/>
                    </a:cubicBezTo>
                    <a:cubicBezTo>
                      <a:pt x="384" y="58"/>
                      <a:pt x="368" y="41"/>
                      <a:pt x="351" y="24"/>
                    </a:cubicBezTo>
                    <a:cubicBezTo>
                      <a:pt x="319" y="8"/>
                      <a:pt x="285" y="1"/>
                      <a:pt x="252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098" name="Google Shape;3909;p60">
                <a:extLst>
                  <a:ext uri="{FF2B5EF4-FFF2-40B4-BE49-F238E27FC236}">
                    <a16:creationId xmlns:a16="http://schemas.microsoft.com/office/drawing/2014/main" id="{24033FFA-C88F-4148-82F4-D63F1BDBAF5B}"/>
                  </a:ext>
                </a:extLst>
              </p:cNvPr>
              <p:cNvSpPr/>
              <p:nvPr/>
            </p:nvSpPr>
            <p:spPr>
              <a:xfrm>
                <a:off x="1953199" y="4019629"/>
                <a:ext cx="12056" cy="16587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52" extrusionOk="0">
                    <a:moveTo>
                      <a:pt x="51" y="1"/>
                    </a:moveTo>
                    <a:cubicBezTo>
                      <a:pt x="17" y="1"/>
                      <a:pt x="1" y="34"/>
                      <a:pt x="17" y="51"/>
                    </a:cubicBezTo>
                    <a:cubicBezTo>
                      <a:pt x="17" y="84"/>
                      <a:pt x="17" y="101"/>
                      <a:pt x="34" y="118"/>
                    </a:cubicBezTo>
                    <a:cubicBezTo>
                      <a:pt x="51" y="151"/>
                      <a:pt x="68" y="168"/>
                      <a:pt x="101" y="201"/>
                    </a:cubicBezTo>
                    <a:cubicBezTo>
                      <a:pt x="118" y="218"/>
                      <a:pt x="134" y="235"/>
                      <a:pt x="168" y="251"/>
                    </a:cubicBezTo>
                    <a:cubicBezTo>
                      <a:pt x="168" y="235"/>
                      <a:pt x="151" y="218"/>
                      <a:pt x="101" y="184"/>
                    </a:cubicBezTo>
                    <a:cubicBezTo>
                      <a:pt x="84" y="151"/>
                      <a:pt x="68" y="134"/>
                      <a:pt x="51" y="101"/>
                    </a:cubicBezTo>
                    <a:cubicBezTo>
                      <a:pt x="34" y="84"/>
                      <a:pt x="17" y="34"/>
                      <a:pt x="51" y="17"/>
                    </a:cubicBezTo>
                    <a:cubicBezTo>
                      <a:pt x="84" y="17"/>
                      <a:pt x="118" y="51"/>
                      <a:pt x="134" y="84"/>
                    </a:cubicBezTo>
                    <a:cubicBezTo>
                      <a:pt x="151" y="101"/>
                      <a:pt x="168" y="134"/>
                      <a:pt x="185" y="168"/>
                    </a:cubicBezTo>
                    <a:cubicBezTo>
                      <a:pt x="185" y="184"/>
                      <a:pt x="185" y="218"/>
                      <a:pt x="185" y="251"/>
                    </a:cubicBezTo>
                    <a:cubicBezTo>
                      <a:pt x="201" y="218"/>
                      <a:pt x="201" y="184"/>
                      <a:pt x="201" y="151"/>
                    </a:cubicBezTo>
                    <a:cubicBezTo>
                      <a:pt x="185" y="118"/>
                      <a:pt x="185" y="84"/>
                      <a:pt x="151" y="67"/>
                    </a:cubicBezTo>
                    <a:cubicBezTo>
                      <a:pt x="134" y="17"/>
                      <a:pt x="101" y="1"/>
                      <a:pt x="51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099" name="Google Shape;3910;p60">
                <a:extLst>
                  <a:ext uri="{FF2B5EF4-FFF2-40B4-BE49-F238E27FC236}">
                    <a16:creationId xmlns:a16="http://schemas.microsoft.com/office/drawing/2014/main" id="{11124521-0661-4FAD-9103-4B601BCA2BF4}"/>
                  </a:ext>
                </a:extLst>
              </p:cNvPr>
              <p:cNvSpPr/>
              <p:nvPr/>
            </p:nvSpPr>
            <p:spPr>
              <a:xfrm>
                <a:off x="1833531" y="4026211"/>
                <a:ext cx="42973" cy="38569"/>
              </a:xfrm>
              <a:custGeom>
                <a:avLst/>
                <a:gdLst/>
                <a:ahLst/>
                <a:cxnLst/>
                <a:rect l="l" t="t" r="r" b="b"/>
                <a:pathLst>
                  <a:path w="720" h="586" extrusionOk="0">
                    <a:moveTo>
                      <a:pt x="151" y="1"/>
                    </a:moveTo>
                    <a:cubicBezTo>
                      <a:pt x="118" y="1"/>
                      <a:pt x="84" y="1"/>
                      <a:pt x="51" y="18"/>
                    </a:cubicBezTo>
                    <a:lnTo>
                      <a:pt x="1" y="18"/>
                    </a:lnTo>
                    <a:cubicBezTo>
                      <a:pt x="1" y="26"/>
                      <a:pt x="17" y="26"/>
                      <a:pt x="45" y="26"/>
                    </a:cubicBezTo>
                    <a:cubicBezTo>
                      <a:pt x="72" y="26"/>
                      <a:pt x="109" y="26"/>
                      <a:pt x="151" y="34"/>
                    </a:cubicBezTo>
                    <a:cubicBezTo>
                      <a:pt x="402" y="51"/>
                      <a:pt x="602" y="218"/>
                      <a:pt x="686" y="452"/>
                    </a:cubicBezTo>
                    <a:cubicBezTo>
                      <a:pt x="719" y="536"/>
                      <a:pt x="719" y="586"/>
                      <a:pt x="719" y="586"/>
                    </a:cubicBezTo>
                    <a:cubicBezTo>
                      <a:pt x="719" y="569"/>
                      <a:pt x="719" y="552"/>
                      <a:pt x="719" y="552"/>
                    </a:cubicBezTo>
                    <a:cubicBezTo>
                      <a:pt x="719" y="502"/>
                      <a:pt x="703" y="469"/>
                      <a:pt x="703" y="435"/>
                    </a:cubicBezTo>
                    <a:cubicBezTo>
                      <a:pt x="619" y="201"/>
                      <a:pt x="402" y="18"/>
                      <a:pt x="151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100" name="Google Shape;3911;p60">
                <a:extLst>
                  <a:ext uri="{FF2B5EF4-FFF2-40B4-BE49-F238E27FC236}">
                    <a16:creationId xmlns:a16="http://schemas.microsoft.com/office/drawing/2014/main" id="{79ADFAB0-83A6-4BE5-918D-D45B9EDE3761}"/>
                  </a:ext>
                </a:extLst>
              </p:cNvPr>
              <p:cNvSpPr/>
              <p:nvPr/>
            </p:nvSpPr>
            <p:spPr>
              <a:xfrm>
                <a:off x="1844513" y="3972371"/>
                <a:ext cx="2030" cy="55025"/>
              </a:xfrm>
              <a:custGeom>
                <a:avLst/>
                <a:gdLst/>
                <a:ahLst/>
                <a:cxnLst/>
                <a:rect l="l" t="t" r="r" b="b"/>
                <a:pathLst>
                  <a:path w="34" h="836" extrusionOk="0">
                    <a:moveTo>
                      <a:pt x="17" y="0"/>
                    </a:moveTo>
                    <a:cubicBezTo>
                      <a:pt x="17" y="134"/>
                      <a:pt x="1" y="284"/>
                      <a:pt x="17" y="418"/>
                    </a:cubicBezTo>
                    <a:cubicBezTo>
                      <a:pt x="1" y="552"/>
                      <a:pt x="1" y="685"/>
                      <a:pt x="17" y="836"/>
                    </a:cubicBezTo>
                    <a:cubicBezTo>
                      <a:pt x="34" y="552"/>
                      <a:pt x="34" y="284"/>
                      <a:pt x="17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101" name="Google Shape;3912;p60">
                <a:extLst>
                  <a:ext uri="{FF2B5EF4-FFF2-40B4-BE49-F238E27FC236}">
                    <a16:creationId xmlns:a16="http://schemas.microsoft.com/office/drawing/2014/main" id="{2747DD1A-DDE0-4F4E-A01C-F54E415C4279}"/>
                  </a:ext>
                </a:extLst>
              </p:cNvPr>
              <p:cNvSpPr/>
              <p:nvPr/>
            </p:nvSpPr>
            <p:spPr>
              <a:xfrm>
                <a:off x="1891365" y="4052604"/>
                <a:ext cx="35990" cy="1711"/>
              </a:xfrm>
              <a:custGeom>
                <a:avLst/>
                <a:gdLst/>
                <a:ahLst/>
                <a:cxnLst/>
                <a:rect l="l" t="t" r="r" b="b"/>
                <a:pathLst>
                  <a:path w="603" h="26" extrusionOk="0">
                    <a:moveTo>
                      <a:pt x="1" y="1"/>
                    </a:moveTo>
                    <a:cubicBezTo>
                      <a:pt x="101" y="18"/>
                      <a:pt x="201" y="26"/>
                      <a:pt x="302" y="26"/>
                    </a:cubicBezTo>
                    <a:cubicBezTo>
                      <a:pt x="402" y="26"/>
                      <a:pt x="502" y="18"/>
                      <a:pt x="602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102" name="Google Shape;3913;p60">
                <a:extLst>
                  <a:ext uri="{FF2B5EF4-FFF2-40B4-BE49-F238E27FC236}">
                    <a16:creationId xmlns:a16="http://schemas.microsoft.com/office/drawing/2014/main" id="{403C80DD-CE6E-4605-A5B6-CA54194CF8BE}"/>
                  </a:ext>
                </a:extLst>
              </p:cNvPr>
              <p:cNvSpPr/>
              <p:nvPr/>
            </p:nvSpPr>
            <p:spPr>
              <a:xfrm>
                <a:off x="1868446" y="4052604"/>
                <a:ext cx="4058" cy="7767"/>
              </a:xfrm>
              <a:custGeom>
                <a:avLst/>
                <a:gdLst/>
                <a:ahLst/>
                <a:cxnLst/>
                <a:rect l="l" t="t" r="r" b="b"/>
                <a:pathLst>
                  <a:path w="68" h="118" extrusionOk="0">
                    <a:moveTo>
                      <a:pt x="1" y="1"/>
                    </a:moveTo>
                    <a:cubicBezTo>
                      <a:pt x="1" y="1"/>
                      <a:pt x="1" y="34"/>
                      <a:pt x="17" y="68"/>
                    </a:cubicBezTo>
                    <a:cubicBezTo>
                      <a:pt x="34" y="84"/>
                      <a:pt x="51" y="118"/>
                      <a:pt x="51" y="118"/>
                    </a:cubicBezTo>
                    <a:cubicBezTo>
                      <a:pt x="51" y="118"/>
                      <a:pt x="67" y="84"/>
                      <a:pt x="51" y="51"/>
                    </a:cubicBezTo>
                    <a:cubicBezTo>
                      <a:pt x="34" y="1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103" name="Google Shape;3914;p60">
                <a:extLst>
                  <a:ext uri="{FF2B5EF4-FFF2-40B4-BE49-F238E27FC236}">
                    <a16:creationId xmlns:a16="http://schemas.microsoft.com/office/drawing/2014/main" id="{BD8D45B7-5CC7-4B96-BAD7-825A98C9D485}"/>
                  </a:ext>
                </a:extLst>
              </p:cNvPr>
              <p:cNvSpPr/>
              <p:nvPr/>
            </p:nvSpPr>
            <p:spPr>
              <a:xfrm>
                <a:off x="1859493" y="4040559"/>
                <a:ext cx="5013" cy="5528"/>
              </a:xfrm>
              <a:custGeom>
                <a:avLst/>
                <a:gdLst/>
                <a:ahLst/>
                <a:cxnLst/>
                <a:rect l="l" t="t" r="r" b="b"/>
                <a:pathLst>
                  <a:path w="84" h="84" extrusionOk="0">
                    <a:moveTo>
                      <a:pt x="0" y="0"/>
                    </a:moveTo>
                    <a:cubicBezTo>
                      <a:pt x="0" y="0"/>
                      <a:pt x="0" y="33"/>
                      <a:pt x="34" y="50"/>
                    </a:cubicBezTo>
                    <a:cubicBezTo>
                      <a:pt x="50" y="67"/>
                      <a:pt x="67" y="84"/>
                      <a:pt x="67" y="84"/>
                    </a:cubicBezTo>
                    <a:cubicBezTo>
                      <a:pt x="84" y="67"/>
                      <a:pt x="67" y="50"/>
                      <a:pt x="50" y="33"/>
                    </a:cubicBezTo>
                    <a:cubicBezTo>
                      <a:pt x="17" y="17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104" name="Google Shape;3915;p60">
                <a:extLst>
                  <a:ext uri="{FF2B5EF4-FFF2-40B4-BE49-F238E27FC236}">
                    <a16:creationId xmlns:a16="http://schemas.microsoft.com/office/drawing/2014/main" id="{680B3FCC-61F2-49A7-A585-75D71B72BE80}"/>
                  </a:ext>
                </a:extLst>
              </p:cNvPr>
              <p:cNvSpPr/>
              <p:nvPr/>
            </p:nvSpPr>
            <p:spPr>
              <a:xfrm>
                <a:off x="1846483" y="4034571"/>
                <a:ext cx="7043" cy="3158"/>
              </a:xfrm>
              <a:custGeom>
                <a:avLst/>
                <a:gdLst/>
                <a:ahLst/>
                <a:cxnLst/>
                <a:rect l="l" t="t" r="r" b="b"/>
                <a:pathLst>
                  <a:path w="118" h="48" extrusionOk="0">
                    <a:moveTo>
                      <a:pt x="36" y="0"/>
                    </a:moveTo>
                    <a:cubicBezTo>
                      <a:pt x="16" y="0"/>
                      <a:pt x="1" y="8"/>
                      <a:pt x="1" y="8"/>
                    </a:cubicBezTo>
                    <a:cubicBezTo>
                      <a:pt x="1" y="8"/>
                      <a:pt x="34" y="8"/>
                      <a:pt x="68" y="24"/>
                    </a:cubicBezTo>
                    <a:cubicBezTo>
                      <a:pt x="80" y="36"/>
                      <a:pt x="100" y="48"/>
                      <a:pt x="111" y="48"/>
                    </a:cubicBezTo>
                    <a:cubicBezTo>
                      <a:pt x="115" y="48"/>
                      <a:pt x="118" y="46"/>
                      <a:pt x="118" y="41"/>
                    </a:cubicBezTo>
                    <a:cubicBezTo>
                      <a:pt x="118" y="41"/>
                      <a:pt x="101" y="8"/>
                      <a:pt x="68" y="8"/>
                    </a:cubicBezTo>
                    <a:cubicBezTo>
                      <a:pt x="57" y="2"/>
                      <a:pt x="46" y="0"/>
                      <a:pt x="36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105" name="Google Shape;3916;p60">
                <a:extLst>
                  <a:ext uri="{FF2B5EF4-FFF2-40B4-BE49-F238E27FC236}">
                    <a16:creationId xmlns:a16="http://schemas.microsoft.com/office/drawing/2014/main" id="{992DED20-B5DB-4AAC-81BA-223AC7426DAE}"/>
                  </a:ext>
                </a:extLst>
              </p:cNvPr>
              <p:cNvSpPr/>
              <p:nvPr/>
            </p:nvSpPr>
            <p:spPr>
              <a:xfrm>
                <a:off x="1837529" y="4032004"/>
                <a:ext cx="4058" cy="1976"/>
              </a:xfrm>
              <a:custGeom>
                <a:avLst/>
                <a:gdLst/>
                <a:ahLst/>
                <a:cxnLst/>
                <a:rect l="l" t="t" r="r" b="b"/>
                <a:pathLst>
                  <a:path w="68" h="30" extrusionOk="0">
                    <a:moveTo>
                      <a:pt x="11" y="1"/>
                    </a:moveTo>
                    <a:cubicBezTo>
                      <a:pt x="5" y="1"/>
                      <a:pt x="1" y="5"/>
                      <a:pt x="1" y="13"/>
                    </a:cubicBezTo>
                    <a:cubicBezTo>
                      <a:pt x="1" y="13"/>
                      <a:pt x="17" y="30"/>
                      <a:pt x="34" y="30"/>
                    </a:cubicBezTo>
                    <a:lnTo>
                      <a:pt x="67" y="30"/>
                    </a:lnTo>
                    <a:cubicBezTo>
                      <a:pt x="67" y="30"/>
                      <a:pt x="51" y="13"/>
                      <a:pt x="34" y="13"/>
                    </a:cubicBezTo>
                    <a:cubicBezTo>
                      <a:pt x="26" y="5"/>
                      <a:pt x="17" y="1"/>
                      <a:pt x="11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106" name="Google Shape;3933;p60">
                <a:extLst>
                  <a:ext uri="{FF2B5EF4-FFF2-40B4-BE49-F238E27FC236}">
                    <a16:creationId xmlns:a16="http://schemas.microsoft.com/office/drawing/2014/main" id="{A15146D6-AAF3-40BB-8B08-CF1AFCD7BEF5}"/>
                  </a:ext>
                </a:extLst>
              </p:cNvPr>
              <p:cNvSpPr/>
              <p:nvPr/>
            </p:nvSpPr>
            <p:spPr>
              <a:xfrm>
                <a:off x="1139451" y="2497640"/>
                <a:ext cx="682202" cy="1458278"/>
              </a:xfrm>
              <a:custGeom>
                <a:avLst/>
                <a:gdLst/>
                <a:ahLst/>
                <a:cxnLst/>
                <a:rect l="l" t="t" r="r" b="b"/>
                <a:pathLst>
                  <a:path w="11430" h="22156" extrusionOk="0">
                    <a:moveTo>
                      <a:pt x="4278" y="0"/>
                    </a:moveTo>
                    <a:cubicBezTo>
                      <a:pt x="4278" y="0"/>
                      <a:pt x="6885" y="11011"/>
                      <a:pt x="6935" y="11211"/>
                    </a:cubicBezTo>
                    <a:cubicBezTo>
                      <a:pt x="6985" y="11429"/>
                      <a:pt x="1" y="20201"/>
                      <a:pt x="1" y="20201"/>
                    </a:cubicBezTo>
                    <a:lnTo>
                      <a:pt x="2958" y="22156"/>
                    </a:lnTo>
                    <a:cubicBezTo>
                      <a:pt x="2958" y="22156"/>
                      <a:pt x="10928" y="13367"/>
                      <a:pt x="11179" y="12832"/>
                    </a:cubicBezTo>
                    <a:cubicBezTo>
                      <a:pt x="11429" y="12281"/>
                      <a:pt x="9725" y="919"/>
                      <a:pt x="9725" y="919"/>
                    </a:cubicBezTo>
                    <a:lnTo>
                      <a:pt x="4278" y="0"/>
                    </a:lnTo>
                    <a:close/>
                  </a:path>
                </a:pathLst>
              </a:custGeom>
              <a:solidFill>
                <a:srgbClr val="62C090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107" name="Google Shape;3934;p60">
                <a:extLst>
                  <a:ext uri="{FF2B5EF4-FFF2-40B4-BE49-F238E27FC236}">
                    <a16:creationId xmlns:a16="http://schemas.microsoft.com/office/drawing/2014/main" id="{DFC3871D-20ED-4A45-A94F-8D8DC63ACD5A}"/>
                  </a:ext>
                </a:extLst>
              </p:cNvPr>
              <p:cNvSpPr/>
              <p:nvPr/>
            </p:nvSpPr>
            <p:spPr>
              <a:xfrm>
                <a:off x="1312957" y="2487702"/>
                <a:ext cx="686201" cy="1528967"/>
              </a:xfrm>
              <a:custGeom>
                <a:avLst/>
                <a:gdLst/>
                <a:ahLst/>
                <a:cxnLst/>
                <a:rect l="l" t="t" r="r" b="b"/>
                <a:pathLst>
                  <a:path w="11497" h="23230" extrusionOk="0">
                    <a:moveTo>
                      <a:pt x="402" y="1"/>
                    </a:moveTo>
                    <a:lnTo>
                      <a:pt x="302" y="418"/>
                    </a:lnTo>
                    <a:cubicBezTo>
                      <a:pt x="1" y="1655"/>
                      <a:pt x="185" y="2975"/>
                      <a:pt x="820" y="4078"/>
                    </a:cubicBezTo>
                    <a:lnTo>
                      <a:pt x="5465" y="12114"/>
                    </a:lnTo>
                    <a:cubicBezTo>
                      <a:pt x="5799" y="12682"/>
                      <a:pt x="6033" y="13301"/>
                      <a:pt x="6166" y="13952"/>
                    </a:cubicBezTo>
                    <a:lnTo>
                      <a:pt x="8272" y="23225"/>
                    </a:lnTo>
                    <a:lnTo>
                      <a:pt x="11495" y="23225"/>
                    </a:lnTo>
                    <a:cubicBezTo>
                      <a:pt x="11454" y="23033"/>
                      <a:pt x="10650" y="15524"/>
                      <a:pt x="10243" y="12983"/>
                    </a:cubicBezTo>
                    <a:cubicBezTo>
                      <a:pt x="9926" y="11012"/>
                      <a:pt x="7303" y="4913"/>
                      <a:pt x="6033" y="2039"/>
                    </a:cubicBezTo>
                    <a:lnTo>
                      <a:pt x="6818" y="1070"/>
                    </a:lnTo>
                    <a:lnTo>
                      <a:pt x="5448" y="836"/>
                    </a:lnTo>
                    <a:lnTo>
                      <a:pt x="402" y="1"/>
                    </a:lnTo>
                    <a:close/>
                    <a:moveTo>
                      <a:pt x="11495" y="23225"/>
                    </a:moveTo>
                    <a:cubicBezTo>
                      <a:pt x="11495" y="23228"/>
                      <a:pt x="11496" y="23229"/>
                      <a:pt x="11496" y="23229"/>
                    </a:cubicBezTo>
                    <a:cubicBezTo>
                      <a:pt x="11496" y="23229"/>
                      <a:pt x="11496" y="23228"/>
                      <a:pt x="11496" y="23225"/>
                    </a:cubicBezTo>
                    <a:close/>
                  </a:path>
                </a:pathLst>
              </a:custGeom>
              <a:solidFill>
                <a:srgbClr val="62C090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 dirty="0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108" name="Google Shape;3935;p60">
                <a:extLst>
                  <a:ext uri="{FF2B5EF4-FFF2-40B4-BE49-F238E27FC236}">
                    <a16:creationId xmlns:a16="http://schemas.microsoft.com/office/drawing/2014/main" id="{D061BA0E-073D-4E00-858A-154F34DB5D8F}"/>
                  </a:ext>
                </a:extLst>
              </p:cNvPr>
              <p:cNvSpPr/>
              <p:nvPr/>
            </p:nvSpPr>
            <p:spPr>
              <a:xfrm>
                <a:off x="1677990" y="2620787"/>
                <a:ext cx="80814" cy="22661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3443" extrusionOk="0">
                    <a:moveTo>
                      <a:pt x="0" y="0"/>
                    </a:moveTo>
                    <a:cubicBezTo>
                      <a:pt x="17" y="34"/>
                      <a:pt x="34" y="84"/>
                      <a:pt x="50" y="134"/>
                    </a:cubicBezTo>
                    <a:lnTo>
                      <a:pt x="201" y="502"/>
                    </a:lnTo>
                    <a:cubicBezTo>
                      <a:pt x="334" y="802"/>
                      <a:pt x="501" y="1237"/>
                      <a:pt x="685" y="1721"/>
                    </a:cubicBezTo>
                    <a:cubicBezTo>
                      <a:pt x="886" y="2189"/>
                      <a:pt x="1036" y="2624"/>
                      <a:pt x="1153" y="2941"/>
                    </a:cubicBezTo>
                    <a:cubicBezTo>
                      <a:pt x="1203" y="3091"/>
                      <a:pt x="1253" y="3208"/>
                      <a:pt x="1287" y="3309"/>
                    </a:cubicBezTo>
                    <a:cubicBezTo>
                      <a:pt x="1303" y="3359"/>
                      <a:pt x="1320" y="3409"/>
                      <a:pt x="1354" y="3442"/>
                    </a:cubicBezTo>
                    <a:cubicBezTo>
                      <a:pt x="1354" y="3409"/>
                      <a:pt x="1337" y="3359"/>
                      <a:pt x="1320" y="3309"/>
                    </a:cubicBezTo>
                    <a:cubicBezTo>
                      <a:pt x="1287" y="3208"/>
                      <a:pt x="1253" y="3091"/>
                      <a:pt x="1203" y="2924"/>
                    </a:cubicBezTo>
                    <a:cubicBezTo>
                      <a:pt x="1103" y="2607"/>
                      <a:pt x="936" y="2172"/>
                      <a:pt x="752" y="1688"/>
                    </a:cubicBezTo>
                    <a:cubicBezTo>
                      <a:pt x="568" y="1220"/>
                      <a:pt x="385" y="786"/>
                      <a:pt x="251" y="485"/>
                    </a:cubicBezTo>
                    <a:cubicBezTo>
                      <a:pt x="184" y="335"/>
                      <a:pt x="117" y="201"/>
                      <a:pt x="84" y="117"/>
                    </a:cubicBezTo>
                    <a:cubicBezTo>
                      <a:pt x="67" y="67"/>
                      <a:pt x="34" y="34"/>
                      <a:pt x="17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109" name="Google Shape;3936;p60">
                <a:extLst>
                  <a:ext uri="{FF2B5EF4-FFF2-40B4-BE49-F238E27FC236}">
                    <a16:creationId xmlns:a16="http://schemas.microsoft.com/office/drawing/2014/main" id="{25746EA9-8D67-4DD7-B607-FCC6A590F5E8}"/>
                  </a:ext>
                </a:extLst>
              </p:cNvPr>
              <p:cNvSpPr/>
              <p:nvPr/>
            </p:nvSpPr>
            <p:spPr>
              <a:xfrm>
                <a:off x="1473509" y="2969361"/>
                <a:ext cx="227461" cy="537871"/>
              </a:xfrm>
              <a:custGeom>
                <a:avLst/>
                <a:gdLst/>
                <a:ahLst/>
                <a:cxnLst/>
                <a:rect l="l" t="t" r="r" b="b"/>
                <a:pathLst>
                  <a:path w="3811" h="8172" extrusionOk="0">
                    <a:moveTo>
                      <a:pt x="1" y="1"/>
                    </a:moveTo>
                    <a:cubicBezTo>
                      <a:pt x="18" y="34"/>
                      <a:pt x="34" y="51"/>
                      <a:pt x="51" y="85"/>
                    </a:cubicBezTo>
                    <a:lnTo>
                      <a:pt x="201" y="302"/>
                    </a:lnTo>
                    <a:lnTo>
                      <a:pt x="736" y="1120"/>
                    </a:lnTo>
                    <a:cubicBezTo>
                      <a:pt x="1321" y="2006"/>
                      <a:pt x="1872" y="2942"/>
                      <a:pt x="2374" y="3894"/>
                    </a:cubicBezTo>
                    <a:cubicBezTo>
                      <a:pt x="2641" y="4445"/>
                      <a:pt x="2892" y="4997"/>
                      <a:pt x="3092" y="5498"/>
                    </a:cubicBezTo>
                    <a:cubicBezTo>
                      <a:pt x="3176" y="5749"/>
                      <a:pt x="3276" y="5999"/>
                      <a:pt x="3343" y="6233"/>
                    </a:cubicBezTo>
                    <a:lnTo>
                      <a:pt x="3460" y="6567"/>
                    </a:lnTo>
                    <a:cubicBezTo>
                      <a:pt x="3476" y="6668"/>
                      <a:pt x="3510" y="6768"/>
                      <a:pt x="3543" y="6868"/>
                    </a:cubicBezTo>
                    <a:cubicBezTo>
                      <a:pt x="3593" y="7069"/>
                      <a:pt x="3627" y="7252"/>
                      <a:pt x="3660" y="7403"/>
                    </a:cubicBezTo>
                    <a:cubicBezTo>
                      <a:pt x="3677" y="7486"/>
                      <a:pt x="3694" y="7570"/>
                      <a:pt x="3710" y="7637"/>
                    </a:cubicBezTo>
                    <a:cubicBezTo>
                      <a:pt x="3727" y="7704"/>
                      <a:pt x="3744" y="7770"/>
                      <a:pt x="3744" y="7821"/>
                    </a:cubicBezTo>
                    <a:lnTo>
                      <a:pt x="3794" y="8088"/>
                    </a:lnTo>
                    <a:cubicBezTo>
                      <a:pt x="3794" y="8105"/>
                      <a:pt x="3811" y="8138"/>
                      <a:pt x="3811" y="8171"/>
                    </a:cubicBezTo>
                    <a:cubicBezTo>
                      <a:pt x="3811" y="8138"/>
                      <a:pt x="3811" y="8105"/>
                      <a:pt x="3811" y="8071"/>
                    </a:cubicBezTo>
                    <a:cubicBezTo>
                      <a:pt x="3794" y="8004"/>
                      <a:pt x="3794" y="7921"/>
                      <a:pt x="3777" y="7821"/>
                    </a:cubicBezTo>
                    <a:cubicBezTo>
                      <a:pt x="3760" y="7754"/>
                      <a:pt x="3760" y="7687"/>
                      <a:pt x="3744" y="7620"/>
                    </a:cubicBezTo>
                    <a:lnTo>
                      <a:pt x="3710" y="7403"/>
                    </a:lnTo>
                    <a:cubicBezTo>
                      <a:pt x="3677" y="7236"/>
                      <a:pt x="3643" y="7052"/>
                      <a:pt x="3577" y="6851"/>
                    </a:cubicBezTo>
                    <a:lnTo>
                      <a:pt x="3510" y="6551"/>
                    </a:lnTo>
                    <a:cubicBezTo>
                      <a:pt x="3476" y="6434"/>
                      <a:pt x="3443" y="6317"/>
                      <a:pt x="3410" y="6217"/>
                    </a:cubicBezTo>
                    <a:cubicBezTo>
                      <a:pt x="3326" y="5983"/>
                      <a:pt x="3242" y="5732"/>
                      <a:pt x="3142" y="5481"/>
                    </a:cubicBezTo>
                    <a:cubicBezTo>
                      <a:pt x="2958" y="4963"/>
                      <a:pt x="2708" y="4412"/>
                      <a:pt x="2424" y="3861"/>
                    </a:cubicBezTo>
                    <a:cubicBezTo>
                      <a:pt x="1939" y="2908"/>
                      <a:pt x="1388" y="1973"/>
                      <a:pt x="770" y="1087"/>
                    </a:cubicBezTo>
                    <a:cubicBezTo>
                      <a:pt x="552" y="753"/>
                      <a:pt x="352" y="469"/>
                      <a:pt x="218" y="285"/>
                    </a:cubicBezTo>
                    <a:lnTo>
                      <a:pt x="68" y="68"/>
                    </a:lnTo>
                    <a:cubicBezTo>
                      <a:pt x="51" y="51"/>
                      <a:pt x="34" y="18"/>
                      <a:pt x="1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110" name="Google Shape;3938;p60">
                <a:extLst>
                  <a:ext uri="{FF2B5EF4-FFF2-40B4-BE49-F238E27FC236}">
                    <a16:creationId xmlns:a16="http://schemas.microsoft.com/office/drawing/2014/main" id="{C2941B3B-9208-446A-82C5-9A8BEF6ABFC7}"/>
                  </a:ext>
                </a:extLst>
              </p:cNvPr>
              <p:cNvSpPr/>
              <p:nvPr/>
            </p:nvSpPr>
            <p:spPr>
              <a:xfrm>
                <a:off x="1795631" y="3980072"/>
                <a:ext cx="203527" cy="5528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84" extrusionOk="0">
                    <a:moveTo>
                      <a:pt x="1705" y="0"/>
                    </a:moveTo>
                    <a:cubicBezTo>
                      <a:pt x="1221" y="0"/>
                      <a:pt x="803" y="17"/>
                      <a:pt x="502" y="34"/>
                    </a:cubicBezTo>
                    <a:cubicBezTo>
                      <a:pt x="335" y="34"/>
                      <a:pt x="218" y="50"/>
                      <a:pt x="135" y="50"/>
                    </a:cubicBezTo>
                    <a:cubicBezTo>
                      <a:pt x="84" y="50"/>
                      <a:pt x="34" y="50"/>
                      <a:pt x="1" y="67"/>
                    </a:cubicBezTo>
                    <a:cubicBezTo>
                      <a:pt x="34" y="84"/>
                      <a:pt x="84" y="84"/>
                      <a:pt x="135" y="84"/>
                    </a:cubicBezTo>
                    <a:lnTo>
                      <a:pt x="502" y="84"/>
                    </a:lnTo>
                    <a:lnTo>
                      <a:pt x="1705" y="67"/>
                    </a:lnTo>
                    <a:lnTo>
                      <a:pt x="2908" y="84"/>
                    </a:lnTo>
                    <a:lnTo>
                      <a:pt x="3276" y="84"/>
                    </a:lnTo>
                    <a:cubicBezTo>
                      <a:pt x="3309" y="84"/>
                      <a:pt x="3359" y="84"/>
                      <a:pt x="3409" y="67"/>
                    </a:cubicBezTo>
                    <a:cubicBezTo>
                      <a:pt x="3359" y="67"/>
                      <a:pt x="3309" y="50"/>
                      <a:pt x="3276" y="50"/>
                    </a:cubicBezTo>
                    <a:cubicBezTo>
                      <a:pt x="3175" y="50"/>
                      <a:pt x="3059" y="34"/>
                      <a:pt x="2908" y="34"/>
                    </a:cubicBezTo>
                    <a:cubicBezTo>
                      <a:pt x="2591" y="17"/>
                      <a:pt x="2173" y="0"/>
                      <a:pt x="1705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111" name="Google Shape;3939;p60">
                <a:extLst>
                  <a:ext uri="{FF2B5EF4-FFF2-40B4-BE49-F238E27FC236}">
                    <a16:creationId xmlns:a16="http://schemas.microsoft.com/office/drawing/2014/main" id="{C88CE389-55D2-404B-9737-E1BB00F6E6C5}"/>
                  </a:ext>
                </a:extLst>
              </p:cNvPr>
              <p:cNvSpPr/>
              <p:nvPr/>
            </p:nvSpPr>
            <p:spPr>
              <a:xfrm>
                <a:off x="1366853" y="1378920"/>
                <a:ext cx="350053" cy="346337"/>
              </a:xfrm>
              <a:custGeom>
                <a:avLst/>
                <a:gdLst/>
                <a:ahLst/>
                <a:cxnLst/>
                <a:rect l="l" t="t" r="r" b="b"/>
                <a:pathLst>
                  <a:path w="5865" h="5262" extrusionOk="0">
                    <a:moveTo>
                      <a:pt x="4309" y="0"/>
                    </a:moveTo>
                    <a:cubicBezTo>
                      <a:pt x="3907" y="0"/>
                      <a:pt x="3509" y="113"/>
                      <a:pt x="3158" y="339"/>
                    </a:cubicBezTo>
                    <a:cubicBezTo>
                      <a:pt x="3024" y="439"/>
                      <a:pt x="2874" y="522"/>
                      <a:pt x="2724" y="606"/>
                    </a:cubicBezTo>
                    <a:cubicBezTo>
                      <a:pt x="2523" y="639"/>
                      <a:pt x="2306" y="673"/>
                      <a:pt x="2105" y="673"/>
                    </a:cubicBezTo>
                    <a:cubicBezTo>
                      <a:pt x="1738" y="740"/>
                      <a:pt x="1420" y="974"/>
                      <a:pt x="1270" y="1324"/>
                    </a:cubicBezTo>
                    <a:cubicBezTo>
                      <a:pt x="1170" y="1558"/>
                      <a:pt x="1136" y="1826"/>
                      <a:pt x="969" y="2026"/>
                    </a:cubicBezTo>
                    <a:cubicBezTo>
                      <a:pt x="802" y="2160"/>
                      <a:pt x="618" y="2277"/>
                      <a:pt x="435" y="2377"/>
                    </a:cubicBezTo>
                    <a:cubicBezTo>
                      <a:pt x="100" y="2644"/>
                      <a:pt x="0" y="3112"/>
                      <a:pt x="184" y="3497"/>
                    </a:cubicBezTo>
                    <a:cubicBezTo>
                      <a:pt x="284" y="3630"/>
                      <a:pt x="368" y="3781"/>
                      <a:pt x="418" y="3948"/>
                    </a:cubicBezTo>
                    <a:cubicBezTo>
                      <a:pt x="418" y="4115"/>
                      <a:pt x="401" y="4282"/>
                      <a:pt x="368" y="4432"/>
                    </a:cubicBezTo>
                    <a:cubicBezTo>
                      <a:pt x="368" y="4733"/>
                      <a:pt x="535" y="5000"/>
                      <a:pt x="802" y="5117"/>
                    </a:cubicBezTo>
                    <a:cubicBezTo>
                      <a:pt x="1002" y="5210"/>
                      <a:pt x="1233" y="5261"/>
                      <a:pt x="1462" y="5261"/>
                    </a:cubicBezTo>
                    <a:cubicBezTo>
                      <a:pt x="1521" y="5261"/>
                      <a:pt x="1580" y="5258"/>
                      <a:pt x="1638" y="5251"/>
                    </a:cubicBezTo>
                    <a:lnTo>
                      <a:pt x="5096" y="2594"/>
                    </a:lnTo>
                    <a:cubicBezTo>
                      <a:pt x="5414" y="2527"/>
                      <a:pt x="5664" y="2277"/>
                      <a:pt x="5731" y="1976"/>
                    </a:cubicBezTo>
                    <a:cubicBezTo>
                      <a:pt x="5831" y="1659"/>
                      <a:pt x="5865" y="1324"/>
                      <a:pt x="5831" y="990"/>
                    </a:cubicBezTo>
                    <a:cubicBezTo>
                      <a:pt x="5765" y="740"/>
                      <a:pt x="5514" y="539"/>
                      <a:pt x="5330" y="355"/>
                    </a:cubicBezTo>
                    <a:cubicBezTo>
                      <a:pt x="5146" y="188"/>
                      <a:pt x="4929" y="88"/>
                      <a:pt x="4712" y="38"/>
                    </a:cubicBezTo>
                    <a:cubicBezTo>
                      <a:pt x="4578" y="13"/>
                      <a:pt x="4444" y="0"/>
                      <a:pt x="4309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112" name="Google Shape;3940;p60">
                <a:extLst>
                  <a:ext uri="{FF2B5EF4-FFF2-40B4-BE49-F238E27FC236}">
                    <a16:creationId xmlns:a16="http://schemas.microsoft.com/office/drawing/2014/main" id="{F0F7C460-2FB1-4068-AA39-83C16E6D1FC6}"/>
                  </a:ext>
                </a:extLst>
              </p:cNvPr>
              <p:cNvSpPr/>
              <p:nvPr/>
            </p:nvSpPr>
            <p:spPr>
              <a:xfrm>
                <a:off x="1460557" y="1466197"/>
                <a:ext cx="231459" cy="413407"/>
              </a:xfrm>
              <a:custGeom>
                <a:avLst/>
                <a:gdLst/>
                <a:ahLst/>
                <a:cxnLst/>
                <a:rect l="l" t="t" r="r" b="b"/>
                <a:pathLst>
                  <a:path w="3878" h="6281" extrusionOk="0">
                    <a:moveTo>
                      <a:pt x="2181" y="1"/>
                    </a:moveTo>
                    <a:cubicBezTo>
                      <a:pt x="1521" y="1"/>
                      <a:pt x="863" y="185"/>
                      <a:pt x="285" y="550"/>
                    </a:cubicBezTo>
                    <a:lnTo>
                      <a:pt x="118" y="650"/>
                    </a:lnTo>
                    <a:lnTo>
                      <a:pt x="1" y="6231"/>
                    </a:lnTo>
                    <a:lnTo>
                      <a:pt x="2457" y="6281"/>
                    </a:lnTo>
                    <a:cubicBezTo>
                      <a:pt x="2507" y="5997"/>
                      <a:pt x="2591" y="4877"/>
                      <a:pt x="2591" y="4877"/>
                    </a:cubicBezTo>
                    <a:cubicBezTo>
                      <a:pt x="2591" y="4877"/>
                      <a:pt x="3610" y="4827"/>
                      <a:pt x="3727" y="3808"/>
                    </a:cubicBezTo>
                    <a:cubicBezTo>
                      <a:pt x="3827" y="2789"/>
                      <a:pt x="3877" y="433"/>
                      <a:pt x="3877" y="433"/>
                    </a:cubicBezTo>
                    <a:cubicBezTo>
                      <a:pt x="3345" y="144"/>
                      <a:pt x="2763" y="1"/>
                      <a:pt x="2181" y="1"/>
                    </a:cubicBezTo>
                    <a:close/>
                  </a:path>
                </a:pathLst>
              </a:custGeom>
              <a:solidFill>
                <a:srgbClr val="FFBE9D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113" name="Google Shape;3941;p60">
                <a:extLst>
                  <a:ext uri="{FF2B5EF4-FFF2-40B4-BE49-F238E27FC236}">
                    <a16:creationId xmlns:a16="http://schemas.microsoft.com/office/drawing/2014/main" id="{2B79C343-9057-4EAE-BEDB-328861F67B98}"/>
                  </a:ext>
                </a:extLst>
              </p:cNvPr>
              <p:cNvSpPr/>
              <p:nvPr/>
            </p:nvSpPr>
            <p:spPr>
              <a:xfrm>
                <a:off x="1620156" y="1592501"/>
                <a:ext cx="21963" cy="82603"/>
              </a:xfrm>
              <a:custGeom>
                <a:avLst/>
                <a:gdLst/>
                <a:ahLst/>
                <a:cxnLst/>
                <a:rect l="l" t="t" r="r" b="b"/>
                <a:pathLst>
                  <a:path w="368" h="1255" extrusionOk="0">
                    <a:moveTo>
                      <a:pt x="17" y="1"/>
                    </a:moveTo>
                    <a:lnTo>
                      <a:pt x="17" y="1"/>
                    </a:lnTo>
                    <a:cubicBezTo>
                      <a:pt x="50" y="268"/>
                      <a:pt x="117" y="519"/>
                      <a:pt x="201" y="770"/>
                    </a:cubicBezTo>
                    <a:cubicBezTo>
                      <a:pt x="217" y="870"/>
                      <a:pt x="251" y="970"/>
                      <a:pt x="284" y="1070"/>
                    </a:cubicBezTo>
                    <a:cubicBezTo>
                      <a:pt x="301" y="1104"/>
                      <a:pt x="301" y="1137"/>
                      <a:pt x="301" y="1171"/>
                    </a:cubicBezTo>
                    <a:cubicBezTo>
                      <a:pt x="284" y="1187"/>
                      <a:pt x="267" y="1204"/>
                      <a:pt x="217" y="1204"/>
                    </a:cubicBezTo>
                    <a:cubicBezTo>
                      <a:pt x="198" y="1199"/>
                      <a:pt x="177" y="1197"/>
                      <a:pt x="155" y="1197"/>
                    </a:cubicBezTo>
                    <a:cubicBezTo>
                      <a:pt x="103" y="1197"/>
                      <a:pt x="47" y="1209"/>
                      <a:pt x="0" y="1221"/>
                    </a:cubicBezTo>
                    <a:cubicBezTo>
                      <a:pt x="67" y="1254"/>
                      <a:pt x="151" y="1254"/>
                      <a:pt x="217" y="1254"/>
                    </a:cubicBezTo>
                    <a:lnTo>
                      <a:pt x="284" y="1254"/>
                    </a:lnTo>
                    <a:cubicBezTo>
                      <a:pt x="318" y="1254"/>
                      <a:pt x="334" y="1221"/>
                      <a:pt x="351" y="1204"/>
                    </a:cubicBezTo>
                    <a:cubicBezTo>
                      <a:pt x="368" y="1154"/>
                      <a:pt x="368" y="1087"/>
                      <a:pt x="351" y="1037"/>
                    </a:cubicBezTo>
                    <a:cubicBezTo>
                      <a:pt x="318" y="953"/>
                      <a:pt x="301" y="853"/>
                      <a:pt x="267" y="753"/>
                    </a:cubicBezTo>
                    <a:cubicBezTo>
                      <a:pt x="217" y="485"/>
                      <a:pt x="134" y="235"/>
                      <a:pt x="17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114" name="Google Shape;3942;p60">
                <a:extLst>
                  <a:ext uri="{FF2B5EF4-FFF2-40B4-BE49-F238E27FC236}">
                    <a16:creationId xmlns:a16="http://schemas.microsoft.com/office/drawing/2014/main" id="{C75B06D3-10AD-4D49-BFBA-5DFB8F283CA9}"/>
                  </a:ext>
                </a:extLst>
              </p:cNvPr>
              <p:cNvSpPr/>
              <p:nvPr/>
            </p:nvSpPr>
            <p:spPr>
              <a:xfrm>
                <a:off x="1538387" y="1753099"/>
                <a:ext cx="76814" cy="50614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769" extrusionOk="0">
                    <a:moveTo>
                      <a:pt x="0" y="0"/>
                    </a:moveTo>
                    <a:cubicBezTo>
                      <a:pt x="0" y="0"/>
                      <a:pt x="234" y="769"/>
                      <a:pt x="1253" y="769"/>
                    </a:cubicBezTo>
                    <a:lnTo>
                      <a:pt x="1287" y="502"/>
                    </a:lnTo>
                    <a:cubicBezTo>
                      <a:pt x="819" y="468"/>
                      <a:pt x="368" y="301"/>
                      <a:pt x="0" y="0"/>
                    </a:cubicBezTo>
                    <a:close/>
                  </a:path>
                </a:pathLst>
              </a:custGeom>
              <a:solidFill>
                <a:srgbClr val="EB996E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115" name="Google Shape;3943;p60">
                <a:extLst>
                  <a:ext uri="{FF2B5EF4-FFF2-40B4-BE49-F238E27FC236}">
                    <a16:creationId xmlns:a16="http://schemas.microsoft.com/office/drawing/2014/main" id="{0AA119AA-6E2C-4A05-914A-3630D93E90C5}"/>
                  </a:ext>
                </a:extLst>
              </p:cNvPr>
              <p:cNvSpPr/>
              <p:nvPr/>
            </p:nvSpPr>
            <p:spPr>
              <a:xfrm>
                <a:off x="1427313" y="1578943"/>
                <a:ext cx="52285" cy="8194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1245" extrusionOk="0">
                    <a:moveTo>
                      <a:pt x="594" y="0"/>
                    </a:moveTo>
                    <a:cubicBezTo>
                      <a:pt x="403" y="0"/>
                      <a:pt x="1" y="71"/>
                      <a:pt x="40" y="691"/>
                    </a:cubicBezTo>
                    <a:cubicBezTo>
                      <a:pt x="59" y="1143"/>
                      <a:pt x="321" y="1245"/>
                      <a:pt x="547" y="1245"/>
                    </a:cubicBezTo>
                    <a:cubicBezTo>
                      <a:pt x="722" y="1245"/>
                      <a:pt x="875" y="1183"/>
                      <a:pt x="875" y="1176"/>
                    </a:cubicBezTo>
                    <a:cubicBezTo>
                      <a:pt x="875" y="1143"/>
                      <a:pt x="691" y="6"/>
                      <a:pt x="691" y="6"/>
                    </a:cubicBezTo>
                    <a:cubicBezTo>
                      <a:pt x="688" y="6"/>
                      <a:pt x="650" y="0"/>
                      <a:pt x="594" y="0"/>
                    </a:cubicBezTo>
                    <a:close/>
                  </a:path>
                </a:pathLst>
              </a:custGeom>
              <a:solidFill>
                <a:srgbClr val="FFBE9D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116" name="Google Shape;3944;p60">
                <a:extLst>
                  <a:ext uri="{FF2B5EF4-FFF2-40B4-BE49-F238E27FC236}">
                    <a16:creationId xmlns:a16="http://schemas.microsoft.com/office/drawing/2014/main" id="{6CBDC10B-E655-45C5-B780-D6E0EB9D1EEE}"/>
                  </a:ext>
                </a:extLst>
              </p:cNvPr>
              <p:cNvSpPr/>
              <p:nvPr/>
            </p:nvSpPr>
            <p:spPr>
              <a:xfrm>
                <a:off x="1440624" y="1596912"/>
                <a:ext cx="22978" cy="46270"/>
              </a:xfrm>
              <a:custGeom>
                <a:avLst/>
                <a:gdLst/>
                <a:ahLst/>
                <a:cxnLst/>
                <a:rect l="l" t="t" r="r" b="b"/>
                <a:pathLst>
                  <a:path w="385" h="703" extrusionOk="0">
                    <a:moveTo>
                      <a:pt x="201" y="1"/>
                    </a:moveTo>
                    <a:cubicBezTo>
                      <a:pt x="134" y="17"/>
                      <a:pt x="67" y="68"/>
                      <a:pt x="51" y="134"/>
                    </a:cubicBezTo>
                    <a:cubicBezTo>
                      <a:pt x="17" y="201"/>
                      <a:pt x="1" y="285"/>
                      <a:pt x="17" y="352"/>
                    </a:cubicBezTo>
                    <a:cubicBezTo>
                      <a:pt x="17" y="502"/>
                      <a:pt x="101" y="636"/>
                      <a:pt x="235" y="703"/>
                    </a:cubicBezTo>
                    <a:cubicBezTo>
                      <a:pt x="285" y="703"/>
                      <a:pt x="335" y="703"/>
                      <a:pt x="368" y="669"/>
                    </a:cubicBezTo>
                    <a:cubicBezTo>
                      <a:pt x="385" y="652"/>
                      <a:pt x="385" y="636"/>
                      <a:pt x="385" y="619"/>
                    </a:cubicBezTo>
                    <a:lnTo>
                      <a:pt x="385" y="619"/>
                    </a:lnTo>
                    <a:cubicBezTo>
                      <a:pt x="385" y="619"/>
                      <a:pt x="368" y="636"/>
                      <a:pt x="351" y="652"/>
                    </a:cubicBezTo>
                    <a:cubicBezTo>
                      <a:pt x="335" y="661"/>
                      <a:pt x="318" y="665"/>
                      <a:pt x="301" y="665"/>
                    </a:cubicBezTo>
                    <a:cubicBezTo>
                      <a:pt x="285" y="665"/>
                      <a:pt x="268" y="661"/>
                      <a:pt x="251" y="652"/>
                    </a:cubicBezTo>
                    <a:cubicBezTo>
                      <a:pt x="134" y="586"/>
                      <a:pt x="67" y="485"/>
                      <a:pt x="67" y="352"/>
                    </a:cubicBezTo>
                    <a:cubicBezTo>
                      <a:pt x="67" y="285"/>
                      <a:pt x="84" y="218"/>
                      <a:pt x="101" y="151"/>
                    </a:cubicBezTo>
                    <a:cubicBezTo>
                      <a:pt x="118" y="101"/>
                      <a:pt x="151" y="51"/>
                      <a:pt x="201" y="34"/>
                    </a:cubicBezTo>
                    <a:cubicBezTo>
                      <a:pt x="235" y="34"/>
                      <a:pt x="268" y="34"/>
                      <a:pt x="285" y="68"/>
                    </a:cubicBezTo>
                    <a:cubicBezTo>
                      <a:pt x="301" y="84"/>
                      <a:pt x="285" y="118"/>
                      <a:pt x="301" y="118"/>
                    </a:cubicBezTo>
                    <a:cubicBezTo>
                      <a:pt x="301" y="118"/>
                      <a:pt x="318" y="101"/>
                      <a:pt x="301" y="68"/>
                    </a:cubicBezTo>
                    <a:cubicBezTo>
                      <a:pt x="301" y="51"/>
                      <a:pt x="285" y="34"/>
                      <a:pt x="268" y="17"/>
                    </a:cubicBezTo>
                    <a:cubicBezTo>
                      <a:pt x="251" y="1"/>
                      <a:pt x="218" y="1"/>
                      <a:pt x="201" y="1"/>
                    </a:cubicBezTo>
                    <a:close/>
                  </a:path>
                </a:pathLst>
              </a:custGeom>
              <a:solidFill>
                <a:srgbClr val="EB996E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117" name="Google Shape;3945;p60">
                <a:extLst>
                  <a:ext uri="{FF2B5EF4-FFF2-40B4-BE49-F238E27FC236}">
                    <a16:creationId xmlns:a16="http://schemas.microsoft.com/office/drawing/2014/main" id="{67DF1BA8-38AB-442A-B255-37BB2053D73C}"/>
                  </a:ext>
                </a:extLst>
              </p:cNvPr>
              <p:cNvSpPr/>
              <p:nvPr/>
            </p:nvSpPr>
            <p:spPr>
              <a:xfrm>
                <a:off x="1564290" y="1566373"/>
                <a:ext cx="37960" cy="12507"/>
              </a:xfrm>
              <a:custGeom>
                <a:avLst/>
                <a:gdLst/>
                <a:ahLst/>
                <a:cxnLst/>
                <a:rect l="l" t="t" r="r" b="b"/>
                <a:pathLst>
                  <a:path w="636" h="190" extrusionOk="0">
                    <a:moveTo>
                      <a:pt x="335" y="0"/>
                    </a:moveTo>
                    <a:cubicBezTo>
                      <a:pt x="243" y="0"/>
                      <a:pt x="150" y="25"/>
                      <a:pt x="67" y="80"/>
                    </a:cubicBezTo>
                    <a:cubicBezTo>
                      <a:pt x="17" y="131"/>
                      <a:pt x="0" y="164"/>
                      <a:pt x="17" y="181"/>
                    </a:cubicBezTo>
                    <a:cubicBezTo>
                      <a:pt x="20" y="187"/>
                      <a:pt x="28" y="190"/>
                      <a:pt x="40" y="190"/>
                    </a:cubicBezTo>
                    <a:cubicBezTo>
                      <a:pt x="87" y="190"/>
                      <a:pt x="197" y="144"/>
                      <a:pt x="318" y="131"/>
                    </a:cubicBezTo>
                    <a:cubicBezTo>
                      <a:pt x="429" y="131"/>
                      <a:pt x="526" y="145"/>
                      <a:pt x="583" y="145"/>
                    </a:cubicBezTo>
                    <a:cubicBezTo>
                      <a:pt x="611" y="145"/>
                      <a:pt x="630" y="142"/>
                      <a:pt x="635" y="131"/>
                    </a:cubicBezTo>
                    <a:cubicBezTo>
                      <a:pt x="635" y="114"/>
                      <a:pt x="619" y="80"/>
                      <a:pt x="552" y="47"/>
                    </a:cubicBezTo>
                    <a:cubicBezTo>
                      <a:pt x="484" y="17"/>
                      <a:pt x="410" y="0"/>
                      <a:pt x="335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118" name="Google Shape;3946;p60">
                <a:extLst>
                  <a:ext uri="{FF2B5EF4-FFF2-40B4-BE49-F238E27FC236}">
                    <a16:creationId xmlns:a16="http://schemas.microsoft.com/office/drawing/2014/main" id="{99B92FF9-28FC-436E-8B7E-880763EEF8BD}"/>
                  </a:ext>
                </a:extLst>
              </p:cNvPr>
              <p:cNvSpPr/>
              <p:nvPr/>
            </p:nvSpPr>
            <p:spPr>
              <a:xfrm>
                <a:off x="1650058" y="1572756"/>
                <a:ext cx="29962" cy="882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134" extrusionOk="0">
                    <a:moveTo>
                      <a:pt x="251" y="0"/>
                    </a:moveTo>
                    <a:cubicBezTo>
                      <a:pt x="101" y="0"/>
                      <a:pt x="0" y="50"/>
                      <a:pt x="0" y="84"/>
                    </a:cubicBezTo>
                    <a:cubicBezTo>
                      <a:pt x="17" y="134"/>
                      <a:pt x="117" y="134"/>
                      <a:pt x="251" y="134"/>
                    </a:cubicBezTo>
                    <a:cubicBezTo>
                      <a:pt x="385" y="134"/>
                      <a:pt x="485" y="134"/>
                      <a:pt x="502" y="100"/>
                    </a:cubicBezTo>
                    <a:cubicBezTo>
                      <a:pt x="502" y="50"/>
                      <a:pt x="401" y="0"/>
                      <a:pt x="251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119" name="Google Shape;3947;p60">
                <a:extLst>
                  <a:ext uri="{FF2B5EF4-FFF2-40B4-BE49-F238E27FC236}">
                    <a16:creationId xmlns:a16="http://schemas.microsoft.com/office/drawing/2014/main" id="{C1DFCD22-228B-483C-AA33-33D61EA35472}"/>
                  </a:ext>
                </a:extLst>
              </p:cNvPr>
              <p:cNvSpPr/>
              <p:nvPr/>
            </p:nvSpPr>
            <p:spPr>
              <a:xfrm>
                <a:off x="1452621" y="1420781"/>
                <a:ext cx="255333" cy="182450"/>
              </a:xfrm>
              <a:custGeom>
                <a:avLst/>
                <a:gdLst/>
                <a:ahLst/>
                <a:cxnLst/>
                <a:rect l="l" t="t" r="r" b="b"/>
                <a:pathLst>
                  <a:path w="4278" h="2772" extrusionOk="0">
                    <a:moveTo>
                      <a:pt x="2391" y="0"/>
                    </a:moveTo>
                    <a:cubicBezTo>
                      <a:pt x="2056" y="0"/>
                      <a:pt x="1722" y="48"/>
                      <a:pt x="1387" y="120"/>
                    </a:cubicBezTo>
                    <a:cubicBezTo>
                      <a:pt x="1003" y="204"/>
                      <a:pt x="668" y="404"/>
                      <a:pt x="401" y="688"/>
                    </a:cubicBezTo>
                    <a:cubicBezTo>
                      <a:pt x="134" y="972"/>
                      <a:pt x="0" y="1373"/>
                      <a:pt x="67" y="1758"/>
                    </a:cubicBezTo>
                    <a:lnTo>
                      <a:pt x="17" y="1591"/>
                    </a:lnTo>
                    <a:lnTo>
                      <a:pt x="134" y="2326"/>
                    </a:lnTo>
                    <a:cubicBezTo>
                      <a:pt x="134" y="2443"/>
                      <a:pt x="167" y="2560"/>
                      <a:pt x="251" y="2660"/>
                    </a:cubicBezTo>
                    <a:cubicBezTo>
                      <a:pt x="333" y="2734"/>
                      <a:pt x="436" y="2772"/>
                      <a:pt x="540" y="2772"/>
                    </a:cubicBezTo>
                    <a:cubicBezTo>
                      <a:pt x="625" y="2772"/>
                      <a:pt x="710" y="2746"/>
                      <a:pt x="785" y="2693"/>
                    </a:cubicBezTo>
                    <a:cubicBezTo>
                      <a:pt x="1019" y="2526"/>
                      <a:pt x="1186" y="2292"/>
                      <a:pt x="1270" y="2008"/>
                    </a:cubicBezTo>
                    <a:cubicBezTo>
                      <a:pt x="1337" y="1741"/>
                      <a:pt x="1487" y="1490"/>
                      <a:pt x="1654" y="1257"/>
                    </a:cubicBezTo>
                    <a:cubicBezTo>
                      <a:pt x="1849" y="1462"/>
                      <a:pt x="2108" y="1570"/>
                      <a:pt x="2370" y="1570"/>
                    </a:cubicBezTo>
                    <a:cubicBezTo>
                      <a:pt x="2512" y="1570"/>
                      <a:pt x="2655" y="1538"/>
                      <a:pt x="2790" y="1474"/>
                    </a:cubicBezTo>
                    <a:cubicBezTo>
                      <a:pt x="2958" y="1390"/>
                      <a:pt x="3091" y="1257"/>
                      <a:pt x="3242" y="1173"/>
                    </a:cubicBezTo>
                    <a:cubicBezTo>
                      <a:pt x="3340" y="1096"/>
                      <a:pt x="3461" y="1055"/>
                      <a:pt x="3584" y="1055"/>
                    </a:cubicBezTo>
                    <a:cubicBezTo>
                      <a:pt x="3648" y="1055"/>
                      <a:pt x="3713" y="1067"/>
                      <a:pt x="3776" y="1089"/>
                    </a:cubicBezTo>
                    <a:cubicBezTo>
                      <a:pt x="3852" y="1120"/>
                      <a:pt x="3928" y="1192"/>
                      <a:pt x="4017" y="1192"/>
                    </a:cubicBezTo>
                    <a:cubicBezTo>
                      <a:pt x="4026" y="1192"/>
                      <a:pt x="4035" y="1191"/>
                      <a:pt x="4044" y="1190"/>
                    </a:cubicBezTo>
                    <a:cubicBezTo>
                      <a:pt x="4127" y="1190"/>
                      <a:pt x="4194" y="1140"/>
                      <a:pt x="4227" y="1073"/>
                    </a:cubicBezTo>
                    <a:cubicBezTo>
                      <a:pt x="4261" y="1006"/>
                      <a:pt x="4277" y="922"/>
                      <a:pt x="4261" y="856"/>
                    </a:cubicBezTo>
                    <a:cubicBezTo>
                      <a:pt x="4211" y="555"/>
                      <a:pt x="4010" y="321"/>
                      <a:pt x="3743" y="204"/>
                    </a:cubicBezTo>
                    <a:cubicBezTo>
                      <a:pt x="3397" y="69"/>
                      <a:pt x="3038" y="1"/>
                      <a:pt x="2665" y="1"/>
                    </a:cubicBezTo>
                    <a:cubicBezTo>
                      <a:pt x="2623" y="1"/>
                      <a:pt x="2582" y="2"/>
                      <a:pt x="2540" y="3"/>
                    </a:cubicBezTo>
                    <a:cubicBezTo>
                      <a:pt x="2490" y="1"/>
                      <a:pt x="2441" y="0"/>
                      <a:pt x="2391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120" name="Google Shape;3948;p60">
                <a:extLst>
                  <a:ext uri="{FF2B5EF4-FFF2-40B4-BE49-F238E27FC236}">
                    <a16:creationId xmlns:a16="http://schemas.microsoft.com/office/drawing/2014/main" id="{31FD7DD7-517B-4B4D-A4A6-29C98B1FD545}"/>
                  </a:ext>
                </a:extLst>
              </p:cNvPr>
              <p:cNvSpPr/>
              <p:nvPr/>
            </p:nvSpPr>
            <p:spPr>
              <a:xfrm>
                <a:off x="1640092" y="1444082"/>
                <a:ext cx="69833" cy="82537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1254" extrusionOk="0">
                    <a:moveTo>
                      <a:pt x="418" y="0"/>
                    </a:moveTo>
                    <a:cubicBezTo>
                      <a:pt x="201" y="0"/>
                      <a:pt x="34" y="151"/>
                      <a:pt x="0" y="351"/>
                    </a:cubicBezTo>
                    <a:lnTo>
                      <a:pt x="84" y="418"/>
                    </a:lnTo>
                    <a:cubicBezTo>
                      <a:pt x="134" y="685"/>
                      <a:pt x="268" y="919"/>
                      <a:pt x="468" y="1086"/>
                    </a:cubicBezTo>
                    <a:cubicBezTo>
                      <a:pt x="552" y="1187"/>
                      <a:pt x="669" y="1237"/>
                      <a:pt x="802" y="1253"/>
                    </a:cubicBezTo>
                    <a:cubicBezTo>
                      <a:pt x="1020" y="1220"/>
                      <a:pt x="1170" y="1036"/>
                      <a:pt x="1170" y="819"/>
                    </a:cubicBezTo>
                    <a:cubicBezTo>
                      <a:pt x="1170" y="618"/>
                      <a:pt x="1070" y="418"/>
                      <a:pt x="919" y="268"/>
                    </a:cubicBezTo>
                    <a:cubicBezTo>
                      <a:pt x="802" y="117"/>
                      <a:pt x="619" y="17"/>
                      <a:pt x="418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121" name="Google Shape;3949;p60">
                <a:extLst>
                  <a:ext uri="{FF2B5EF4-FFF2-40B4-BE49-F238E27FC236}">
                    <a16:creationId xmlns:a16="http://schemas.microsoft.com/office/drawing/2014/main" id="{C42CEA0C-E3B8-444E-8BAC-BB1660027C7F}"/>
                  </a:ext>
                </a:extLst>
              </p:cNvPr>
              <p:cNvSpPr/>
              <p:nvPr/>
            </p:nvSpPr>
            <p:spPr>
              <a:xfrm>
                <a:off x="1574257" y="1595596"/>
                <a:ext cx="15041" cy="1586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1" extrusionOk="0">
                    <a:moveTo>
                      <a:pt x="104" y="1"/>
                    </a:moveTo>
                    <a:cubicBezTo>
                      <a:pt x="39" y="1"/>
                      <a:pt x="1" y="48"/>
                      <a:pt x="1" y="121"/>
                    </a:cubicBezTo>
                    <a:cubicBezTo>
                      <a:pt x="1" y="188"/>
                      <a:pt x="51" y="238"/>
                      <a:pt x="117" y="238"/>
                    </a:cubicBezTo>
                    <a:cubicBezTo>
                      <a:pt x="125" y="240"/>
                      <a:pt x="132" y="241"/>
                      <a:pt x="139" y="241"/>
                    </a:cubicBezTo>
                    <a:cubicBezTo>
                      <a:pt x="198" y="241"/>
                      <a:pt x="251" y="181"/>
                      <a:pt x="251" y="121"/>
                    </a:cubicBezTo>
                    <a:cubicBezTo>
                      <a:pt x="251" y="54"/>
                      <a:pt x="201" y="4"/>
                      <a:pt x="134" y="4"/>
                    </a:cubicBezTo>
                    <a:cubicBezTo>
                      <a:pt x="123" y="2"/>
                      <a:pt x="113" y="1"/>
                      <a:pt x="104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122" name="Google Shape;3950;p60">
                <a:extLst>
                  <a:ext uri="{FF2B5EF4-FFF2-40B4-BE49-F238E27FC236}">
                    <a16:creationId xmlns:a16="http://schemas.microsoft.com/office/drawing/2014/main" id="{0741F29C-7DB7-4EC0-8E4E-8AF596BD82AE}"/>
                  </a:ext>
                </a:extLst>
              </p:cNvPr>
              <p:cNvSpPr/>
              <p:nvPr/>
            </p:nvSpPr>
            <p:spPr>
              <a:xfrm>
                <a:off x="1560292" y="1584802"/>
                <a:ext cx="31992" cy="9083"/>
              </a:xfrm>
              <a:custGeom>
                <a:avLst/>
                <a:gdLst/>
                <a:ahLst/>
                <a:cxnLst/>
                <a:rect l="l" t="t" r="r" b="b"/>
                <a:pathLst>
                  <a:path w="536" h="138" extrusionOk="0">
                    <a:moveTo>
                      <a:pt x="268" y="1"/>
                    </a:moveTo>
                    <a:cubicBezTo>
                      <a:pt x="184" y="1"/>
                      <a:pt x="118" y="18"/>
                      <a:pt x="67" y="68"/>
                    </a:cubicBezTo>
                    <a:cubicBezTo>
                      <a:pt x="17" y="101"/>
                      <a:pt x="1" y="135"/>
                      <a:pt x="17" y="135"/>
                    </a:cubicBezTo>
                    <a:cubicBezTo>
                      <a:pt x="19" y="136"/>
                      <a:pt x="22" y="137"/>
                      <a:pt x="26" y="137"/>
                    </a:cubicBezTo>
                    <a:cubicBezTo>
                      <a:pt x="57" y="137"/>
                      <a:pt x="149" y="84"/>
                      <a:pt x="268" y="84"/>
                    </a:cubicBezTo>
                    <a:cubicBezTo>
                      <a:pt x="387" y="84"/>
                      <a:pt x="479" y="137"/>
                      <a:pt x="510" y="137"/>
                    </a:cubicBezTo>
                    <a:cubicBezTo>
                      <a:pt x="514" y="137"/>
                      <a:pt x="517" y="136"/>
                      <a:pt x="519" y="135"/>
                    </a:cubicBezTo>
                    <a:cubicBezTo>
                      <a:pt x="535" y="118"/>
                      <a:pt x="519" y="84"/>
                      <a:pt x="468" y="51"/>
                    </a:cubicBezTo>
                    <a:cubicBezTo>
                      <a:pt x="402" y="18"/>
                      <a:pt x="335" y="1"/>
                      <a:pt x="268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123" name="Google Shape;3951;p60">
                <a:extLst>
                  <a:ext uri="{FF2B5EF4-FFF2-40B4-BE49-F238E27FC236}">
                    <a16:creationId xmlns:a16="http://schemas.microsoft.com/office/drawing/2014/main" id="{CAED94F9-ECAA-423E-913F-49CCF28209B1}"/>
                  </a:ext>
                </a:extLst>
              </p:cNvPr>
              <p:cNvSpPr/>
              <p:nvPr/>
            </p:nvSpPr>
            <p:spPr>
              <a:xfrm>
                <a:off x="1659010" y="1594740"/>
                <a:ext cx="15041" cy="16521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51" extrusionOk="0">
                    <a:moveTo>
                      <a:pt x="118" y="0"/>
                    </a:moveTo>
                    <a:cubicBezTo>
                      <a:pt x="51" y="0"/>
                      <a:pt x="1" y="50"/>
                      <a:pt x="1" y="117"/>
                    </a:cubicBezTo>
                    <a:cubicBezTo>
                      <a:pt x="1" y="201"/>
                      <a:pt x="51" y="251"/>
                      <a:pt x="118" y="251"/>
                    </a:cubicBezTo>
                    <a:cubicBezTo>
                      <a:pt x="185" y="251"/>
                      <a:pt x="251" y="201"/>
                      <a:pt x="251" y="134"/>
                    </a:cubicBezTo>
                    <a:cubicBezTo>
                      <a:pt x="251" y="67"/>
                      <a:pt x="201" y="0"/>
                      <a:pt x="118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124" name="Google Shape;3952;p60">
                <a:extLst>
                  <a:ext uri="{FF2B5EF4-FFF2-40B4-BE49-F238E27FC236}">
                    <a16:creationId xmlns:a16="http://schemas.microsoft.com/office/drawing/2014/main" id="{345E0F6B-8695-4938-86E2-62860F1A06F7}"/>
                  </a:ext>
                </a:extLst>
              </p:cNvPr>
              <p:cNvSpPr/>
              <p:nvPr/>
            </p:nvSpPr>
            <p:spPr>
              <a:xfrm>
                <a:off x="1647073" y="1585919"/>
                <a:ext cx="30977" cy="10137"/>
              </a:xfrm>
              <a:custGeom>
                <a:avLst/>
                <a:gdLst/>
                <a:ahLst/>
                <a:cxnLst/>
                <a:rect l="l" t="t" r="r" b="b"/>
                <a:pathLst>
                  <a:path w="519" h="154" extrusionOk="0">
                    <a:moveTo>
                      <a:pt x="251" y="1"/>
                    </a:moveTo>
                    <a:cubicBezTo>
                      <a:pt x="184" y="1"/>
                      <a:pt x="117" y="34"/>
                      <a:pt x="50" y="67"/>
                    </a:cubicBezTo>
                    <a:cubicBezTo>
                      <a:pt x="17" y="101"/>
                      <a:pt x="0" y="134"/>
                      <a:pt x="17" y="151"/>
                    </a:cubicBezTo>
                    <a:cubicBezTo>
                      <a:pt x="18" y="153"/>
                      <a:pt x="21" y="153"/>
                      <a:pt x="23" y="153"/>
                    </a:cubicBezTo>
                    <a:cubicBezTo>
                      <a:pt x="49" y="153"/>
                      <a:pt x="131" y="84"/>
                      <a:pt x="268" y="84"/>
                    </a:cubicBezTo>
                    <a:cubicBezTo>
                      <a:pt x="386" y="84"/>
                      <a:pt x="479" y="137"/>
                      <a:pt x="510" y="137"/>
                    </a:cubicBezTo>
                    <a:cubicBezTo>
                      <a:pt x="513" y="137"/>
                      <a:pt x="516" y="136"/>
                      <a:pt x="518" y="134"/>
                    </a:cubicBezTo>
                    <a:cubicBezTo>
                      <a:pt x="518" y="118"/>
                      <a:pt x="502" y="101"/>
                      <a:pt x="468" y="67"/>
                    </a:cubicBezTo>
                    <a:cubicBezTo>
                      <a:pt x="401" y="17"/>
                      <a:pt x="334" y="1"/>
                      <a:pt x="251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125" name="Google Shape;3953;p60">
                <a:extLst>
                  <a:ext uri="{FF2B5EF4-FFF2-40B4-BE49-F238E27FC236}">
                    <a16:creationId xmlns:a16="http://schemas.microsoft.com/office/drawing/2014/main" id="{87E46D7A-2EC1-4114-99A4-57E841C57727}"/>
                  </a:ext>
                </a:extLst>
              </p:cNvPr>
              <p:cNvSpPr/>
              <p:nvPr/>
            </p:nvSpPr>
            <p:spPr>
              <a:xfrm>
                <a:off x="1593178" y="1673919"/>
                <a:ext cx="25008" cy="27578"/>
              </a:xfrm>
              <a:custGeom>
                <a:avLst/>
                <a:gdLst/>
                <a:ahLst/>
                <a:cxnLst/>
                <a:rect l="l" t="t" r="r" b="b"/>
                <a:pathLst>
                  <a:path w="419" h="419" extrusionOk="0">
                    <a:moveTo>
                      <a:pt x="34" y="0"/>
                    </a:moveTo>
                    <a:cubicBezTo>
                      <a:pt x="18" y="0"/>
                      <a:pt x="1" y="34"/>
                      <a:pt x="1" y="101"/>
                    </a:cubicBezTo>
                    <a:cubicBezTo>
                      <a:pt x="18" y="268"/>
                      <a:pt x="151" y="401"/>
                      <a:pt x="318" y="418"/>
                    </a:cubicBezTo>
                    <a:cubicBezTo>
                      <a:pt x="369" y="418"/>
                      <a:pt x="419" y="401"/>
                      <a:pt x="419" y="401"/>
                    </a:cubicBezTo>
                    <a:cubicBezTo>
                      <a:pt x="419" y="385"/>
                      <a:pt x="268" y="385"/>
                      <a:pt x="151" y="268"/>
                    </a:cubicBezTo>
                    <a:cubicBezTo>
                      <a:pt x="34" y="151"/>
                      <a:pt x="51" y="0"/>
                      <a:pt x="34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126" name="Google Shape;3954;p60">
                <a:extLst>
                  <a:ext uri="{FF2B5EF4-FFF2-40B4-BE49-F238E27FC236}">
                    <a16:creationId xmlns:a16="http://schemas.microsoft.com/office/drawing/2014/main" id="{86E17DCF-39AB-4B15-9332-D44FBAFFDE47}"/>
                  </a:ext>
                </a:extLst>
              </p:cNvPr>
              <p:cNvSpPr/>
              <p:nvPr/>
            </p:nvSpPr>
            <p:spPr>
              <a:xfrm>
                <a:off x="1632093" y="2000511"/>
                <a:ext cx="754003" cy="394055"/>
              </a:xfrm>
              <a:custGeom>
                <a:avLst/>
                <a:gdLst/>
                <a:ahLst/>
                <a:cxnLst/>
                <a:rect l="l" t="t" r="r" b="b"/>
                <a:pathLst>
                  <a:path w="12633" h="5987" extrusionOk="0">
                    <a:moveTo>
                      <a:pt x="2273" y="1"/>
                    </a:moveTo>
                    <a:lnTo>
                      <a:pt x="218" y="686"/>
                    </a:lnTo>
                    <a:cubicBezTo>
                      <a:pt x="218" y="686"/>
                      <a:pt x="1" y="1371"/>
                      <a:pt x="1337" y="4612"/>
                    </a:cubicBezTo>
                    <a:cubicBezTo>
                      <a:pt x="1767" y="5640"/>
                      <a:pt x="2833" y="5986"/>
                      <a:pt x="4075" y="5986"/>
                    </a:cubicBezTo>
                    <a:cubicBezTo>
                      <a:pt x="6653" y="5986"/>
                      <a:pt x="9992" y="4495"/>
                      <a:pt x="9992" y="4495"/>
                    </a:cubicBezTo>
                    <a:lnTo>
                      <a:pt x="9992" y="4479"/>
                    </a:lnTo>
                    <a:cubicBezTo>
                      <a:pt x="10527" y="4378"/>
                      <a:pt x="11062" y="4245"/>
                      <a:pt x="11580" y="4078"/>
                    </a:cubicBezTo>
                    <a:cubicBezTo>
                      <a:pt x="12298" y="3827"/>
                      <a:pt x="12281" y="3760"/>
                      <a:pt x="12231" y="3677"/>
                    </a:cubicBezTo>
                    <a:cubicBezTo>
                      <a:pt x="12214" y="3647"/>
                      <a:pt x="12174" y="3635"/>
                      <a:pt x="12119" y="3635"/>
                    </a:cubicBezTo>
                    <a:cubicBezTo>
                      <a:pt x="11872" y="3635"/>
                      <a:pt x="11322" y="3880"/>
                      <a:pt x="11158" y="3880"/>
                    </a:cubicBezTo>
                    <a:cubicBezTo>
                      <a:pt x="11112" y="3880"/>
                      <a:pt x="11097" y="3861"/>
                      <a:pt x="11129" y="3810"/>
                    </a:cubicBezTo>
                    <a:cubicBezTo>
                      <a:pt x="11312" y="3526"/>
                      <a:pt x="12632" y="3226"/>
                      <a:pt x="12499" y="3008"/>
                    </a:cubicBezTo>
                    <a:cubicBezTo>
                      <a:pt x="12470" y="2959"/>
                      <a:pt x="12409" y="2938"/>
                      <a:pt x="12328" y="2938"/>
                    </a:cubicBezTo>
                    <a:cubicBezTo>
                      <a:pt x="11946" y="2938"/>
                      <a:pt x="11111" y="3401"/>
                      <a:pt x="11028" y="3443"/>
                    </a:cubicBezTo>
                    <a:cubicBezTo>
                      <a:pt x="11014" y="3450"/>
                      <a:pt x="11000" y="3453"/>
                      <a:pt x="10987" y="3453"/>
                    </a:cubicBezTo>
                    <a:cubicBezTo>
                      <a:pt x="10908" y="3453"/>
                      <a:pt x="10859" y="3338"/>
                      <a:pt x="10945" y="3309"/>
                    </a:cubicBezTo>
                    <a:cubicBezTo>
                      <a:pt x="11078" y="3242"/>
                      <a:pt x="12532" y="2624"/>
                      <a:pt x="12365" y="2340"/>
                    </a:cubicBezTo>
                    <a:cubicBezTo>
                      <a:pt x="12342" y="2299"/>
                      <a:pt x="12306" y="2284"/>
                      <a:pt x="12265" y="2284"/>
                    </a:cubicBezTo>
                    <a:cubicBezTo>
                      <a:pt x="12155" y="2284"/>
                      <a:pt x="12014" y="2390"/>
                      <a:pt x="12014" y="2390"/>
                    </a:cubicBezTo>
                    <a:cubicBezTo>
                      <a:pt x="12014" y="2390"/>
                      <a:pt x="10932" y="2959"/>
                      <a:pt x="10677" y="2959"/>
                    </a:cubicBezTo>
                    <a:cubicBezTo>
                      <a:pt x="10652" y="2959"/>
                      <a:pt x="10635" y="2953"/>
                      <a:pt x="10627" y="2941"/>
                    </a:cubicBezTo>
                    <a:cubicBezTo>
                      <a:pt x="10544" y="2808"/>
                      <a:pt x="11312" y="2373"/>
                      <a:pt x="11580" y="2240"/>
                    </a:cubicBezTo>
                    <a:cubicBezTo>
                      <a:pt x="11847" y="2123"/>
                      <a:pt x="11897" y="1939"/>
                      <a:pt x="11747" y="1872"/>
                    </a:cubicBezTo>
                    <a:cubicBezTo>
                      <a:pt x="11739" y="1869"/>
                      <a:pt x="11729" y="1867"/>
                      <a:pt x="11717" y="1867"/>
                    </a:cubicBezTo>
                    <a:cubicBezTo>
                      <a:pt x="11529" y="1867"/>
                      <a:pt x="10794" y="2198"/>
                      <a:pt x="10544" y="2323"/>
                    </a:cubicBezTo>
                    <a:cubicBezTo>
                      <a:pt x="10385" y="2408"/>
                      <a:pt x="10037" y="2587"/>
                      <a:pt x="9856" y="2587"/>
                    </a:cubicBezTo>
                    <a:cubicBezTo>
                      <a:pt x="9751" y="2587"/>
                      <a:pt x="9702" y="2528"/>
                      <a:pt x="9775" y="2357"/>
                    </a:cubicBezTo>
                    <a:cubicBezTo>
                      <a:pt x="9976" y="1889"/>
                      <a:pt x="9959" y="1454"/>
                      <a:pt x="9859" y="1337"/>
                    </a:cubicBezTo>
                    <a:cubicBezTo>
                      <a:pt x="9828" y="1307"/>
                      <a:pt x="9791" y="1294"/>
                      <a:pt x="9753" y="1294"/>
                    </a:cubicBezTo>
                    <a:cubicBezTo>
                      <a:pt x="9666" y="1294"/>
                      <a:pt x="9580" y="1366"/>
                      <a:pt x="9591" y="1471"/>
                    </a:cubicBezTo>
                    <a:cubicBezTo>
                      <a:pt x="9575" y="1638"/>
                      <a:pt x="9541" y="1805"/>
                      <a:pt x="9491" y="1972"/>
                    </a:cubicBezTo>
                    <a:cubicBezTo>
                      <a:pt x="9441" y="2106"/>
                      <a:pt x="9374" y="2223"/>
                      <a:pt x="9291" y="2340"/>
                    </a:cubicBezTo>
                    <a:cubicBezTo>
                      <a:pt x="9190" y="2457"/>
                      <a:pt x="9107" y="2574"/>
                      <a:pt x="9023" y="2657"/>
                    </a:cubicBezTo>
                    <a:cubicBezTo>
                      <a:pt x="8360" y="2893"/>
                      <a:pt x="6592" y="3441"/>
                      <a:pt x="4786" y="3441"/>
                    </a:cubicBezTo>
                    <a:cubicBezTo>
                      <a:pt x="4544" y="3441"/>
                      <a:pt x="4302" y="3431"/>
                      <a:pt x="4061" y="3409"/>
                    </a:cubicBezTo>
                    <a:cubicBezTo>
                      <a:pt x="3693" y="3376"/>
                      <a:pt x="2273" y="1"/>
                      <a:pt x="2273" y="1"/>
                    </a:cubicBezTo>
                    <a:close/>
                  </a:path>
                </a:pathLst>
              </a:custGeom>
              <a:solidFill>
                <a:srgbClr val="EB996E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127" name="Google Shape;3955;p60">
                <a:extLst>
                  <a:ext uri="{FF2B5EF4-FFF2-40B4-BE49-F238E27FC236}">
                    <a16:creationId xmlns:a16="http://schemas.microsoft.com/office/drawing/2014/main" id="{CAAC9E3A-AF4B-46A3-8C04-1C4768769B3E}"/>
                  </a:ext>
                </a:extLst>
              </p:cNvPr>
              <p:cNvSpPr/>
              <p:nvPr/>
            </p:nvSpPr>
            <p:spPr>
              <a:xfrm>
                <a:off x="1290037" y="1831161"/>
                <a:ext cx="573514" cy="726966"/>
              </a:xfrm>
              <a:custGeom>
                <a:avLst/>
                <a:gdLst/>
                <a:ahLst/>
                <a:cxnLst/>
                <a:rect l="l" t="t" r="r" b="b"/>
                <a:pathLst>
                  <a:path w="9609" h="11045" extrusionOk="0">
                    <a:moveTo>
                      <a:pt x="2808" y="1"/>
                    </a:moveTo>
                    <a:lnTo>
                      <a:pt x="2741" y="418"/>
                    </a:lnTo>
                    <a:lnTo>
                      <a:pt x="2340" y="402"/>
                    </a:lnTo>
                    <a:cubicBezTo>
                      <a:pt x="2340" y="402"/>
                      <a:pt x="1" y="636"/>
                      <a:pt x="1" y="3342"/>
                    </a:cubicBezTo>
                    <a:cubicBezTo>
                      <a:pt x="1" y="4612"/>
                      <a:pt x="686" y="5849"/>
                      <a:pt x="920" y="6450"/>
                    </a:cubicBezTo>
                    <a:cubicBezTo>
                      <a:pt x="1070" y="7720"/>
                      <a:pt x="535" y="10009"/>
                      <a:pt x="552" y="10577"/>
                    </a:cubicBezTo>
                    <a:lnTo>
                      <a:pt x="7202" y="11045"/>
                    </a:lnTo>
                    <a:lnTo>
                      <a:pt x="7486" y="6885"/>
                    </a:lnTo>
                    <a:lnTo>
                      <a:pt x="7419" y="6500"/>
                    </a:lnTo>
                    <a:lnTo>
                      <a:pt x="9608" y="5815"/>
                    </a:lnTo>
                    <a:lnTo>
                      <a:pt x="8689" y="3693"/>
                    </a:lnTo>
                    <a:cubicBezTo>
                      <a:pt x="7870" y="1772"/>
                      <a:pt x="6784" y="1020"/>
                      <a:pt x="6233" y="736"/>
                    </a:cubicBezTo>
                    <a:cubicBezTo>
                      <a:pt x="6032" y="652"/>
                      <a:pt x="5815" y="585"/>
                      <a:pt x="5598" y="585"/>
                    </a:cubicBezTo>
                    <a:lnTo>
                      <a:pt x="5514" y="251"/>
                    </a:lnTo>
                    <a:lnTo>
                      <a:pt x="2808" y="1"/>
                    </a:ln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128" name="Google Shape;3956;p60">
                <a:extLst>
                  <a:ext uri="{FF2B5EF4-FFF2-40B4-BE49-F238E27FC236}">
                    <a16:creationId xmlns:a16="http://schemas.microsoft.com/office/drawing/2014/main" id="{D9205285-735D-4415-89B8-88FEE8022744}"/>
                  </a:ext>
                </a:extLst>
              </p:cNvPr>
              <p:cNvSpPr/>
              <p:nvPr/>
            </p:nvSpPr>
            <p:spPr>
              <a:xfrm>
                <a:off x="1622126" y="1280390"/>
                <a:ext cx="1198776" cy="1469137"/>
              </a:xfrm>
              <a:custGeom>
                <a:avLst/>
                <a:gdLst/>
                <a:ahLst/>
                <a:cxnLst/>
                <a:rect l="l" t="t" r="r" b="b"/>
                <a:pathLst>
                  <a:path w="20085" h="22321" extrusionOk="0">
                    <a:moveTo>
                      <a:pt x="11829" y="1278"/>
                    </a:moveTo>
                    <a:cubicBezTo>
                      <a:pt x="13730" y="1278"/>
                      <a:pt x="15596" y="2122"/>
                      <a:pt x="16859" y="3690"/>
                    </a:cubicBezTo>
                    <a:cubicBezTo>
                      <a:pt x="17929" y="5010"/>
                      <a:pt x="18430" y="6715"/>
                      <a:pt x="18246" y="8419"/>
                    </a:cubicBezTo>
                    <a:cubicBezTo>
                      <a:pt x="17929" y="11476"/>
                      <a:pt x="15473" y="13882"/>
                      <a:pt x="12415" y="14167"/>
                    </a:cubicBezTo>
                    <a:cubicBezTo>
                      <a:pt x="12224" y="14183"/>
                      <a:pt x="12034" y="14191"/>
                      <a:pt x="11846" y="14191"/>
                    </a:cubicBezTo>
                    <a:cubicBezTo>
                      <a:pt x="8998" y="14191"/>
                      <a:pt x="6463" y="12329"/>
                      <a:pt x="5648" y="9555"/>
                    </a:cubicBezTo>
                    <a:cubicBezTo>
                      <a:pt x="4779" y="6598"/>
                      <a:pt x="6116" y="3440"/>
                      <a:pt x="8839" y="2019"/>
                    </a:cubicBezTo>
                    <a:cubicBezTo>
                      <a:pt x="9788" y="1519"/>
                      <a:pt x="10813" y="1278"/>
                      <a:pt x="11829" y="1278"/>
                    </a:cubicBezTo>
                    <a:close/>
                    <a:moveTo>
                      <a:pt x="11831" y="0"/>
                    </a:moveTo>
                    <a:cubicBezTo>
                      <a:pt x="11107" y="0"/>
                      <a:pt x="10375" y="103"/>
                      <a:pt x="9658" y="315"/>
                    </a:cubicBezTo>
                    <a:cubicBezTo>
                      <a:pt x="6651" y="1201"/>
                      <a:pt x="4478" y="3807"/>
                      <a:pt x="4144" y="6915"/>
                    </a:cubicBezTo>
                    <a:cubicBezTo>
                      <a:pt x="3877" y="9421"/>
                      <a:pt x="4863" y="11894"/>
                      <a:pt x="6751" y="13565"/>
                    </a:cubicBezTo>
                    <a:lnTo>
                      <a:pt x="1" y="21502"/>
                    </a:lnTo>
                    <a:lnTo>
                      <a:pt x="970" y="22320"/>
                    </a:lnTo>
                    <a:lnTo>
                      <a:pt x="7787" y="14317"/>
                    </a:lnTo>
                    <a:cubicBezTo>
                      <a:pt x="8773" y="14918"/>
                      <a:pt x="9875" y="15303"/>
                      <a:pt x="11011" y="15420"/>
                    </a:cubicBezTo>
                    <a:cubicBezTo>
                      <a:pt x="11296" y="15453"/>
                      <a:pt x="11563" y="15470"/>
                      <a:pt x="11847" y="15470"/>
                    </a:cubicBezTo>
                    <a:cubicBezTo>
                      <a:pt x="14821" y="15453"/>
                      <a:pt x="17528" y="13749"/>
                      <a:pt x="18814" y="11059"/>
                    </a:cubicBezTo>
                    <a:cubicBezTo>
                      <a:pt x="20084" y="8385"/>
                      <a:pt x="19717" y="5194"/>
                      <a:pt x="17845" y="2888"/>
                    </a:cubicBezTo>
                    <a:cubicBezTo>
                      <a:pt x="16359" y="1034"/>
                      <a:pt x="14129" y="0"/>
                      <a:pt x="11831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129" name="Google Shape;3957;p60">
                <a:extLst>
                  <a:ext uri="{FF2B5EF4-FFF2-40B4-BE49-F238E27FC236}">
                    <a16:creationId xmlns:a16="http://schemas.microsoft.com/office/drawing/2014/main" id="{BADB13D0-8BEC-49B4-954D-85D6169D813F}"/>
                  </a:ext>
                </a:extLst>
              </p:cNvPr>
              <p:cNvSpPr/>
              <p:nvPr/>
            </p:nvSpPr>
            <p:spPr>
              <a:xfrm>
                <a:off x="1584226" y="1244979"/>
                <a:ext cx="1204745" cy="1473745"/>
              </a:xfrm>
              <a:custGeom>
                <a:avLst/>
                <a:gdLst/>
                <a:ahLst/>
                <a:cxnLst/>
                <a:rect l="l" t="t" r="r" b="b"/>
                <a:pathLst>
                  <a:path w="20185" h="22391" extrusionOk="0">
                    <a:moveTo>
                      <a:pt x="11913" y="1276"/>
                    </a:moveTo>
                    <a:cubicBezTo>
                      <a:pt x="13821" y="1276"/>
                      <a:pt x="15688" y="2117"/>
                      <a:pt x="16943" y="3677"/>
                    </a:cubicBezTo>
                    <a:cubicBezTo>
                      <a:pt x="18029" y="5014"/>
                      <a:pt x="18530" y="6718"/>
                      <a:pt x="18347" y="8422"/>
                    </a:cubicBezTo>
                    <a:cubicBezTo>
                      <a:pt x="18012" y="11480"/>
                      <a:pt x="15573" y="13886"/>
                      <a:pt x="12499" y="14153"/>
                    </a:cubicBezTo>
                    <a:cubicBezTo>
                      <a:pt x="12300" y="14172"/>
                      <a:pt x="12102" y="14181"/>
                      <a:pt x="11905" y="14181"/>
                    </a:cubicBezTo>
                    <a:cubicBezTo>
                      <a:pt x="9080" y="14181"/>
                      <a:pt x="6544" y="12308"/>
                      <a:pt x="5732" y="9558"/>
                    </a:cubicBezTo>
                    <a:cubicBezTo>
                      <a:pt x="4863" y="6601"/>
                      <a:pt x="6199" y="3443"/>
                      <a:pt x="8923" y="2006"/>
                    </a:cubicBezTo>
                    <a:cubicBezTo>
                      <a:pt x="9874" y="1513"/>
                      <a:pt x="10899" y="1276"/>
                      <a:pt x="11913" y="1276"/>
                    </a:cubicBezTo>
                    <a:close/>
                    <a:moveTo>
                      <a:pt x="11938" y="1"/>
                    </a:moveTo>
                    <a:cubicBezTo>
                      <a:pt x="11207" y="1"/>
                      <a:pt x="10468" y="105"/>
                      <a:pt x="9742" y="318"/>
                    </a:cubicBezTo>
                    <a:cubicBezTo>
                      <a:pt x="6751" y="1204"/>
                      <a:pt x="4579" y="3794"/>
                      <a:pt x="4245" y="6902"/>
                    </a:cubicBezTo>
                    <a:cubicBezTo>
                      <a:pt x="3977" y="9408"/>
                      <a:pt x="4946" y="11897"/>
                      <a:pt x="6851" y="13552"/>
                    </a:cubicBezTo>
                    <a:lnTo>
                      <a:pt x="1" y="21555"/>
                    </a:lnTo>
                    <a:lnTo>
                      <a:pt x="1037" y="22390"/>
                    </a:lnTo>
                    <a:lnTo>
                      <a:pt x="7870" y="14320"/>
                    </a:lnTo>
                    <a:cubicBezTo>
                      <a:pt x="8856" y="14922"/>
                      <a:pt x="9959" y="15289"/>
                      <a:pt x="11112" y="15406"/>
                    </a:cubicBezTo>
                    <a:cubicBezTo>
                      <a:pt x="11379" y="15440"/>
                      <a:pt x="11663" y="15456"/>
                      <a:pt x="11947" y="15456"/>
                    </a:cubicBezTo>
                    <a:cubicBezTo>
                      <a:pt x="14921" y="15456"/>
                      <a:pt x="17628" y="13735"/>
                      <a:pt x="18898" y="11062"/>
                    </a:cubicBezTo>
                    <a:cubicBezTo>
                      <a:pt x="20185" y="8372"/>
                      <a:pt x="19800" y="5197"/>
                      <a:pt x="17946" y="2875"/>
                    </a:cubicBezTo>
                    <a:cubicBezTo>
                      <a:pt x="16450" y="1025"/>
                      <a:pt x="14234" y="1"/>
                      <a:pt x="11938" y="1"/>
                    </a:cubicBezTo>
                    <a:close/>
                  </a:path>
                </a:pathLst>
              </a:custGeom>
              <a:solidFill>
                <a:srgbClr val="455A64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130" name="Google Shape;3958;p60">
                <a:extLst>
                  <a:ext uri="{FF2B5EF4-FFF2-40B4-BE49-F238E27FC236}">
                    <a16:creationId xmlns:a16="http://schemas.microsoft.com/office/drawing/2014/main" id="{01659DBE-1E4E-43CA-AE7B-4DC25B8A802E}"/>
                  </a:ext>
                </a:extLst>
              </p:cNvPr>
              <p:cNvSpPr/>
              <p:nvPr/>
            </p:nvSpPr>
            <p:spPr>
              <a:xfrm>
                <a:off x="1989130" y="1565057"/>
                <a:ext cx="97764" cy="464154"/>
              </a:xfrm>
              <a:custGeom>
                <a:avLst/>
                <a:gdLst/>
                <a:ahLst/>
                <a:cxnLst/>
                <a:rect l="l" t="t" r="r" b="b"/>
                <a:pathLst>
                  <a:path w="1638" h="7052" extrusionOk="0">
                    <a:moveTo>
                      <a:pt x="1036" y="0"/>
                    </a:moveTo>
                    <a:lnTo>
                      <a:pt x="1036" y="0"/>
                    </a:lnTo>
                    <a:cubicBezTo>
                      <a:pt x="1020" y="17"/>
                      <a:pt x="1003" y="34"/>
                      <a:pt x="1003" y="67"/>
                    </a:cubicBezTo>
                    <a:cubicBezTo>
                      <a:pt x="1020" y="50"/>
                      <a:pt x="1036" y="17"/>
                      <a:pt x="1036" y="0"/>
                    </a:cubicBezTo>
                    <a:close/>
                    <a:moveTo>
                      <a:pt x="1003" y="67"/>
                    </a:moveTo>
                    <a:cubicBezTo>
                      <a:pt x="969" y="100"/>
                      <a:pt x="936" y="167"/>
                      <a:pt x="886" y="251"/>
                    </a:cubicBezTo>
                    <a:cubicBezTo>
                      <a:pt x="769" y="501"/>
                      <a:pt x="669" y="735"/>
                      <a:pt x="585" y="1003"/>
                    </a:cubicBezTo>
                    <a:cubicBezTo>
                      <a:pt x="0" y="2690"/>
                      <a:pt x="151" y="4562"/>
                      <a:pt x="1020" y="6149"/>
                    </a:cubicBezTo>
                    <a:cubicBezTo>
                      <a:pt x="1153" y="6383"/>
                      <a:pt x="1287" y="6600"/>
                      <a:pt x="1454" y="6817"/>
                    </a:cubicBezTo>
                    <a:cubicBezTo>
                      <a:pt x="1504" y="6901"/>
                      <a:pt x="1554" y="6951"/>
                      <a:pt x="1588" y="7001"/>
                    </a:cubicBezTo>
                    <a:cubicBezTo>
                      <a:pt x="1604" y="7018"/>
                      <a:pt x="1621" y="7034"/>
                      <a:pt x="1638" y="7051"/>
                    </a:cubicBezTo>
                    <a:cubicBezTo>
                      <a:pt x="1621" y="7034"/>
                      <a:pt x="1604" y="7001"/>
                      <a:pt x="1588" y="6984"/>
                    </a:cubicBezTo>
                    <a:cubicBezTo>
                      <a:pt x="1571" y="6951"/>
                      <a:pt x="1521" y="6884"/>
                      <a:pt x="1471" y="6801"/>
                    </a:cubicBezTo>
                    <a:cubicBezTo>
                      <a:pt x="1320" y="6583"/>
                      <a:pt x="1187" y="6366"/>
                      <a:pt x="1070" y="6116"/>
                    </a:cubicBezTo>
                    <a:cubicBezTo>
                      <a:pt x="234" y="4545"/>
                      <a:pt x="67" y="2707"/>
                      <a:pt x="635" y="1019"/>
                    </a:cubicBezTo>
                    <a:cubicBezTo>
                      <a:pt x="702" y="752"/>
                      <a:pt x="802" y="501"/>
                      <a:pt x="919" y="268"/>
                    </a:cubicBezTo>
                    <a:cubicBezTo>
                      <a:pt x="953" y="184"/>
                      <a:pt x="986" y="117"/>
                      <a:pt x="1003" y="67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131" name="Google Shape;3959;p60">
                <a:extLst>
                  <a:ext uri="{FF2B5EF4-FFF2-40B4-BE49-F238E27FC236}">
                    <a16:creationId xmlns:a16="http://schemas.microsoft.com/office/drawing/2014/main" id="{D7F8823C-61C3-42E7-ADBB-5A051885F884}"/>
                  </a:ext>
                </a:extLst>
              </p:cNvPr>
              <p:cNvSpPr/>
              <p:nvPr/>
            </p:nvSpPr>
            <p:spPr>
              <a:xfrm>
                <a:off x="2086835" y="1506543"/>
                <a:ext cx="19995" cy="25537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88" extrusionOk="0">
                    <a:moveTo>
                      <a:pt x="313" y="1"/>
                    </a:moveTo>
                    <a:cubicBezTo>
                      <a:pt x="289" y="1"/>
                      <a:pt x="191" y="52"/>
                      <a:pt x="118" y="154"/>
                    </a:cubicBezTo>
                    <a:cubicBezTo>
                      <a:pt x="34" y="271"/>
                      <a:pt x="1" y="388"/>
                      <a:pt x="17" y="388"/>
                    </a:cubicBezTo>
                    <a:cubicBezTo>
                      <a:pt x="51" y="388"/>
                      <a:pt x="101" y="304"/>
                      <a:pt x="168" y="204"/>
                    </a:cubicBezTo>
                    <a:cubicBezTo>
                      <a:pt x="251" y="87"/>
                      <a:pt x="335" y="20"/>
                      <a:pt x="318" y="4"/>
                    </a:cubicBezTo>
                    <a:cubicBezTo>
                      <a:pt x="318" y="2"/>
                      <a:pt x="316" y="1"/>
                      <a:pt x="313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132" name="Google Shape;3960;p60">
                <a:extLst>
                  <a:ext uri="{FF2B5EF4-FFF2-40B4-BE49-F238E27FC236}">
                    <a16:creationId xmlns:a16="http://schemas.microsoft.com/office/drawing/2014/main" id="{88763FC8-F79F-4DE5-A791-A0B66FFE31CA}"/>
                  </a:ext>
                </a:extLst>
              </p:cNvPr>
              <p:cNvSpPr/>
              <p:nvPr/>
            </p:nvSpPr>
            <p:spPr>
              <a:xfrm>
                <a:off x="1699896" y="1978529"/>
                <a:ext cx="34975" cy="310204"/>
              </a:xfrm>
              <a:custGeom>
                <a:avLst/>
                <a:gdLst/>
                <a:ahLst/>
                <a:cxnLst/>
                <a:rect l="l" t="t" r="r" b="b"/>
                <a:pathLst>
                  <a:path w="586" h="4713" extrusionOk="0">
                    <a:moveTo>
                      <a:pt x="1" y="1"/>
                    </a:moveTo>
                    <a:cubicBezTo>
                      <a:pt x="1" y="67"/>
                      <a:pt x="18" y="118"/>
                      <a:pt x="18" y="184"/>
                    </a:cubicBezTo>
                    <a:cubicBezTo>
                      <a:pt x="51" y="318"/>
                      <a:pt x="68" y="485"/>
                      <a:pt x="101" y="686"/>
                    </a:cubicBezTo>
                    <a:cubicBezTo>
                      <a:pt x="168" y="1120"/>
                      <a:pt x="268" y="1705"/>
                      <a:pt x="335" y="2357"/>
                    </a:cubicBezTo>
                    <a:cubicBezTo>
                      <a:pt x="419" y="3008"/>
                      <a:pt x="485" y="3593"/>
                      <a:pt x="519" y="4027"/>
                    </a:cubicBezTo>
                    <a:lnTo>
                      <a:pt x="569" y="4529"/>
                    </a:lnTo>
                    <a:cubicBezTo>
                      <a:pt x="569" y="4595"/>
                      <a:pt x="569" y="4646"/>
                      <a:pt x="586" y="4712"/>
                    </a:cubicBezTo>
                    <a:cubicBezTo>
                      <a:pt x="586" y="4646"/>
                      <a:pt x="586" y="4595"/>
                      <a:pt x="586" y="4529"/>
                    </a:cubicBezTo>
                    <a:cubicBezTo>
                      <a:pt x="586" y="4412"/>
                      <a:pt x="569" y="4228"/>
                      <a:pt x="569" y="4011"/>
                    </a:cubicBezTo>
                    <a:cubicBezTo>
                      <a:pt x="535" y="3593"/>
                      <a:pt x="485" y="2991"/>
                      <a:pt x="402" y="2340"/>
                    </a:cubicBezTo>
                    <a:cubicBezTo>
                      <a:pt x="335" y="1688"/>
                      <a:pt x="235" y="1103"/>
                      <a:pt x="151" y="686"/>
                    </a:cubicBezTo>
                    <a:cubicBezTo>
                      <a:pt x="118" y="468"/>
                      <a:pt x="84" y="301"/>
                      <a:pt x="51" y="184"/>
                    </a:cubicBezTo>
                    <a:cubicBezTo>
                      <a:pt x="34" y="118"/>
                      <a:pt x="18" y="51"/>
                      <a:pt x="1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133" name="Google Shape;3961;p60">
                <a:extLst>
                  <a:ext uri="{FF2B5EF4-FFF2-40B4-BE49-F238E27FC236}">
                    <a16:creationId xmlns:a16="http://schemas.microsoft.com/office/drawing/2014/main" id="{DCF1C85E-9B15-400A-9976-ACF77B3F92E7}"/>
                  </a:ext>
                </a:extLst>
              </p:cNvPr>
              <p:cNvSpPr/>
              <p:nvPr/>
            </p:nvSpPr>
            <p:spPr>
              <a:xfrm>
                <a:off x="1318985" y="2107203"/>
                <a:ext cx="685126" cy="394255"/>
              </a:xfrm>
              <a:custGeom>
                <a:avLst/>
                <a:gdLst/>
                <a:ahLst/>
                <a:cxnLst/>
                <a:rect l="l" t="t" r="r" b="b"/>
                <a:pathLst>
                  <a:path w="11479" h="5990" extrusionOk="0">
                    <a:moveTo>
                      <a:pt x="2273" y="0"/>
                    </a:moveTo>
                    <a:lnTo>
                      <a:pt x="234" y="686"/>
                    </a:lnTo>
                    <a:cubicBezTo>
                      <a:pt x="234" y="686"/>
                      <a:pt x="0" y="1371"/>
                      <a:pt x="1354" y="4612"/>
                    </a:cubicBezTo>
                    <a:cubicBezTo>
                      <a:pt x="1782" y="5641"/>
                      <a:pt x="2842" y="5989"/>
                      <a:pt x="4079" y="5989"/>
                    </a:cubicBezTo>
                    <a:cubicBezTo>
                      <a:pt x="6659" y="5989"/>
                      <a:pt x="10009" y="4478"/>
                      <a:pt x="10009" y="4478"/>
                    </a:cubicBezTo>
                    <a:lnTo>
                      <a:pt x="10460" y="4311"/>
                    </a:lnTo>
                    <a:cubicBezTo>
                      <a:pt x="11028" y="4044"/>
                      <a:pt x="11212" y="3125"/>
                      <a:pt x="11195" y="2991"/>
                    </a:cubicBezTo>
                    <a:cubicBezTo>
                      <a:pt x="11187" y="2937"/>
                      <a:pt x="11063" y="2922"/>
                      <a:pt x="10933" y="2922"/>
                    </a:cubicBezTo>
                    <a:cubicBezTo>
                      <a:pt x="10784" y="2922"/>
                      <a:pt x="10627" y="2941"/>
                      <a:pt x="10627" y="2941"/>
                    </a:cubicBezTo>
                    <a:cubicBezTo>
                      <a:pt x="10777" y="2891"/>
                      <a:pt x="10928" y="2824"/>
                      <a:pt x="11078" y="2757"/>
                    </a:cubicBezTo>
                    <a:cubicBezTo>
                      <a:pt x="11295" y="2657"/>
                      <a:pt x="11446" y="2457"/>
                      <a:pt x="11479" y="2223"/>
                    </a:cubicBezTo>
                    <a:lnTo>
                      <a:pt x="11479" y="2223"/>
                    </a:lnTo>
                    <a:cubicBezTo>
                      <a:pt x="11479" y="2223"/>
                      <a:pt x="10894" y="2440"/>
                      <a:pt x="10577" y="2523"/>
                    </a:cubicBezTo>
                    <a:cubicBezTo>
                      <a:pt x="10427" y="2568"/>
                      <a:pt x="10160" y="2654"/>
                      <a:pt x="9971" y="2654"/>
                    </a:cubicBezTo>
                    <a:cubicBezTo>
                      <a:pt x="9803" y="2654"/>
                      <a:pt x="9697" y="2585"/>
                      <a:pt x="9791" y="2356"/>
                    </a:cubicBezTo>
                    <a:cubicBezTo>
                      <a:pt x="9908" y="2089"/>
                      <a:pt x="10075" y="1855"/>
                      <a:pt x="10293" y="1655"/>
                    </a:cubicBezTo>
                    <a:cubicBezTo>
                      <a:pt x="10346" y="1570"/>
                      <a:pt x="10291" y="1471"/>
                      <a:pt x="10192" y="1471"/>
                    </a:cubicBezTo>
                    <a:cubicBezTo>
                      <a:pt x="10135" y="1471"/>
                      <a:pt x="10065" y="1503"/>
                      <a:pt x="9992" y="1588"/>
                    </a:cubicBezTo>
                    <a:cubicBezTo>
                      <a:pt x="9825" y="1688"/>
                      <a:pt x="9691" y="1822"/>
                      <a:pt x="9557" y="1955"/>
                    </a:cubicBezTo>
                    <a:cubicBezTo>
                      <a:pt x="9474" y="2072"/>
                      <a:pt x="9390" y="2223"/>
                      <a:pt x="9307" y="2340"/>
                    </a:cubicBezTo>
                    <a:cubicBezTo>
                      <a:pt x="9207" y="2473"/>
                      <a:pt x="9106" y="2574"/>
                      <a:pt x="9039" y="2657"/>
                    </a:cubicBezTo>
                    <a:cubicBezTo>
                      <a:pt x="8362" y="2893"/>
                      <a:pt x="6592" y="3441"/>
                      <a:pt x="4786" y="3441"/>
                    </a:cubicBezTo>
                    <a:cubicBezTo>
                      <a:pt x="4544" y="3441"/>
                      <a:pt x="4301" y="3431"/>
                      <a:pt x="4060" y="3409"/>
                    </a:cubicBezTo>
                    <a:cubicBezTo>
                      <a:pt x="3709" y="3376"/>
                      <a:pt x="2273" y="0"/>
                      <a:pt x="2273" y="0"/>
                    </a:cubicBezTo>
                    <a:close/>
                  </a:path>
                </a:pathLst>
              </a:custGeom>
              <a:solidFill>
                <a:srgbClr val="FFBE9D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134" name="Google Shape;3969;p60">
                <a:extLst>
                  <a:ext uri="{FF2B5EF4-FFF2-40B4-BE49-F238E27FC236}">
                    <a16:creationId xmlns:a16="http://schemas.microsoft.com/office/drawing/2014/main" id="{E5129E6E-0738-41FA-954A-2FD4C1E26906}"/>
                  </a:ext>
                </a:extLst>
              </p:cNvPr>
              <p:cNvSpPr/>
              <p:nvPr/>
            </p:nvSpPr>
            <p:spPr>
              <a:xfrm>
                <a:off x="1732841" y="2211658"/>
                <a:ext cx="133695" cy="47389"/>
              </a:xfrm>
              <a:custGeom>
                <a:avLst/>
                <a:gdLst/>
                <a:ahLst/>
                <a:cxnLst/>
                <a:rect l="l" t="t" r="r" b="b"/>
                <a:pathLst>
                  <a:path w="2240" h="720" extrusionOk="0">
                    <a:moveTo>
                      <a:pt x="2239" y="1"/>
                    </a:moveTo>
                    <a:lnTo>
                      <a:pt x="2239" y="1"/>
                    </a:lnTo>
                    <a:cubicBezTo>
                      <a:pt x="1855" y="84"/>
                      <a:pt x="1487" y="185"/>
                      <a:pt x="1103" y="318"/>
                    </a:cubicBezTo>
                    <a:cubicBezTo>
                      <a:pt x="735" y="435"/>
                      <a:pt x="368" y="552"/>
                      <a:pt x="0" y="719"/>
                    </a:cubicBezTo>
                    <a:cubicBezTo>
                      <a:pt x="384" y="619"/>
                      <a:pt x="752" y="519"/>
                      <a:pt x="1136" y="385"/>
                    </a:cubicBezTo>
                    <a:cubicBezTo>
                      <a:pt x="1504" y="285"/>
                      <a:pt x="1872" y="151"/>
                      <a:pt x="2239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135" name="Google Shape;3970;p60">
                <a:extLst>
                  <a:ext uri="{FF2B5EF4-FFF2-40B4-BE49-F238E27FC236}">
                    <a16:creationId xmlns:a16="http://schemas.microsoft.com/office/drawing/2014/main" id="{0D356554-53E4-42AE-BA30-995B79EDED00}"/>
                  </a:ext>
                </a:extLst>
              </p:cNvPr>
              <p:cNvSpPr/>
              <p:nvPr/>
            </p:nvSpPr>
            <p:spPr>
              <a:xfrm>
                <a:off x="1748778" y="2211658"/>
                <a:ext cx="14026" cy="30868"/>
              </a:xfrm>
              <a:custGeom>
                <a:avLst/>
                <a:gdLst/>
                <a:ahLst/>
                <a:cxnLst/>
                <a:rect l="l" t="t" r="r" b="b"/>
                <a:pathLst>
                  <a:path w="235" h="469" extrusionOk="0">
                    <a:moveTo>
                      <a:pt x="17" y="1"/>
                    </a:moveTo>
                    <a:cubicBezTo>
                      <a:pt x="1" y="18"/>
                      <a:pt x="34" y="118"/>
                      <a:pt x="84" y="251"/>
                    </a:cubicBezTo>
                    <a:cubicBezTo>
                      <a:pt x="134" y="368"/>
                      <a:pt x="201" y="469"/>
                      <a:pt x="218" y="469"/>
                    </a:cubicBezTo>
                    <a:cubicBezTo>
                      <a:pt x="234" y="452"/>
                      <a:pt x="201" y="352"/>
                      <a:pt x="151" y="218"/>
                    </a:cubicBezTo>
                    <a:cubicBezTo>
                      <a:pt x="101" y="84"/>
                      <a:pt x="34" y="1"/>
                      <a:pt x="17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136" name="Google Shape;3971;p60">
                <a:extLst>
                  <a:ext uri="{FF2B5EF4-FFF2-40B4-BE49-F238E27FC236}">
                    <a16:creationId xmlns:a16="http://schemas.microsoft.com/office/drawing/2014/main" id="{D3C1946E-CB85-40DA-A359-BF67C4268C07}"/>
                  </a:ext>
                </a:extLst>
              </p:cNvPr>
              <p:cNvSpPr/>
              <p:nvPr/>
            </p:nvSpPr>
            <p:spPr>
              <a:xfrm>
                <a:off x="1785664" y="2197375"/>
                <a:ext cx="10026" cy="36333"/>
              </a:xfrm>
              <a:custGeom>
                <a:avLst/>
                <a:gdLst/>
                <a:ahLst/>
                <a:cxnLst/>
                <a:rect l="l" t="t" r="r" b="b"/>
                <a:pathLst>
                  <a:path w="168" h="552" extrusionOk="0">
                    <a:moveTo>
                      <a:pt x="17" y="1"/>
                    </a:moveTo>
                    <a:cubicBezTo>
                      <a:pt x="1" y="101"/>
                      <a:pt x="1" y="201"/>
                      <a:pt x="34" y="285"/>
                    </a:cubicBezTo>
                    <a:cubicBezTo>
                      <a:pt x="84" y="435"/>
                      <a:pt x="151" y="552"/>
                      <a:pt x="168" y="552"/>
                    </a:cubicBezTo>
                    <a:cubicBezTo>
                      <a:pt x="168" y="452"/>
                      <a:pt x="134" y="351"/>
                      <a:pt x="101" y="268"/>
                    </a:cubicBezTo>
                    <a:cubicBezTo>
                      <a:pt x="68" y="118"/>
                      <a:pt x="34" y="1"/>
                      <a:pt x="17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137" name="Google Shape;3972;p60">
                <a:extLst>
                  <a:ext uri="{FF2B5EF4-FFF2-40B4-BE49-F238E27FC236}">
                    <a16:creationId xmlns:a16="http://schemas.microsoft.com/office/drawing/2014/main" id="{845778ED-40CC-47DD-A998-B509E1ABAEB0}"/>
                  </a:ext>
                </a:extLst>
              </p:cNvPr>
              <p:cNvSpPr/>
              <p:nvPr/>
            </p:nvSpPr>
            <p:spPr>
              <a:xfrm>
                <a:off x="1824577" y="2184212"/>
                <a:ext cx="7043" cy="36333"/>
              </a:xfrm>
              <a:custGeom>
                <a:avLst/>
                <a:gdLst/>
                <a:ahLst/>
                <a:cxnLst/>
                <a:rect l="l" t="t" r="r" b="b"/>
                <a:pathLst>
                  <a:path w="118" h="552" extrusionOk="0">
                    <a:moveTo>
                      <a:pt x="0" y="0"/>
                    </a:moveTo>
                    <a:cubicBezTo>
                      <a:pt x="0" y="184"/>
                      <a:pt x="34" y="384"/>
                      <a:pt x="117" y="551"/>
                    </a:cubicBezTo>
                    <a:cubicBezTo>
                      <a:pt x="117" y="368"/>
                      <a:pt x="84" y="167"/>
                      <a:pt x="0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377" tIns="91377" rIns="91377" bIns="91377" anchor="ctr" anchorCtr="0">
                <a:noAutofit/>
              </a:bodyPr>
              <a:lstStyle/>
              <a:p>
                <a:pPr defTabSz="913943"/>
                <a:endParaRPr sz="1599">
                  <a:solidFill>
                    <a:srgbClr val="000000"/>
                  </a:solidFill>
                  <a:latin typeface="Open Sans"/>
                </a:endParaRPr>
              </a:p>
            </p:txBody>
          </p:sp>
        </p:grpSp>
        <p:cxnSp>
          <p:nvCxnSpPr>
            <p:cNvPr id="1001" name="Straight Connector 1000">
              <a:extLst>
                <a:ext uri="{FF2B5EF4-FFF2-40B4-BE49-F238E27FC236}">
                  <a16:creationId xmlns:a16="http://schemas.microsoft.com/office/drawing/2014/main" id="{EEA2EFB0-D025-439B-92F0-BED856CB1ED6}"/>
                </a:ext>
              </a:extLst>
            </p:cNvPr>
            <p:cNvCxnSpPr>
              <a:cxnSpLocks/>
            </p:cNvCxnSpPr>
            <p:nvPr/>
          </p:nvCxnSpPr>
          <p:spPr>
            <a:xfrm>
              <a:off x="471393" y="3871596"/>
              <a:ext cx="10899746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3" name="TextBox 1002">
              <a:extLst>
                <a:ext uri="{FF2B5EF4-FFF2-40B4-BE49-F238E27FC236}">
                  <a16:creationId xmlns:a16="http://schemas.microsoft.com/office/drawing/2014/main" id="{F60C5B77-D51F-4112-8C84-209AA5C29F2E}"/>
                </a:ext>
              </a:extLst>
            </p:cNvPr>
            <p:cNvSpPr txBox="1"/>
            <p:nvPr/>
          </p:nvSpPr>
          <p:spPr>
            <a:xfrm>
              <a:off x="7307303" y="3897050"/>
              <a:ext cx="1589475" cy="1636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>
                  <a:latin typeface="Open Sans" panose="020B0606030504020204"/>
                </a:rPr>
                <a:t>Mendukung</a:t>
              </a:r>
              <a:r>
                <a:rPr lang="en-US" sz="1400" dirty="0">
                  <a:latin typeface="Open Sans" panose="020B0606030504020204"/>
                </a:rPr>
                <a:t> </a:t>
              </a:r>
              <a:r>
                <a:rPr lang="en-US" sz="1400" dirty="0" err="1">
                  <a:latin typeface="Open Sans" panose="020B0606030504020204"/>
                </a:rPr>
                <a:t>pemberdayaan</a:t>
              </a:r>
              <a:r>
                <a:rPr lang="en-US" sz="1400" dirty="0">
                  <a:latin typeface="Open Sans" panose="020B0606030504020204"/>
                </a:rPr>
                <a:t> dan </a:t>
              </a:r>
              <a:r>
                <a:rPr lang="en-US" sz="1400" dirty="0" err="1">
                  <a:latin typeface="Open Sans" panose="020B0606030504020204"/>
                </a:rPr>
                <a:t>pertumbuhan</a:t>
              </a:r>
              <a:r>
                <a:rPr lang="en-US" sz="1400" dirty="0">
                  <a:latin typeface="Open Sans" panose="020B0606030504020204"/>
                </a:rPr>
                <a:t> UMKM </a:t>
              </a:r>
            </a:p>
          </p:txBody>
        </p:sp>
        <p:pic>
          <p:nvPicPr>
            <p:cNvPr id="1004" name="Picture 1003">
              <a:extLst>
                <a:ext uri="{FF2B5EF4-FFF2-40B4-BE49-F238E27FC236}">
                  <a16:creationId xmlns:a16="http://schemas.microsoft.com/office/drawing/2014/main" id="{ED262EFD-A711-46B6-97D5-2915B083B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153848" y="2147649"/>
              <a:ext cx="1904961" cy="1723947"/>
            </a:xfrm>
            <a:prstGeom prst="rect">
              <a:avLst/>
            </a:prstGeom>
          </p:spPr>
        </p:pic>
      </p:grpSp>
      <p:sp>
        <p:nvSpPr>
          <p:cNvPr id="1408" name="Rectangle 1407">
            <a:extLst>
              <a:ext uri="{FF2B5EF4-FFF2-40B4-BE49-F238E27FC236}">
                <a16:creationId xmlns:a16="http://schemas.microsoft.com/office/drawing/2014/main" id="{4A928619-1817-41BD-97EF-400E9148AE89}"/>
              </a:ext>
            </a:extLst>
          </p:cNvPr>
          <p:cNvSpPr/>
          <p:nvPr/>
        </p:nvSpPr>
        <p:spPr>
          <a:xfrm>
            <a:off x="193671" y="6451520"/>
            <a:ext cx="90505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Open Sans"/>
              </a:rPr>
              <a:t>.</a:t>
            </a:r>
            <a:r>
              <a:rPr lang="en-US" sz="1400" b="1" dirty="0">
                <a:solidFill>
                  <a:srgbClr val="000000"/>
                </a:solidFill>
                <a:latin typeface="Open Sans"/>
              </a:rPr>
              <a:t>*) </a:t>
            </a:r>
            <a:r>
              <a:rPr lang="en-US" sz="14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Kontribusi PNBP BLU tahun 2021 terhadap PNBP Nasional 27,88% (126.02T dari 452T)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818380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94630-6293-7F40-BCDF-A5DC7417F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Temuan</a:t>
            </a:r>
            <a:r>
              <a:rPr lang="en-US" dirty="0"/>
              <a:t> </a:t>
            </a:r>
            <a:r>
              <a:rPr lang="en-US" dirty="0" err="1"/>
              <a:t>Monev</a:t>
            </a:r>
            <a:r>
              <a:rPr lang="en-US" dirty="0"/>
              <a:t> BLU </a:t>
            </a:r>
            <a:r>
              <a:rPr lang="en-US" dirty="0" err="1"/>
              <a:t>PTN</a:t>
            </a:r>
            <a:r>
              <a:rPr lang="en-US" dirty="0"/>
              <a:t> dan </a:t>
            </a:r>
            <a:r>
              <a:rPr lang="en-US" dirty="0" err="1"/>
              <a:t>PTAIN</a:t>
            </a:r>
            <a:r>
              <a:rPr lang="en-US" dirty="0"/>
              <a:t> 2022</a:t>
            </a:r>
            <a:endParaRPr lang="en-ID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Model 7" descr="File folder with contents">
                <a:extLst>
                  <a:ext uri="{FF2B5EF4-FFF2-40B4-BE49-F238E27FC236}">
                    <a16:creationId xmlns:a16="http://schemas.microsoft.com/office/drawing/2014/main" id="{F227704C-EFF2-77E0-52BB-06C2285A933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1129083"/>
                  </p:ext>
                </p:extLst>
              </p:nvPr>
            </p:nvGraphicFramePr>
            <p:xfrm>
              <a:off x="5059875" y="4466703"/>
              <a:ext cx="2319900" cy="1536622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319900" cy="1536622"/>
                    </a:xfrm>
                    <a:prstGeom prst="rect">
                      <a:avLst/>
                    </a:prstGeom>
                  </am3d:spPr>
                  <am3d:camera>
                    <am3d:pos x="0" y="0" z="6154701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746901" d="1000000"/>
                    <am3d:preTrans dx="0" dy="-13710234" dz="362805"/>
                    <am3d:scale>
                      <am3d:sx n="1000000" d="1000000"/>
                      <am3d:sy n="1000000" d="1000000"/>
                      <am3d:sz n="1000000" d="1000000"/>
                    </am3d:scale>
                    <am3d:rot ax="2632472" ay="-618153" az="-585413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56103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Model 7" descr="File folder with contents">
                <a:extLst>
                  <a:ext uri="{FF2B5EF4-FFF2-40B4-BE49-F238E27FC236}">
                    <a16:creationId xmlns:a16="http://schemas.microsoft.com/office/drawing/2014/main" id="{F227704C-EFF2-77E0-52BB-06C2285A933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59875" y="4466703"/>
                <a:ext cx="2319900" cy="1536622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99FAC758-A123-6CA8-0736-B2E533947567}"/>
              </a:ext>
            </a:extLst>
          </p:cNvPr>
          <p:cNvSpPr txBox="1"/>
          <p:nvPr/>
        </p:nvSpPr>
        <p:spPr>
          <a:xfrm>
            <a:off x="457199" y="2721771"/>
            <a:ext cx="3600451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Aspek</a:t>
            </a:r>
            <a:r>
              <a:rPr lang="en-US" sz="2000" b="1" dirty="0"/>
              <a:t> </a:t>
            </a:r>
            <a:r>
              <a:rPr lang="en-US" sz="2000" b="1" dirty="0" err="1"/>
              <a:t>Remunerasi</a:t>
            </a: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D" sz="1400" dirty="0" err="1"/>
              <a:t>Menetapkan</a:t>
            </a:r>
            <a:r>
              <a:rPr lang="en-ID" sz="1400" dirty="0"/>
              <a:t> SK grading </a:t>
            </a:r>
            <a:r>
              <a:rPr lang="en-ID" sz="1400" dirty="0" err="1"/>
              <a:t>secara</a:t>
            </a:r>
            <a:r>
              <a:rPr lang="en-ID" sz="1400" dirty="0"/>
              <a:t> </a:t>
            </a:r>
            <a:r>
              <a:rPr lang="en-ID" sz="1400" dirty="0" err="1"/>
              <a:t>periodik</a:t>
            </a:r>
            <a:endParaRPr lang="en-ID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D" sz="1400" dirty="0"/>
              <a:t>Menyusun SOP </a:t>
            </a:r>
            <a:r>
              <a:rPr lang="en-ID" sz="1400" dirty="0" err="1"/>
              <a:t>evaluasi</a:t>
            </a:r>
            <a:r>
              <a:rPr lang="en-ID" sz="1400" dirty="0"/>
              <a:t> dan </a:t>
            </a:r>
            <a:r>
              <a:rPr lang="en-ID" sz="1400" dirty="0" err="1"/>
              <a:t>penetapan</a:t>
            </a:r>
            <a:r>
              <a:rPr lang="en-ID" sz="1400" dirty="0"/>
              <a:t> grading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D" sz="1400" dirty="0" err="1"/>
              <a:t>Besaran</a:t>
            </a:r>
            <a:r>
              <a:rPr lang="en-ID" sz="1400" dirty="0"/>
              <a:t> </a:t>
            </a:r>
            <a:r>
              <a:rPr lang="en-ID" sz="1400" dirty="0" err="1"/>
              <a:t>remunerasi</a:t>
            </a:r>
            <a:r>
              <a:rPr lang="en-ID" sz="1400" dirty="0"/>
              <a:t> BLU </a:t>
            </a:r>
            <a:r>
              <a:rPr lang="en-ID" sz="1400" dirty="0" err="1"/>
              <a:t>masih</a:t>
            </a:r>
            <a:r>
              <a:rPr lang="en-ID" sz="1400" dirty="0"/>
              <a:t> di </a:t>
            </a:r>
            <a:r>
              <a:rPr lang="en-ID" sz="1400" dirty="0" err="1"/>
              <a:t>bawah</a:t>
            </a:r>
            <a:r>
              <a:rPr lang="en-ID" sz="1400" dirty="0"/>
              <a:t> </a:t>
            </a:r>
            <a:r>
              <a:rPr lang="en-ID" sz="1400" dirty="0" err="1"/>
              <a:t>tukin</a:t>
            </a:r>
            <a:r>
              <a:rPr lang="en-ID" sz="1400" dirty="0"/>
              <a:t> KL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D" sz="1400" dirty="0" err="1"/>
              <a:t>Pembayaran</a:t>
            </a:r>
            <a:r>
              <a:rPr lang="en-ID" sz="1400" dirty="0"/>
              <a:t> </a:t>
            </a:r>
            <a:r>
              <a:rPr lang="en-ID" sz="1400" dirty="0" err="1"/>
              <a:t>remunerasi</a:t>
            </a:r>
            <a:r>
              <a:rPr lang="en-ID" sz="1400" dirty="0"/>
              <a:t> </a:t>
            </a:r>
            <a:r>
              <a:rPr lang="en-ID" sz="1400" dirty="0" err="1"/>
              <a:t>tidak</a:t>
            </a:r>
            <a:r>
              <a:rPr lang="en-ID" sz="1400" dirty="0"/>
              <a:t> </a:t>
            </a:r>
            <a:r>
              <a:rPr lang="en-ID" sz="1400" dirty="0" err="1"/>
              <a:t>sesuai</a:t>
            </a:r>
            <a:r>
              <a:rPr lang="en-ID" sz="1400" dirty="0"/>
              <a:t> </a:t>
            </a:r>
            <a:r>
              <a:rPr lang="en-ID" sz="1400" dirty="0" err="1"/>
              <a:t>dengan</a:t>
            </a:r>
            <a:r>
              <a:rPr lang="en-ID" sz="1400" dirty="0"/>
              <a:t> KMK (</a:t>
            </a:r>
            <a:r>
              <a:rPr lang="en-ID" sz="1400" dirty="0" err="1"/>
              <a:t>melebihi</a:t>
            </a:r>
            <a:r>
              <a:rPr lang="en-ID" sz="1400" dirty="0"/>
              <a:t> </a:t>
            </a:r>
            <a:r>
              <a:rPr lang="en-ID" sz="1400" dirty="0" err="1"/>
              <a:t>angka</a:t>
            </a:r>
            <a:r>
              <a:rPr lang="en-ID" sz="1400" dirty="0"/>
              <a:t> max pada KMK)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D" sz="1400" dirty="0" err="1"/>
              <a:t>Pembayaran</a:t>
            </a:r>
            <a:r>
              <a:rPr lang="en-ID" sz="1400" dirty="0"/>
              <a:t> </a:t>
            </a:r>
            <a:r>
              <a:rPr lang="en-ID" sz="1400" dirty="0" err="1"/>
              <a:t>kelebihan</a:t>
            </a:r>
            <a:r>
              <a:rPr lang="en-ID" sz="1400" dirty="0"/>
              <a:t> </a:t>
            </a:r>
            <a:r>
              <a:rPr lang="en-ID" sz="1400" dirty="0" err="1"/>
              <a:t>capaian</a:t>
            </a:r>
            <a:r>
              <a:rPr lang="en-ID" sz="1400" dirty="0"/>
              <a:t> </a:t>
            </a:r>
            <a:r>
              <a:rPr lang="en-ID" sz="1400" dirty="0" err="1"/>
              <a:t>KPI</a:t>
            </a:r>
            <a:r>
              <a:rPr lang="en-ID" sz="1400" dirty="0"/>
              <a:t> </a:t>
            </a:r>
            <a:r>
              <a:rPr lang="en-ID" sz="1400" dirty="0" err="1"/>
              <a:t>Rektor</a:t>
            </a:r>
            <a:r>
              <a:rPr lang="en-ID" sz="1400" dirty="0"/>
              <a:t> </a:t>
            </a:r>
            <a:r>
              <a:rPr lang="en-ID" sz="1400" dirty="0" err="1"/>
              <a:t>belum</a:t>
            </a:r>
            <a:r>
              <a:rPr lang="en-ID" sz="1400" dirty="0"/>
              <a:t> </a:t>
            </a:r>
            <a:r>
              <a:rPr lang="en-ID" sz="1400" dirty="0" err="1"/>
              <a:t>mendapat</a:t>
            </a:r>
            <a:r>
              <a:rPr lang="en-ID" sz="1400" dirty="0"/>
              <a:t> </a:t>
            </a:r>
            <a:r>
              <a:rPr lang="en-ID" sz="1400" dirty="0" err="1"/>
              <a:t>persetujuan</a:t>
            </a:r>
            <a:r>
              <a:rPr lang="en-ID" sz="1400" dirty="0"/>
              <a:t> MK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D" sz="1400" dirty="0" err="1"/>
              <a:t>Pemahaman</a:t>
            </a:r>
            <a:r>
              <a:rPr lang="en-ID" sz="1400" dirty="0"/>
              <a:t> </a:t>
            </a:r>
            <a:r>
              <a:rPr lang="en-ID" sz="1400" dirty="0" err="1"/>
              <a:t>penyusunan</a:t>
            </a:r>
            <a:r>
              <a:rPr lang="en-ID" sz="1400" dirty="0"/>
              <a:t> proposal </a:t>
            </a:r>
            <a:r>
              <a:rPr lang="en-ID" sz="1400" dirty="0" err="1"/>
              <a:t>remunerasi</a:t>
            </a:r>
            <a:r>
              <a:rPr lang="en-ID" sz="1400" dirty="0"/>
              <a:t> </a:t>
            </a:r>
            <a:r>
              <a:rPr lang="en-ID" sz="1400" dirty="0" err="1"/>
              <a:t>masih</a:t>
            </a:r>
            <a:r>
              <a:rPr lang="en-ID" sz="1400" dirty="0"/>
              <a:t> </a:t>
            </a:r>
            <a:r>
              <a:rPr lang="en-ID" sz="1400" dirty="0" err="1"/>
              <a:t>perlu</a:t>
            </a:r>
            <a:r>
              <a:rPr lang="en-ID" sz="1400" dirty="0"/>
              <a:t> </a:t>
            </a:r>
            <a:r>
              <a:rPr lang="en-ID" sz="1400" dirty="0" err="1"/>
              <a:t>diperbaiki</a:t>
            </a:r>
            <a:endParaRPr lang="en-ID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D" sz="1400" dirty="0"/>
              <a:t>Masih </a:t>
            </a:r>
            <a:r>
              <a:rPr lang="en-ID" sz="1400" dirty="0" err="1"/>
              <a:t>terdapat</a:t>
            </a:r>
            <a:r>
              <a:rPr lang="en-ID" sz="1400" dirty="0"/>
              <a:t> </a:t>
            </a:r>
            <a:r>
              <a:rPr lang="en-ID" sz="1400" dirty="0" err="1"/>
              <a:t>pembayaran</a:t>
            </a:r>
            <a:r>
              <a:rPr lang="en-ID" sz="1400" dirty="0"/>
              <a:t> </a:t>
            </a:r>
            <a:r>
              <a:rPr lang="en-ID" sz="1400" dirty="0" err="1"/>
              <a:t>honor</a:t>
            </a:r>
            <a:r>
              <a:rPr lang="en-ID" sz="1400" dirty="0"/>
              <a:t> di </a:t>
            </a:r>
            <a:r>
              <a:rPr lang="en-ID" sz="1400" dirty="0" err="1"/>
              <a:t>luar</a:t>
            </a:r>
            <a:r>
              <a:rPr lang="en-ID" sz="1400" dirty="0"/>
              <a:t> KMK </a:t>
            </a:r>
            <a:r>
              <a:rPr lang="en-ID" sz="1400" dirty="0" err="1"/>
              <a:t>remunerasi</a:t>
            </a:r>
            <a:r>
              <a:rPr lang="en-ID" sz="1400" dirty="0"/>
              <a:t> </a:t>
            </a:r>
            <a:r>
              <a:rPr lang="en-ID" sz="1400" dirty="0" err="1"/>
              <a:t>khususnya</a:t>
            </a:r>
            <a:r>
              <a:rPr lang="en-ID" sz="1400" dirty="0"/>
              <a:t> </a:t>
            </a:r>
            <a:r>
              <a:rPr lang="en-ID" sz="1400" dirty="0" err="1"/>
              <a:t>untuk</a:t>
            </a:r>
            <a:r>
              <a:rPr lang="en-ID" sz="1400" dirty="0"/>
              <a:t> </a:t>
            </a:r>
            <a:r>
              <a:rPr lang="en-ID" sz="1400" dirty="0" err="1"/>
              <a:t>kegiatan</a:t>
            </a:r>
            <a:r>
              <a:rPr lang="en-ID" sz="1400" dirty="0"/>
              <a:t> </a:t>
            </a:r>
            <a:r>
              <a:rPr lang="en-ID" sz="1400" dirty="0" err="1"/>
              <a:t>Tridharma</a:t>
            </a:r>
            <a:endParaRPr lang="en-ID" sz="1400" dirty="0"/>
          </a:p>
          <a:p>
            <a:endParaRPr lang="en-ID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4F1109-A217-EBB3-ABBE-98FEF2D8848F}"/>
              </a:ext>
            </a:extLst>
          </p:cNvPr>
          <p:cNvSpPr txBox="1"/>
          <p:nvPr/>
        </p:nvSpPr>
        <p:spPr>
          <a:xfrm>
            <a:off x="4484758" y="813751"/>
            <a:ext cx="3222484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Aspek</a:t>
            </a:r>
            <a:r>
              <a:rPr lang="en-US" sz="2000" b="1" dirty="0"/>
              <a:t> Tata Kelola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Tata </a:t>
            </a:r>
            <a:r>
              <a:rPr lang="en-US" sz="1400" dirty="0" err="1"/>
              <a:t>kelola</a:t>
            </a:r>
            <a:r>
              <a:rPr lang="en-US" sz="1400" dirty="0"/>
              <a:t> dana PNBP </a:t>
            </a:r>
            <a:r>
              <a:rPr lang="en-US" sz="1400" dirty="0" err="1"/>
              <a:t>masih</a:t>
            </a:r>
            <a:r>
              <a:rPr lang="en-US" sz="1400" dirty="0"/>
              <a:t> </a:t>
            </a:r>
            <a:r>
              <a:rPr lang="en-US" sz="1400" dirty="0" err="1"/>
              <a:t>perlu</a:t>
            </a:r>
            <a:r>
              <a:rPr lang="en-US" sz="1400" dirty="0"/>
              <a:t> </a:t>
            </a:r>
            <a:r>
              <a:rPr lang="en-US" sz="1400" dirty="0" err="1"/>
              <a:t>penyempurnaan</a:t>
            </a:r>
            <a:r>
              <a:rPr lang="en-US" sz="1400" dirty="0"/>
              <a:t>, </a:t>
            </a:r>
            <a:r>
              <a:rPr lang="en-US" sz="1400" dirty="0" err="1"/>
              <a:t>a.l.</a:t>
            </a:r>
            <a:r>
              <a:rPr lang="en-US" sz="1400" dirty="0"/>
              <a:t> </a:t>
            </a:r>
            <a:r>
              <a:rPr lang="en-US" sz="1400" dirty="0" err="1"/>
              <a:t>pelimpahan</a:t>
            </a:r>
            <a:r>
              <a:rPr lang="en-US" sz="1400" dirty="0"/>
              <a:t> </a:t>
            </a:r>
            <a:r>
              <a:rPr lang="en-US" sz="1400" dirty="0" err="1"/>
              <a:t>dari</a:t>
            </a:r>
            <a:r>
              <a:rPr lang="en-US" sz="1400" dirty="0"/>
              <a:t> </a:t>
            </a:r>
            <a:r>
              <a:rPr lang="en-US" sz="1400" dirty="0" err="1"/>
              <a:t>rekening</a:t>
            </a:r>
            <a:r>
              <a:rPr lang="en-US" sz="1400" dirty="0"/>
              <a:t> </a:t>
            </a:r>
            <a:r>
              <a:rPr lang="en-US" sz="1400" dirty="0" err="1"/>
              <a:t>penerimaan</a:t>
            </a:r>
            <a:r>
              <a:rPr lang="en-US" sz="1400" dirty="0"/>
              <a:t> BLU </a:t>
            </a:r>
            <a:r>
              <a:rPr lang="en-US" sz="1400" dirty="0" err="1"/>
              <a:t>ke</a:t>
            </a:r>
            <a:r>
              <a:rPr lang="en-US" sz="1400" dirty="0"/>
              <a:t> </a:t>
            </a:r>
            <a:r>
              <a:rPr lang="en-US" sz="1400" dirty="0" err="1"/>
              <a:t>rekening</a:t>
            </a:r>
            <a:r>
              <a:rPr lang="en-US" sz="1400" dirty="0"/>
              <a:t> </a:t>
            </a:r>
            <a:r>
              <a:rPr lang="en-US" sz="1400" dirty="0" err="1"/>
              <a:t>pengeluaran</a:t>
            </a:r>
            <a:r>
              <a:rPr lang="en-US" sz="1400" dirty="0"/>
              <a:t>, internal control CMS, dan </a:t>
            </a:r>
            <a:r>
              <a:rPr lang="en-US" sz="1400" dirty="0" err="1"/>
              <a:t>efisiensi</a:t>
            </a:r>
            <a:r>
              <a:rPr lang="en-US" sz="1400" dirty="0"/>
              <a:t> proses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Perlu</a:t>
            </a:r>
            <a:r>
              <a:rPr lang="en-US" sz="1400" dirty="0"/>
              <a:t> </a:t>
            </a:r>
            <a:r>
              <a:rPr lang="en-US" sz="1400" dirty="0" err="1"/>
              <a:t>pemanfaatan</a:t>
            </a:r>
            <a:r>
              <a:rPr lang="en-US" sz="1400" dirty="0"/>
              <a:t> IT </a:t>
            </a:r>
            <a:r>
              <a:rPr lang="en-US" sz="1400" dirty="0" err="1"/>
              <a:t>dalam</a:t>
            </a:r>
            <a:r>
              <a:rPr lang="en-US" sz="1400" dirty="0"/>
              <a:t> tata Kelola </a:t>
            </a:r>
            <a:r>
              <a:rPr lang="en-US" sz="1400" dirty="0" err="1"/>
              <a:t>keuangan</a:t>
            </a:r>
            <a:r>
              <a:rPr lang="en-US" sz="14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Penyempurnaan</a:t>
            </a:r>
            <a:r>
              <a:rPr lang="en-US" sz="1400" dirty="0"/>
              <a:t> SOP </a:t>
            </a:r>
            <a:r>
              <a:rPr lang="en-US" sz="1400" dirty="0" err="1"/>
              <a:t>spt</a:t>
            </a:r>
            <a:r>
              <a:rPr lang="en-US" sz="1400" dirty="0"/>
              <a:t> : </a:t>
            </a:r>
            <a:r>
              <a:rPr lang="en-US" sz="1400" dirty="0" err="1"/>
              <a:t>batasan</a:t>
            </a:r>
            <a:r>
              <a:rPr lang="en-US" sz="1400" dirty="0"/>
              <a:t> </a:t>
            </a:r>
            <a:r>
              <a:rPr lang="en-US" sz="1400" dirty="0" err="1"/>
              <a:t>besaran</a:t>
            </a:r>
            <a:r>
              <a:rPr lang="en-US" sz="1400" dirty="0"/>
              <a:t>, </a:t>
            </a:r>
            <a:r>
              <a:rPr lang="en-US" sz="1400" dirty="0" err="1"/>
              <a:t>jenis</a:t>
            </a:r>
            <a:r>
              <a:rPr lang="en-US" sz="1400" dirty="0"/>
              <a:t> </a:t>
            </a:r>
            <a:r>
              <a:rPr lang="en-US" sz="1400" dirty="0" err="1"/>
              <a:t>belanja</a:t>
            </a:r>
            <a:r>
              <a:rPr lang="en-US" sz="1400" dirty="0"/>
              <a:t> </a:t>
            </a:r>
            <a:r>
              <a:rPr lang="en-US" sz="1400" dirty="0" err="1"/>
              <a:t>maupun</a:t>
            </a:r>
            <a:r>
              <a:rPr lang="en-US" sz="1400" dirty="0"/>
              <a:t> </a:t>
            </a:r>
            <a:r>
              <a:rPr lang="en-US" sz="1400" dirty="0" err="1"/>
              <a:t>kegiatan</a:t>
            </a:r>
            <a:r>
              <a:rPr lang="en-US" sz="1400" dirty="0"/>
              <a:t> yang </a:t>
            </a:r>
            <a:r>
              <a:rPr lang="en-US" sz="1400" dirty="0" err="1"/>
              <a:t>bisa</a:t>
            </a:r>
            <a:r>
              <a:rPr lang="en-US" sz="1400" dirty="0"/>
              <a:t> </a:t>
            </a:r>
            <a:r>
              <a:rPr lang="en-US" sz="1400" dirty="0" err="1"/>
              <a:t>dibayarkan</a:t>
            </a:r>
            <a:r>
              <a:rPr lang="en-US" sz="1400" dirty="0"/>
              <a:t> </a:t>
            </a:r>
            <a:r>
              <a:rPr lang="en-US" sz="1400" dirty="0" err="1"/>
              <a:t>dengan</a:t>
            </a:r>
            <a:r>
              <a:rPr lang="en-US" sz="1400" dirty="0"/>
              <a:t> uang </a:t>
            </a:r>
            <a:r>
              <a:rPr lang="en-US" sz="1400" dirty="0" err="1"/>
              <a:t>muka</a:t>
            </a:r>
            <a:r>
              <a:rPr lang="en-US" sz="1400" dirty="0"/>
              <a:t> </a:t>
            </a:r>
            <a:r>
              <a:rPr lang="en-US" sz="1400" dirty="0" err="1"/>
              <a:t>belum</a:t>
            </a:r>
            <a:r>
              <a:rPr lang="en-US" sz="1400" dirty="0"/>
              <a:t> </a:t>
            </a:r>
            <a:r>
              <a:rPr lang="en-US" sz="1400" dirty="0" err="1"/>
              <a:t>diatur</a:t>
            </a:r>
            <a:endParaRPr lang="en-US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AADD48-D858-977D-847D-0CFDAE485259}"/>
              </a:ext>
            </a:extLst>
          </p:cNvPr>
          <p:cNvSpPr txBox="1"/>
          <p:nvPr/>
        </p:nvSpPr>
        <p:spPr>
          <a:xfrm>
            <a:off x="8648886" y="2609212"/>
            <a:ext cx="2992257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Aspek</a:t>
            </a:r>
            <a:r>
              <a:rPr lang="en-US" sz="2000" b="1" dirty="0"/>
              <a:t> </a:t>
            </a:r>
            <a:r>
              <a:rPr lang="en-US" sz="2000" b="1" dirty="0" err="1"/>
              <a:t>Pengelolaan</a:t>
            </a:r>
            <a:r>
              <a:rPr lang="en-US" sz="2000" b="1" dirty="0"/>
              <a:t> &amp; </a:t>
            </a:r>
            <a:r>
              <a:rPr lang="en-US" sz="2000" b="1" dirty="0" err="1"/>
              <a:t>Optimalisasi</a:t>
            </a:r>
            <a:r>
              <a:rPr lang="en-US" sz="2000" b="1" dirty="0"/>
              <a:t> </a:t>
            </a:r>
            <a:r>
              <a:rPr lang="en-US" sz="2000" b="1" dirty="0" err="1"/>
              <a:t>Aset</a:t>
            </a: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Perlu</a:t>
            </a:r>
            <a:r>
              <a:rPr lang="en-US" sz="1400" dirty="0"/>
              <a:t> </a:t>
            </a:r>
            <a:r>
              <a:rPr lang="en-US" sz="1400" dirty="0" err="1"/>
              <a:t>menyampaikan</a:t>
            </a:r>
            <a:r>
              <a:rPr lang="en-US" sz="1400" dirty="0"/>
              <a:t> </a:t>
            </a:r>
            <a:r>
              <a:rPr lang="en-US" sz="1400" dirty="0" err="1"/>
              <a:t>laporan</a:t>
            </a:r>
            <a:r>
              <a:rPr lang="en-US" sz="1400" dirty="0"/>
              <a:t> </a:t>
            </a:r>
            <a:r>
              <a:rPr lang="en-US" sz="1400" dirty="0" err="1"/>
              <a:t>pelaksanaan</a:t>
            </a:r>
            <a:r>
              <a:rPr lang="en-US" sz="1400" dirty="0"/>
              <a:t> </a:t>
            </a:r>
            <a:r>
              <a:rPr lang="en-US" sz="1400" dirty="0" err="1"/>
              <a:t>tarif</a:t>
            </a:r>
            <a:r>
              <a:rPr lang="en-US" sz="1400" dirty="0"/>
              <a:t> </a:t>
            </a:r>
            <a:r>
              <a:rPr lang="en-US" sz="1400" dirty="0" err="1"/>
              <a:t>kepada</a:t>
            </a:r>
            <a:r>
              <a:rPr lang="en-US" sz="1400" dirty="0"/>
              <a:t> Menteri </a:t>
            </a:r>
            <a:r>
              <a:rPr lang="en-US" sz="1400" dirty="0" err="1"/>
              <a:t>Keuangan</a:t>
            </a:r>
            <a:r>
              <a:rPr lang="en-US" sz="1400" dirty="0"/>
              <a:t> </a:t>
            </a:r>
            <a:r>
              <a:rPr lang="en-US" sz="1400" dirty="0" err="1"/>
              <a:t>termasuk</a:t>
            </a:r>
            <a:r>
              <a:rPr lang="en-US" sz="1400" dirty="0"/>
              <a:t> Tarif yang </a:t>
            </a:r>
            <a:r>
              <a:rPr lang="en-US" sz="1400" dirty="0" err="1"/>
              <a:t>ditetapkan</a:t>
            </a:r>
            <a:r>
              <a:rPr lang="en-US" sz="1400" dirty="0"/>
              <a:t> SK </a:t>
            </a:r>
            <a:r>
              <a:rPr lang="en-US" sz="1400" dirty="0" err="1"/>
              <a:t>Pimpinan</a:t>
            </a:r>
            <a:r>
              <a:rPr lang="en-US" sz="1400" dirty="0"/>
              <a:t> BLU.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Melakukan</a:t>
            </a:r>
            <a:r>
              <a:rPr lang="en-US" sz="1400" dirty="0"/>
              <a:t> </a:t>
            </a:r>
            <a:r>
              <a:rPr lang="en-US" sz="1400" dirty="0" err="1"/>
              <a:t>promosi</a:t>
            </a:r>
            <a:r>
              <a:rPr lang="en-US" sz="1400" dirty="0"/>
              <a:t> dan </a:t>
            </a:r>
            <a:r>
              <a:rPr lang="en-US" sz="1400" dirty="0" err="1"/>
              <a:t>publikasi</a:t>
            </a:r>
            <a:r>
              <a:rPr lang="en-US" sz="1400" dirty="0"/>
              <a:t> </a:t>
            </a:r>
            <a:r>
              <a:rPr lang="en-US" sz="1400" dirty="0" err="1"/>
              <a:t>optimalisasi</a:t>
            </a:r>
            <a:r>
              <a:rPr lang="en-US" sz="1400" dirty="0"/>
              <a:t> asset </a:t>
            </a:r>
            <a:r>
              <a:rPr lang="en-US" sz="1400" dirty="0" err="1"/>
              <a:t>beserta</a:t>
            </a:r>
            <a:r>
              <a:rPr lang="en-US" sz="1400" dirty="0"/>
              <a:t> </a:t>
            </a:r>
            <a:r>
              <a:rPr lang="en-US" sz="1400" dirty="0" err="1"/>
              <a:t>tarifnya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Asset </a:t>
            </a:r>
            <a:r>
              <a:rPr lang="en-US" sz="1400" dirty="0" err="1"/>
              <a:t>belum</a:t>
            </a:r>
            <a:r>
              <a:rPr lang="en-US" sz="1400" dirty="0"/>
              <a:t> </a:t>
            </a:r>
            <a:r>
              <a:rPr lang="en-US" sz="1400" dirty="0" err="1"/>
              <a:t>dikelola</a:t>
            </a:r>
            <a:r>
              <a:rPr lang="en-US" sz="1400" dirty="0"/>
              <a:t> </a:t>
            </a:r>
            <a:r>
              <a:rPr lang="en-US" sz="1400" dirty="0" err="1"/>
              <a:t>dalam</a:t>
            </a:r>
            <a:r>
              <a:rPr lang="en-US" sz="1400" dirty="0"/>
              <a:t> </a:t>
            </a:r>
            <a:r>
              <a:rPr lang="en-US" sz="1400" dirty="0" err="1"/>
              <a:t>satu</a:t>
            </a:r>
            <a:r>
              <a:rPr lang="en-US" sz="1400" dirty="0"/>
              <a:t> </a:t>
            </a:r>
            <a:r>
              <a:rPr lang="en-US" sz="1400" dirty="0" err="1"/>
              <a:t>pengelolaan</a:t>
            </a:r>
            <a:r>
              <a:rPr lang="en-US" sz="1400" dirty="0"/>
              <a:t>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BPU </a:t>
            </a:r>
            <a:r>
              <a:rPr lang="en-US" sz="1400" dirty="0" err="1"/>
              <a:t>belum</a:t>
            </a:r>
            <a:r>
              <a:rPr lang="en-US" sz="1400" dirty="0"/>
              <a:t> </a:t>
            </a:r>
            <a:r>
              <a:rPr lang="en-US" sz="1400" dirty="0" err="1"/>
              <a:t>dioptimalkan</a:t>
            </a:r>
            <a:r>
              <a:rPr lang="en-US" sz="1400" dirty="0"/>
              <a:t> </a:t>
            </a:r>
            <a:r>
              <a:rPr lang="en-US" sz="1400" dirty="0" err="1"/>
              <a:t>sebagai</a:t>
            </a:r>
            <a:r>
              <a:rPr lang="en-US" sz="1400" dirty="0"/>
              <a:t> </a:t>
            </a:r>
            <a:r>
              <a:rPr lang="en-US" sz="1400" i="1" dirty="0"/>
              <a:t>income generating unit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Asset KL lain (</a:t>
            </a:r>
            <a:r>
              <a:rPr lang="en-US" sz="1400" dirty="0" err="1"/>
              <a:t>rusunawa</a:t>
            </a:r>
            <a:r>
              <a:rPr lang="en-US" sz="1400" dirty="0"/>
              <a:t>) </a:t>
            </a:r>
            <a:r>
              <a:rPr lang="en-US" sz="1400" dirty="0" err="1"/>
              <a:t>belum</a:t>
            </a:r>
            <a:r>
              <a:rPr lang="en-US" sz="1400" dirty="0"/>
              <a:t> </a:t>
            </a:r>
            <a:r>
              <a:rPr lang="en-US" sz="1400" dirty="0" err="1"/>
              <a:t>diserahterimakan</a:t>
            </a:r>
            <a:r>
              <a:rPr lang="en-US" sz="1400" dirty="0"/>
              <a:t> </a:t>
            </a:r>
            <a:r>
              <a:rPr lang="en-US" sz="1400" dirty="0" err="1"/>
              <a:t>namun</a:t>
            </a:r>
            <a:r>
              <a:rPr lang="en-US" sz="1400" dirty="0"/>
              <a:t> </a:t>
            </a:r>
            <a:r>
              <a:rPr lang="en-US" sz="1400" dirty="0" err="1"/>
              <a:t>sudah</a:t>
            </a:r>
            <a:r>
              <a:rPr lang="en-US" sz="1400" dirty="0"/>
              <a:t> </a:t>
            </a:r>
            <a:r>
              <a:rPr lang="en-US" sz="1400" dirty="0" err="1"/>
              <a:t>dimanfaatkan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Pengembangan</a:t>
            </a:r>
            <a:r>
              <a:rPr lang="en-US" sz="1400" dirty="0"/>
              <a:t> IT/Website 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3" name="3D Model 12" descr="Pot of gold">
                <a:extLst>
                  <a:ext uri="{FF2B5EF4-FFF2-40B4-BE49-F238E27FC236}">
                    <a16:creationId xmlns:a16="http://schemas.microsoft.com/office/drawing/2014/main" id="{06153A1F-04AC-D968-541A-445D24C3A7C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50857" y="864146"/>
              <a:ext cx="1882207" cy="2072328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882207" cy="2072328"/>
                    </a:xfrm>
                    <a:prstGeom prst="rect">
                      <a:avLst/>
                    </a:prstGeom>
                  </am3d:spPr>
                  <am3d:camera>
                    <am3d:pos x="0" y="0" z="7546222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496202" d="1000000"/>
                    <am3d:preTrans dx="1812729" dy="-15721343" dz="-2801"/>
                    <am3d:scale>
                      <am3d:sx n="1000000" d="1000000"/>
                      <am3d:sy n="1000000" d="1000000"/>
                      <am3d:sz n="1000000" d="1000000"/>
                    </am3d:scale>
                    <am3d:rot ax="2646971" ay="1651667" az="1448336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313701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3" name="3D Model 12" descr="Pot of gold">
                <a:extLst>
                  <a:ext uri="{FF2B5EF4-FFF2-40B4-BE49-F238E27FC236}">
                    <a16:creationId xmlns:a16="http://schemas.microsoft.com/office/drawing/2014/main" id="{06153A1F-04AC-D968-541A-445D24C3A7C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0857" y="864146"/>
                <a:ext cx="1882207" cy="20723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4" name="3D Model 13" descr="Hot air balloon">
                <a:extLst>
                  <a:ext uri="{FF2B5EF4-FFF2-40B4-BE49-F238E27FC236}">
                    <a16:creationId xmlns:a16="http://schemas.microsoft.com/office/drawing/2014/main" id="{AABBE65B-E396-07CD-2365-C42C5F5EE773}"/>
                  </a:ext>
                </a:extLst>
              </p:cNvPr>
              <p:cNvGraphicFramePr/>
              <p:nvPr/>
            </p:nvGraphicFramePr>
            <p:xfrm>
              <a:off x="8938264" y="817733"/>
              <a:ext cx="2227145" cy="1791479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2227145" cy="1791479"/>
                    </a:xfrm>
                    <a:prstGeom prst="rect">
                      <a:avLst/>
                    </a:prstGeom>
                  </am3d:spPr>
                  <am3d:camera>
                    <am3d:pos x="0" y="0" z="6735065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596236" d="1000000"/>
                    <am3d:preTrans dx="51777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250807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4" name="3D Model 13" descr="Hot air balloon">
                <a:extLst>
                  <a:ext uri="{FF2B5EF4-FFF2-40B4-BE49-F238E27FC236}">
                    <a16:creationId xmlns:a16="http://schemas.microsoft.com/office/drawing/2014/main" id="{AABBE65B-E396-07CD-2365-C42C5F5EE77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938264" y="817733"/>
                <a:ext cx="2227145" cy="179147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601525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E9334F-392B-07EC-36FE-EAE378D860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B57D87A8-A0C4-453A-BBD5-3EECA67875D2}" type="slidenum">
              <a:rPr lang="en-ID" smtClean="0"/>
              <a:t>21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983275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4735E-6364-6E62-2B87-8A997A70D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Peran dan </a:t>
            </a:r>
            <a:r>
              <a:rPr lang="en-US" dirty="0" err="1"/>
              <a:t>Manfaat</a:t>
            </a:r>
            <a:r>
              <a:rPr lang="en-US" dirty="0"/>
              <a:t> BLU Pendidikan </a:t>
            </a:r>
            <a:r>
              <a:rPr lang="en-US" dirty="0" err="1"/>
              <a:t>Bagi</a:t>
            </a:r>
            <a:r>
              <a:rPr lang="en-US" dirty="0"/>
              <a:t> Indonesia</a:t>
            </a:r>
            <a:endParaRPr lang="en-ID" dirty="0"/>
          </a:p>
        </p:txBody>
      </p:sp>
      <p:sp>
        <p:nvSpPr>
          <p:cNvPr id="4" name="Google Shape;16530;p8">
            <a:extLst>
              <a:ext uri="{FF2B5EF4-FFF2-40B4-BE49-F238E27FC236}">
                <a16:creationId xmlns:a16="http://schemas.microsoft.com/office/drawing/2014/main" id="{D31343A7-6452-5580-BCF9-E1C5AC5927E2}"/>
              </a:ext>
            </a:extLst>
          </p:cNvPr>
          <p:cNvSpPr txBox="1"/>
          <p:nvPr/>
        </p:nvSpPr>
        <p:spPr>
          <a:xfrm>
            <a:off x="2730264" y="1158173"/>
            <a:ext cx="8779916" cy="193895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tx1"/>
            </a:solidFill>
            <a:prstDash val="sysDash"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“BLU Pendidikan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tidak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hanya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sekedar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mencatat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kinerja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keuangannya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namun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betul-betul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memfokuskan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pada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pelayanan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Pendidikan yang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bisa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memberikan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kesempatan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kepada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anak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didik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menjadi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generasi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yang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mampu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bekerja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secara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produktif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memiliki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karakter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, dan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mampu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terus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berinovasi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”</a:t>
            </a:r>
          </a:p>
          <a:p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Menteri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Keuangan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pada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Rapat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Koordinasi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BLU, 30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Maret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2022</a:t>
            </a:r>
            <a:endParaRPr lang="en-ID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26" name="Picture 2" descr="Sri Mulyani raih penghargaan Menteri Keuangan Terbaik Asia Timur dan  Pasifik 2020 Fakultas Ekonomi dan Bisnis Universitas Indonesia">
            <a:extLst>
              <a:ext uri="{FF2B5EF4-FFF2-40B4-BE49-F238E27FC236}">
                <a16:creationId xmlns:a16="http://schemas.microsoft.com/office/drawing/2014/main" id="{94DA4553-5D0E-40A6-73EA-258FCB6ED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87" y="1272668"/>
            <a:ext cx="1914420" cy="182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16530;p8">
            <a:extLst>
              <a:ext uri="{FF2B5EF4-FFF2-40B4-BE49-F238E27FC236}">
                <a16:creationId xmlns:a16="http://schemas.microsoft.com/office/drawing/2014/main" id="{D92583B5-B3FC-46F9-6AE4-9B1013A58FCA}"/>
              </a:ext>
            </a:extLst>
          </p:cNvPr>
          <p:cNvSpPr txBox="1"/>
          <p:nvPr/>
        </p:nvSpPr>
        <p:spPr>
          <a:xfrm>
            <a:off x="286731" y="3283432"/>
            <a:ext cx="5312404" cy="313928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tx1"/>
            </a:solidFill>
            <a:prstDash val="sysDash"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Dengan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fleksibilitas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yang </a:t>
            </a:r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ada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diharapkan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mempercepat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peningkatan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kualitas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layanan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Pendidikan yang </a:t>
            </a:r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akan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memberi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manfaat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bagi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Indonesia, </a:t>
            </a:r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seperti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:</a:t>
            </a: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Peningkatan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Kualitas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Sumber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Daya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Manusia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Peningkatan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Jumlah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Pekerja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Kompeten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Mendorong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Pertumbuhan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Ekonomi Nasional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Pemerataan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Tingkat </a:t>
            </a:r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Literasi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Nasional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Mendukung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Indonesia </a:t>
            </a:r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dalam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Persaingan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Global</a:t>
            </a:r>
          </a:p>
        </p:txBody>
      </p:sp>
      <p:sp>
        <p:nvSpPr>
          <p:cNvPr id="10" name="Google Shape;16530;p8">
            <a:extLst>
              <a:ext uri="{FF2B5EF4-FFF2-40B4-BE49-F238E27FC236}">
                <a16:creationId xmlns:a16="http://schemas.microsoft.com/office/drawing/2014/main" id="{287FF434-BE3F-AA35-E8F5-6B476D22F404}"/>
              </a:ext>
            </a:extLst>
          </p:cNvPr>
          <p:cNvSpPr txBox="1"/>
          <p:nvPr/>
        </p:nvSpPr>
        <p:spPr>
          <a:xfrm>
            <a:off x="5736921" y="3368071"/>
            <a:ext cx="6263013" cy="305464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tx1"/>
            </a:solidFill>
            <a:prstDash val="sysDash"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r>
              <a:rPr lang="en-US" sz="1750" dirty="0">
                <a:latin typeface="Segoe UI" panose="020B0502040204020203" pitchFamily="34" charset="0"/>
                <a:cs typeface="Segoe UI" panose="020B0502040204020203" pitchFamily="34" charset="0"/>
              </a:rPr>
              <a:t>University 4.0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750" dirty="0">
                <a:latin typeface="Segoe UI" panose="020B0502040204020203" pitchFamily="34" charset="0"/>
                <a:cs typeface="Segoe UI" panose="020B0502040204020203" pitchFamily="34" charset="0"/>
              </a:rPr>
              <a:t>Education 4.0 </a:t>
            </a:r>
            <a:r>
              <a:rPr lang="en-US" sz="1750" dirty="0" err="1">
                <a:latin typeface="Segoe UI" panose="020B0502040204020203" pitchFamily="34" charset="0"/>
                <a:cs typeface="Segoe UI" panose="020B0502040204020203" pitchFamily="34" charset="0"/>
              </a:rPr>
              <a:t>merupakan</a:t>
            </a:r>
            <a:r>
              <a:rPr lang="en-US" sz="175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750" b="1" dirty="0">
                <a:latin typeface="Segoe UI" panose="020B0502040204020203" pitchFamily="34" charset="0"/>
                <a:cs typeface="Segoe UI" panose="020B0502040204020203" pitchFamily="34" charset="0"/>
              </a:rPr>
              <a:t>personalization </a:t>
            </a:r>
            <a:r>
              <a:rPr lang="en-US" sz="1750" b="1" dirty="0" err="1">
                <a:latin typeface="Segoe UI" panose="020B0502040204020203" pitchFamily="34" charset="0"/>
                <a:cs typeface="Segoe UI" panose="020B0502040204020203" pitchFamily="34" charset="0"/>
              </a:rPr>
              <a:t>dari</a:t>
            </a:r>
            <a:r>
              <a:rPr lang="en-US" sz="1750" b="1" dirty="0">
                <a:latin typeface="Segoe UI" panose="020B0502040204020203" pitchFamily="34" charset="0"/>
                <a:cs typeface="Segoe UI" panose="020B0502040204020203" pitchFamily="34" charset="0"/>
              </a:rPr>
              <a:t> proses </a:t>
            </a:r>
            <a:r>
              <a:rPr lang="en-US" sz="1750" b="1" dirty="0" err="1">
                <a:latin typeface="Segoe UI" panose="020B0502040204020203" pitchFamily="34" charset="0"/>
                <a:cs typeface="Segoe UI" panose="020B0502040204020203" pitchFamily="34" charset="0"/>
              </a:rPr>
              <a:t>pembelajaran</a:t>
            </a:r>
            <a:r>
              <a:rPr lang="en-US" sz="1750" dirty="0">
                <a:latin typeface="Segoe UI" panose="020B0502040204020203" pitchFamily="34" charset="0"/>
                <a:cs typeface="Segoe UI" panose="020B0502040204020203" pitchFamily="34" charset="0"/>
              </a:rPr>
              <a:t>, -&gt; </a:t>
            </a:r>
            <a:r>
              <a:rPr lang="en-US" sz="1750" dirty="0" err="1">
                <a:latin typeface="Segoe UI" panose="020B0502040204020203" pitchFamily="34" charset="0"/>
                <a:cs typeface="Segoe UI" panose="020B0502040204020203" pitchFamily="34" charset="0"/>
              </a:rPr>
              <a:t>pelajar</a:t>
            </a:r>
            <a:r>
              <a:rPr lang="en-US" sz="175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750" dirty="0" err="1">
                <a:latin typeface="Segoe UI" panose="020B0502040204020203" pitchFamily="34" charset="0"/>
                <a:cs typeface="Segoe UI" panose="020B0502040204020203" pitchFamily="34" charset="0"/>
              </a:rPr>
              <a:t>memiliki</a:t>
            </a:r>
            <a:r>
              <a:rPr lang="en-US" sz="175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750" dirty="0" err="1">
                <a:latin typeface="Segoe UI" panose="020B0502040204020203" pitchFamily="34" charset="0"/>
                <a:cs typeface="Segoe UI" panose="020B0502040204020203" pitchFamily="34" charset="0"/>
              </a:rPr>
              <a:t>fleksibilitas</a:t>
            </a:r>
            <a:r>
              <a:rPr lang="en-US" sz="175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750" dirty="0" err="1">
                <a:latin typeface="Segoe UI" panose="020B0502040204020203" pitchFamily="34" charset="0"/>
                <a:cs typeface="Segoe UI" panose="020B0502040204020203" pitchFamily="34" charset="0"/>
              </a:rPr>
              <a:t>untuk</a:t>
            </a:r>
            <a:r>
              <a:rPr lang="en-US" sz="175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750" dirty="0" err="1">
                <a:latin typeface="Segoe UI" panose="020B0502040204020203" pitchFamily="34" charset="0"/>
                <a:cs typeface="Segoe UI" panose="020B0502040204020203" pitchFamily="34" charset="0"/>
              </a:rPr>
              <a:t>mendesiugn</a:t>
            </a:r>
            <a:r>
              <a:rPr lang="en-US" sz="1750" dirty="0">
                <a:latin typeface="Segoe UI" panose="020B0502040204020203" pitchFamily="34" charset="0"/>
                <a:cs typeface="Segoe UI" panose="020B0502040204020203" pitchFamily="34" charset="0"/>
              </a:rPr>
              <a:t> learning path masing-masing.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750" dirty="0" err="1">
                <a:latin typeface="Segoe UI" panose="020B0502040204020203" pitchFamily="34" charset="0"/>
                <a:cs typeface="Segoe UI" panose="020B0502040204020203" pitchFamily="34" charset="0"/>
              </a:rPr>
              <a:t>Dibutuhkan</a:t>
            </a:r>
            <a:r>
              <a:rPr lang="en-US" sz="175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750" b="1" dirty="0" err="1">
                <a:latin typeface="Segoe UI" panose="020B0502040204020203" pitchFamily="34" charset="0"/>
                <a:cs typeface="Segoe UI" panose="020B0502040204020203" pitchFamily="34" charset="0"/>
              </a:rPr>
              <a:t>transformasi</a:t>
            </a:r>
            <a:r>
              <a:rPr lang="en-US" sz="1750" b="1" dirty="0">
                <a:latin typeface="Segoe UI" panose="020B0502040204020203" pitchFamily="34" charset="0"/>
                <a:cs typeface="Segoe UI" panose="020B0502040204020203" pitchFamily="34" charset="0"/>
              </a:rPr>
              <a:t> Pendidikan</a:t>
            </a:r>
            <a:r>
              <a:rPr lang="en-US" sz="1750" dirty="0">
                <a:latin typeface="Segoe UI" panose="020B0502040204020203" pitchFamily="34" charset="0"/>
                <a:cs typeface="Segoe UI" panose="020B0502040204020203" pitchFamily="34" charset="0"/>
              </a:rPr>
              <a:t> yang </a:t>
            </a:r>
            <a:r>
              <a:rPr lang="en-US" sz="1750" dirty="0" err="1">
                <a:latin typeface="Segoe UI" panose="020B0502040204020203" pitchFamily="34" charset="0"/>
                <a:cs typeface="Segoe UI" panose="020B0502040204020203" pitchFamily="34" charset="0"/>
              </a:rPr>
              <a:t>memungkinkan</a:t>
            </a:r>
            <a:r>
              <a:rPr lang="en-US" sz="175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750" dirty="0" err="1">
                <a:latin typeface="Segoe UI" panose="020B0502040204020203" pitchFamily="34" charset="0"/>
                <a:cs typeface="Segoe UI" panose="020B0502040204020203" pitchFamily="34" charset="0"/>
              </a:rPr>
              <a:t>pembelajaran</a:t>
            </a:r>
            <a:r>
              <a:rPr lang="en-US" sz="175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750" dirty="0" err="1">
                <a:latin typeface="Segoe UI" panose="020B0502040204020203" pitchFamily="34" charset="0"/>
                <a:cs typeface="Segoe UI" panose="020B0502040204020203" pitchFamily="34" charset="0"/>
              </a:rPr>
              <a:t>fleksibel</a:t>
            </a:r>
            <a:r>
              <a:rPr lang="en-US" sz="1750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750" dirty="0" err="1">
                <a:latin typeface="Segoe UI" panose="020B0502040204020203" pitchFamily="34" charset="0"/>
                <a:cs typeface="Segoe UI" panose="020B0502040204020203" pitchFamily="34" charset="0"/>
              </a:rPr>
              <a:t>dinamis</a:t>
            </a:r>
            <a:r>
              <a:rPr lang="en-US" sz="1750" dirty="0">
                <a:latin typeface="Segoe UI" panose="020B0502040204020203" pitchFamily="34" charset="0"/>
                <a:cs typeface="Segoe UI" panose="020B0502040204020203" pitchFamily="34" charset="0"/>
              </a:rPr>
              <a:t>, dan </a:t>
            </a:r>
            <a:r>
              <a:rPr lang="en-US" sz="1750" dirty="0" err="1">
                <a:latin typeface="Segoe UI" panose="020B0502040204020203" pitchFamily="34" charset="0"/>
                <a:cs typeface="Segoe UI" panose="020B0502040204020203" pitchFamily="34" charset="0"/>
              </a:rPr>
              <a:t>adaptif</a:t>
            </a:r>
            <a:endParaRPr lang="en-US" sz="175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750" dirty="0" err="1">
                <a:latin typeface="Segoe UI" panose="020B0502040204020203" pitchFamily="34" charset="0"/>
                <a:cs typeface="Segoe UI" panose="020B0502040204020203" pitchFamily="34" charset="0"/>
              </a:rPr>
              <a:t>Perlu</a:t>
            </a:r>
            <a:r>
              <a:rPr lang="en-US" sz="175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750" dirty="0" err="1">
                <a:latin typeface="Segoe UI" panose="020B0502040204020203" pitchFamily="34" charset="0"/>
                <a:cs typeface="Segoe UI" panose="020B0502040204020203" pitchFamily="34" charset="0"/>
              </a:rPr>
              <a:t>dukungan</a:t>
            </a:r>
            <a:r>
              <a:rPr lang="en-US" sz="175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750" b="1" dirty="0" err="1">
                <a:latin typeface="Segoe UI" panose="020B0502040204020203" pitchFamily="34" charset="0"/>
                <a:cs typeface="Segoe UI" panose="020B0502040204020203" pitchFamily="34" charset="0"/>
              </a:rPr>
              <a:t>penggunaan</a:t>
            </a:r>
            <a:r>
              <a:rPr lang="en-US" sz="1750" b="1" dirty="0">
                <a:latin typeface="Segoe UI" panose="020B0502040204020203" pitchFamily="34" charset="0"/>
                <a:cs typeface="Segoe UI" panose="020B0502040204020203" pitchFamily="34" charset="0"/>
              </a:rPr>
              <a:t> dan </a:t>
            </a:r>
            <a:r>
              <a:rPr lang="en-US" sz="1750" b="1" dirty="0" err="1">
                <a:latin typeface="Segoe UI" panose="020B0502040204020203" pitchFamily="34" charset="0"/>
                <a:cs typeface="Segoe UI" panose="020B0502040204020203" pitchFamily="34" charset="0"/>
              </a:rPr>
              <a:t>perkembangan</a:t>
            </a:r>
            <a:r>
              <a:rPr lang="en-US" sz="175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750" b="1" dirty="0" err="1">
                <a:latin typeface="Segoe UI" panose="020B0502040204020203" pitchFamily="34" charset="0"/>
                <a:cs typeface="Segoe UI" panose="020B0502040204020203" pitchFamily="34" charset="0"/>
              </a:rPr>
              <a:t>teknologi</a:t>
            </a:r>
            <a:r>
              <a:rPr lang="en-US" sz="175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750" b="1" dirty="0" err="1">
                <a:latin typeface="Segoe UI" panose="020B0502040204020203" pitchFamily="34" charset="0"/>
                <a:cs typeface="Segoe UI" panose="020B0502040204020203" pitchFamily="34" charset="0"/>
              </a:rPr>
              <a:t>baru</a:t>
            </a:r>
            <a:r>
              <a:rPr lang="en-US" sz="175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750" dirty="0" err="1">
                <a:latin typeface="Segoe UI" panose="020B0502040204020203" pitchFamily="34" charset="0"/>
                <a:cs typeface="Segoe UI" panose="020B0502040204020203" pitchFamily="34" charset="0"/>
              </a:rPr>
              <a:t>dalam</a:t>
            </a:r>
            <a:r>
              <a:rPr lang="en-US" sz="1750" dirty="0">
                <a:latin typeface="Segoe UI" panose="020B0502040204020203" pitchFamily="34" charset="0"/>
                <a:cs typeface="Segoe UI" panose="020B0502040204020203" pitchFamily="34" charset="0"/>
              </a:rPr>
              <a:t> proses </a:t>
            </a:r>
            <a:r>
              <a:rPr lang="en-US" sz="1750" dirty="0" err="1">
                <a:latin typeface="Segoe UI" panose="020B0502040204020203" pitchFamily="34" charset="0"/>
                <a:cs typeface="Segoe UI" panose="020B0502040204020203" pitchFamily="34" charset="0"/>
              </a:rPr>
              <a:t>pembelajaran</a:t>
            </a:r>
            <a:endParaRPr lang="en-US" sz="175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750" dirty="0">
                <a:latin typeface="Segoe UI" panose="020B0502040204020203" pitchFamily="34" charset="0"/>
                <a:cs typeface="Segoe UI" panose="020B0502040204020203" pitchFamily="34" charset="0"/>
              </a:rPr>
              <a:t>Masa </a:t>
            </a:r>
            <a:r>
              <a:rPr lang="en-US" sz="1750" dirty="0" err="1">
                <a:latin typeface="Segoe UI" panose="020B0502040204020203" pitchFamily="34" charset="0"/>
                <a:cs typeface="Segoe UI" panose="020B0502040204020203" pitchFamily="34" charset="0"/>
              </a:rPr>
              <a:t>depan</a:t>
            </a:r>
            <a:r>
              <a:rPr lang="en-US" sz="175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750" dirty="0" err="1">
                <a:latin typeface="Segoe UI" panose="020B0502040204020203" pitchFamily="34" charset="0"/>
                <a:cs typeface="Segoe UI" panose="020B0502040204020203" pitchFamily="34" charset="0"/>
              </a:rPr>
              <a:t>dari</a:t>
            </a:r>
            <a:r>
              <a:rPr lang="en-US" sz="175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750" dirty="0" err="1">
                <a:latin typeface="Segoe UI" panose="020B0502040204020203" pitchFamily="34" charset="0"/>
                <a:cs typeface="Segoe UI" panose="020B0502040204020203" pitchFamily="34" charset="0"/>
              </a:rPr>
              <a:t>revolusi</a:t>
            </a:r>
            <a:r>
              <a:rPr lang="en-US" sz="1750" dirty="0">
                <a:latin typeface="Segoe UI" panose="020B0502040204020203" pitchFamily="34" charset="0"/>
                <a:cs typeface="Segoe UI" panose="020B0502040204020203" pitchFamily="34" charset="0"/>
              </a:rPr>
              <a:t> Pendidikan </a:t>
            </a:r>
            <a:r>
              <a:rPr lang="en-US" sz="1750" dirty="0" err="1">
                <a:latin typeface="Segoe UI" panose="020B0502040204020203" pitchFamily="34" charset="0"/>
                <a:cs typeface="Segoe UI" panose="020B0502040204020203" pitchFamily="34" charset="0"/>
              </a:rPr>
              <a:t>bergerak</a:t>
            </a:r>
            <a:r>
              <a:rPr lang="en-US" sz="175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750" dirty="0" err="1">
                <a:latin typeface="Segoe UI" panose="020B0502040204020203" pitchFamily="34" charset="0"/>
                <a:cs typeface="Segoe UI" panose="020B0502040204020203" pitchFamily="34" charset="0"/>
              </a:rPr>
              <a:t>menuju</a:t>
            </a:r>
            <a:r>
              <a:rPr lang="en-US" sz="175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750" b="1" dirty="0" err="1">
                <a:latin typeface="Segoe UI" panose="020B0502040204020203" pitchFamily="34" charset="0"/>
                <a:cs typeface="Segoe UI" panose="020B0502040204020203" pitchFamily="34" charset="0"/>
              </a:rPr>
              <a:t>pembelajaran</a:t>
            </a:r>
            <a:r>
              <a:rPr lang="en-US" sz="1750" b="1" dirty="0">
                <a:latin typeface="Segoe UI" panose="020B0502040204020203" pitchFamily="34" charset="0"/>
                <a:cs typeface="Segoe UI" panose="020B0502040204020203" pitchFamily="34" charset="0"/>
              </a:rPr>
              <a:t> yang </a:t>
            </a:r>
            <a:r>
              <a:rPr lang="en-US" sz="1750" b="1" dirty="0" err="1">
                <a:latin typeface="Segoe UI" panose="020B0502040204020203" pitchFamily="34" charset="0"/>
                <a:cs typeface="Segoe UI" panose="020B0502040204020203" pitchFamily="34" charset="0"/>
              </a:rPr>
              <a:t>berpusat</a:t>
            </a:r>
            <a:r>
              <a:rPr lang="en-US" sz="1750" b="1" dirty="0">
                <a:latin typeface="Segoe UI" panose="020B0502040204020203" pitchFamily="34" charset="0"/>
                <a:cs typeface="Segoe UI" panose="020B0502040204020203" pitchFamily="34" charset="0"/>
              </a:rPr>
              <a:t> pada </a:t>
            </a:r>
            <a:r>
              <a:rPr lang="en-US" sz="1750" b="1" dirty="0" err="1">
                <a:latin typeface="Segoe UI" panose="020B0502040204020203" pitchFamily="34" charset="0"/>
                <a:cs typeface="Segoe UI" panose="020B0502040204020203" pitchFamily="34" charset="0"/>
              </a:rPr>
              <a:t>pelajar</a:t>
            </a:r>
            <a:r>
              <a:rPr lang="en-US" sz="1750" b="1" dirty="0">
                <a:latin typeface="Segoe UI" panose="020B0502040204020203" pitchFamily="34" charset="0"/>
                <a:cs typeface="Segoe UI" panose="020B0502040204020203" pitchFamily="34" charset="0"/>
              </a:rPr>
              <a:t> dan </a:t>
            </a:r>
            <a:r>
              <a:rPr lang="en-US" sz="1750" b="1" dirty="0" err="1">
                <a:latin typeface="Segoe UI" panose="020B0502040204020203" pitchFamily="34" charset="0"/>
                <a:cs typeface="Segoe UI" panose="020B0502040204020203" pitchFamily="34" charset="0"/>
              </a:rPr>
              <a:t>industri</a:t>
            </a:r>
            <a:endParaRPr lang="en-US" sz="175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4982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F4CE1-AB50-EA5C-08D5-8231D42A6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4241" y="209637"/>
            <a:ext cx="9891168" cy="488394"/>
          </a:xfrm>
        </p:spPr>
        <p:txBody>
          <a:bodyPr>
            <a:normAutofit/>
          </a:bodyPr>
          <a:lstStyle/>
          <a:p>
            <a:r>
              <a:rPr lang="en-US" sz="2400" dirty="0" err="1"/>
              <a:t>Kaledoskop</a:t>
            </a:r>
            <a:r>
              <a:rPr lang="en-US" sz="2400" dirty="0"/>
              <a:t> </a:t>
            </a:r>
            <a:r>
              <a:rPr lang="en-US" sz="2400" dirty="0" err="1"/>
              <a:t>Pengembangan</a:t>
            </a:r>
            <a:r>
              <a:rPr lang="en-US" sz="2400" dirty="0"/>
              <a:t> dan </a:t>
            </a:r>
            <a:r>
              <a:rPr lang="en-US" sz="2400" dirty="0" err="1"/>
              <a:t>Penguatan</a:t>
            </a:r>
            <a:r>
              <a:rPr lang="en-US" sz="2400" dirty="0"/>
              <a:t> </a:t>
            </a:r>
            <a:r>
              <a:rPr lang="en-US" sz="2400" dirty="0" err="1"/>
              <a:t>Kelembagaan</a:t>
            </a:r>
            <a:r>
              <a:rPr lang="en-US" sz="2400" dirty="0"/>
              <a:t> BLU </a:t>
            </a:r>
            <a:endParaRPr lang="en-ID" sz="2400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D825C57-6CD6-C671-17A6-0CA17B961A3F}"/>
              </a:ext>
            </a:extLst>
          </p:cNvPr>
          <p:cNvCxnSpPr/>
          <p:nvPr/>
        </p:nvCxnSpPr>
        <p:spPr>
          <a:xfrm flipH="1">
            <a:off x="9053355" y="2152693"/>
            <a:ext cx="6849" cy="879204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C34E756-7B80-F928-FBDB-D9A14E001A8D}"/>
              </a:ext>
            </a:extLst>
          </p:cNvPr>
          <p:cNvCxnSpPr/>
          <p:nvPr/>
        </p:nvCxnSpPr>
        <p:spPr>
          <a:xfrm>
            <a:off x="4481194" y="2452221"/>
            <a:ext cx="0" cy="345491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F67C8DF-D0B3-27A2-F964-0EC234628503}"/>
              </a:ext>
            </a:extLst>
          </p:cNvPr>
          <p:cNvCxnSpPr/>
          <p:nvPr/>
        </p:nvCxnSpPr>
        <p:spPr>
          <a:xfrm>
            <a:off x="1231882" y="2222485"/>
            <a:ext cx="0" cy="829179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84D8529-4D01-745B-8B19-7CA9A59B145C}"/>
              </a:ext>
            </a:extLst>
          </p:cNvPr>
          <p:cNvCxnSpPr/>
          <p:nvPr/>
        </p:nvCxnSpPr>
        <p:spPr>
          <a:xfrm>
            <a:off x="563172" y="2464330"/>
            <a:ext cx="0" cy="345491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35C7BA0-680F-631C-9756-9B99249A78D4}"/>
              </a:ext>
            </a:extLst>
          </p:cNvPr>
          <p:cNvSpPr txBox="1"/>
          <p:nvPr/>
        </p:nvSpPr>
        <p:spPr>
          <a:xfrm>
            <a:off x="120698" y="2911906"/>
            <a:ext cx="891803" cy="6765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Aft>
                <a:spcPts val="247"/>
              </a:spcAft>
              <a:buClr>
                <a:schemeClr val="tx2"/>
              </a:buClr>
            </a:pPr>
            <a:r>
              <a:rPr lang="id-ID" sz="1179" dirty="0">
                <a:solidFill>
                  <a:schemeClr val="tx2"/>
                </a:solidFill>
              </a:rPr>
              <a:t>Terbit PP No.23 tentang PKBLU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62C3F5-0039-8307-E712-E45921CF3F42}"/>
              </a:ext>
            </a:extLst>
          </p:cNvPr>
          <p:cNvSpPr txBox="1"/>
          <p:nvPr/>
        </p:nvSpPr>
        <p:spPr>
          <a:xfrm>
            <a:off x="739748" y="3076008"/>
            <a:ext cx="1036474" cy="5314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Aft>
                <a:spcPts val="247"/>
              </a:spcAft>
              <a:buClr>
                <a:schemeClr val="tx2"/>
              </a:buClr>
            </a:pPr>
            <a:r>
              <a:rPr lang="id-ID" sz="1179" dirty="0">
                <a:solidFill>
                  <a:schemeClr val="tx2"/>
                </a:solidFill>
              </a:rPr>
              <a:t>Pedoman remunerasi (PMK 10)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9B4342-05B7-EEF3-D6E8-6BA8625A30F2}"/>
              </a:ext>
            </a:extLst>
          </p:cNvPr>
          <p:cNvSpPr txBox="1"/>
          <p:nvPr/>
        </p:nvSpPr>
        <p:spPr>
          <a:xfrm>
            <a:off x="218778" y="4023173"/>
            <a:ext cx="1398526" cy="847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6911" indent="-156911">
              <a:lnSpc>
                <a:spcPct val="80000"/>
              </a:lnSpc>
              <a:spcAft>
                <a:spcPts val="247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id-ID" sz="1179" dirty="0">
                <a:solidFill>
                  <a:schemeClr val="tx2"/>
                </a:solidFill>
              </a:rPr>
              <a:t>Dewas (PMK 175)</a:t>
            </a:r>
          </a:p>
          <a:p>
            <a:pPr marL="156911" indent="-156911">
              <a:lnSpc>
                <a:spcPct val="80000"/>
              </a:lnSpc>
              <a:spcAft>
                <a:spcPts val="247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id-ID" sz="1179" dirty="0">
                <a:solidFill>
                  <a:schemeClr val="tx2"/>
                </a:solidFill>
              </a:rPr>
              <a:t>Persyaratan tata kelola BLU (PMK 119)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9A2205-885C-29D2-884A-93AC6646C0E3}"/>
              </a:ext>
            </a:extLst>
          </p:cNvPr>
          <p:cNvSpPr txBox="1"/>
          <p:nvPr/>
        </p:nvSpPr>
        <p:spPr>
          <a:xfrm>
            <a:off x="332164" y="5001201"/>
            <a:ext cx="1434416" cy="5314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spcAft>
                <a:spcPts val="247"/>
              </a:spcAft>
              <a:buClr>
                <a:schemeClr val="tx2"/>
              </a:buClr>
            </a:pPr>
            <a:r>
              <a:rPr lang="id-ID" sz="1179" dirty="0">
                <a:solidFill>
                  <a:schemeClr val="tx2"/>
                </a:solidFill>
              </a:rPr>
              <a:t>Akuntabilitas dengan sistem akuntansi (PMK 76)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190773-EE9C-5C0A-923E-FF5AE12C78CB}"/>
              </a:ext>
            </a:extLst>
          </p:cNvPr>
          <p:cNvSpPr txBox="1"/>
          <p:nvPr/>
        </p:nvSpPr>
        <p:spPr>
          <a:xfrm>
            <a:off x="274940" y="5854177"/>
            <a:ext cx="2081102" cy="3862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spcAft>
                <a:spcPts val="247"/>
              </a:spcAft>
              <a:buClr>
                <a:schemeClr val="tx2"/>
              </a:buClr>
            </a:pPr>
            <a:r>
              <a:rPr lang="id-ID" sz="1179" dirty="0">
                <a:solidFill>
                  <a:schemeClr val="tx2"/>
                </a:solidFill>
              </a:rPr>
              <a:t>Perencanaan dan pelaksanaan anggaran BLU - RBA (PMK 44)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D389F6-EFC8-471F-79FA-0EF3D3ACE50B}"/>
              </a:ext>
            </a:extLst>
          </p:cNvPr>
          <p:cNvSpPr txBox="1"/>
          <p:nvPr/>
        </p:nvSpPr>
        <p:spPr>
          <a:xfrm>
            <a:off x="3724559" y="2826001"/>
            <a:ext cx="1520161" cy="5314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Aft>
                <a:spcPts val="247"/>
              </a:spcAft>
              <a:buClr>
                <a:schemeClr val="tx2"/>
              </a:buClr>
            </a:pPr>
            <a:r>
              <a:rPr lang="id-ID" sz="1179" dirty="0">
                <a:solidFill>
                  <a:schemeClr val="tx2"/>
                </a:solidFill>
              </a:rPr>
              <a:t>Penyempurnaan aturan terkait RBA (PMK 92)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2001F6B-B4A5-49A0-58B5-2E2D741702DE}"/>
              </a:ext>
            </a:extLst>
          </p:cNvPr>
          <p:cNvGrpSpPr/>
          <p:nvPr/>
        </p:nvGrpSpPr>
        <p:grpSpPr>
          <a:xfrm>
            <a:off x="5425802" y="1883870"/>
            <a:ext cx="1312866" cy="1089853"/>
            <a:chOff x="6196895" y="2227803"/>
            <a:chExt cx="1312866" cy="1089853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288FEE9-5702-C620-8CA8-3DC7FAAC7E00}"/>
                </a:ext>
              </a:extLst>
            </p:cNvPr>
            <p:cNvCxnSpPr/>
            <p:nvPr/>
          </p:nvCxnSpPr>
          <p:spPr>
            <a:xfrm>
              <a:off x="7154739" y="2227803"/>
              <a:ext cx="0" cy="829179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50FEA5F-CBA7-C630-3DF1-E5994602433F}"/>
                </a:ext>
              </a:extLst>
            </p:cNvPr>
            <p:cNvCxnSpPr/>
            <p:nvPr/>
          </p:nvCxnSpPr>
          <p:spPr>
            <a:xfrm>
              <a:off x="6473288" y="2227803"/>
              <a:ext cx="0" cy="829179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15" descr="https://encrypted-tbn0.gstatic.com/images?q=tbn:ANd9GcQkWZpwm7jTnFsCH-Fwz3OmDTZiuQ_EDNHguXHJ8_3-k0Lo64Un">
              <a:extLst>
                <a:ext uri="{FF2B5EF4-FFF2-40B4-BE49-F238E27FC236}">
                  <a16:creationId xmlns:a16="http://schemas.microsoft.com/office/drawing/2014/main" id="{67809025-7B0B-4439-9388-09EB79442C45}"/>
                </a:ext>
              </a:extLst>
            </p:cNvPr>
            <p:cNvPicPr/>
            <p:nvPr/>
          </p:nvPicPr>
          <p:blipFill>
            <a:blip r:embed="rId2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6895" y="3052610"/>
              <a:ext cx="1312866" cy="26504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3E9F089-30B1-26FB-116C-F8AA0A7A5019}"/>
              </a:ext>
            </a:extLst>
          </p:cNvPr>
          <p:cNvSpPr txBox="1"/>
          <p:nvPr/>
        </p:nvSpPr>
        <p:spPr>
          <a:xfrm>
            <a:off x="7026074" y="1898643"/>
            <a:ext cx="1520161" cy="252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Aft>
                <a:spcPts val="247"/>
              </a:spcAft>
              <a:buClr>
                <a:schemeClr val="tx2"/>
              </a:buClr>
            </a:pPr>
            <a:r>
              <a:rPr lang="id-ID" sz="1270" dirty="0">
                <a:solidFill>
                  <a:schemeClr val="tx2"/>
                </a:solidFill>
              </a:rPr>
              <a:t>-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FC710F6-8964-5D8D-EBFD-FBD083475D87}"/>
              </a:ext>
            </a:extLst>
          </p:cNvPr>
          <p:cNvSpPr txBox="1"/>
          <p:nvPr/>
        </p:nvSpPr>
        <p:spPr>
          <a:xfrm>
            <a:off x="3181877" y="4168936"/>
            <a:ext cx="3208840" cy="1264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75000"/>
              </a:lnSpc>
              <a:buClr>
                <a:schemeClr val="tx2"/>
              </a:buClr>
            </a:pPr>
            <a:r>
              <a:rPr lang="id-ID" sz="1179" u="sng" dirty="0">
                <a:solidFill>
                  <a:schemeClr val="tx2"/>
                </a:solidFill>
              </a:rPr>
              <a:t>Manajemen:</a:t>
            </a:r>
          </a:p>
          <a:p>
            <a:pPr marL="328216" indent="-156911" algn="r">
              <a:lnSpc>
                <a:spcPct val="75000"/>
              </a:lnSpc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id-ID" sz="1179" dirty="0">
                <a:solidFill>
                  <a:schemeClr val="tx2"/>
                </a:solidFill>
              </a:rPr>
              <a:t>Penerapan KPI dengan kontrak kinerja</a:t>
            </a:r>
          </a:p>
          <a:p>
            <a:pPr marL="328216" indent="-156911" algn="r">
              <a:lnSpc>
                <a:spcPct val="75000"/>
              </a:lnSpc>
              <a:spcAft>
                <a:spcPts val="272"/>
              </a:spcAft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id-ID" sz="1179" dirty="0">
                <a:solidFill>
                  <a:schemeClr val="tx2"/>
                </a:solidFill>
              </a:rPr>
              <a:t>Penyempurnaan aturan Dewas (PMK 95)</a:t>
            </a:r>
          </a:p>
          <a:p>
            <a:pPr algn="r">
              <a:lnSpc>
                <a:spcPct val="75000"/>
              </a:lnSpc>
              <a:buClr>
                <a:schemeClr val="tx2"/>
              </a:buClr>
            </a:pPr>
            <a:r>
              <a:rPr lang="id-ID" sz="1179" u="sng" dirty="0">
                <a:solidFill>
                  <a:schemeClr val="tx2"/>
                </a:solidFill>
              </a:rPr>
              <a:t>Fleksibilitas BLU:</a:t>
            </a:r>
          </a:p>
          <a:p>
            <a:pPr marL="328216" indent="-156911" algn="r">
              <a:lnSpc>
                <a:spcPct val="75000"/>
              </a:lnSpc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id-ID" sz="1179" dirty="0">
                <a:solidFill>
                  <a:schemeClr val="tx2"/>
                </a:solidFill>
              </a:rPr>
              <a:t>Pedoman tarif (PMK 100)</a:t>
            </a:r>
          </a:p>
          <a:p>
            <a:pPr marL="328216" indent="-156911" algn="r">
              <a:lnSpc>
                <a:spcPct val="75000"/>
              </a:lnSpc>
              <a:spcAft>
                <a:spcPts val="272"/>
              </a:spcAft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id-ID" sz="1179" dirty="0">
                <a:solidFill>
                  <a:schemeClr val="tx2"/>
                </a:solidFill>
              </a:rPr>
              <a:t>Pengelolaan aset (PMK 136)</a:t>
            </a:r>
          </a:p>
          <a:p>
            <a:pPr algn="r">
              <a:lnSpc>
                <a:spcPct val="75000"/>
              </a:lnSpc>
              <a:buClr>
                <a:schemeClr val="tx2"/>
              </a:buClr>
            </a:pPr>
            <a:r>
              <a:rPr lang="id-ID" sz="1179" u="sng" dirty="0">
                <a:solidFill>
                  <a:schemeClr val="tx2"/>
                </a:solidFill>
              </a:rPr>
              <a:t>Akuntabilitas dan Pengawasan:</a:t>
            </a:r>
          </a:p>
          <a:p>
            <a:pPr marL="328216" indent="-156911" algn="r">
              <a:lnSpc>
                <a:spcPct val="75000"/>
              </a:lnSpc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id-ID" sz="1179" dirty="0">
                <a:solidFill>
                  <a:schemeClr val="tx2"/>
                </a:solidFill>
              </a:rPr>
              <a:t>Sistem akuntansi (PMK 220)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A24D11D-255B-E7C8-D07E-42F5FB0C77A9}"/>
              </a:ext>
            </a:extLst>
          </p:cNvPr>
          <p:cNvSpPr txBox="1"/>
          <p:nvPr/>
        </p:nvSpPr>
        <p:spPr>
          <a:xfrm>
            <a:off x="8524707" y="4518466"/>
            <a:ext cx="1376541" cy="227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  <a:buClr>
                <a:schemeClr val="tx2"/>
              </a:buClr>
            </a:pPr>
            <a:endParaRPr lang="id-ID" sz="1179" dirty="0">
              <a:solidFill>
                <a:schemeClr val="tx2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535504C-D847-0E6C-4C16-AF1180442D6A}"/>
              </a:ext>
            </a:extLst>
          </p:cNvPr>
          <p:cNvGrpSpPr/>
          <p:nvPr/>
        </p:nvGrpSpPr>
        <p:grpSpPr>
          <a:xfrm>
            <a:off x="6409000" y="3171708"/>
            <a:ext cx="1286833" cy="1076702"/>
            <a:chOff x="6749681" y="3772584"/>
            <a:chExt cx="1286833" cy="1076702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4064114-7F5D-F961-E574-64ADC4E96979}"/>
                </a:ext>
              </a:extLst>
            </p:cNvPr>
            <p:cNvSpPr txBox="1"/>
            <p:nvPr/>
          </p:nvSpPr>
          <p:spPr>
            <a:xfrm>
              <a:off x="6749681" y="4478800"/>
              <a:ext cx="1286833" cy="3704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5000"/>
                </a:lnSpc>
                <a:spcAft>
                  <a:spcPts val="247"/>
                </a:spcAft>
                <a:buClr>
                  <a:schemeClr val="tx2"/>
                </a:buClr>
              </a:pPr>
              <a:r>
                <a:rPr lang="id-ID" sz="1179" i="1" dirty="0">
                  <a:solidFill>
                    <a:schemeClr val="tx2"/>
                  </a:solidFill>
                </a:rPr>
                <a:t>Modernisasi BLU dengan BIOS 1.2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1B5AD5A-36CF-72E3-C5BC-134E30C564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75569" y="3772584"/>
              <a:ext cx="1048782" cy="653131"/>
            </a:xfrm>
            <a:prstGeom prst="rect">
              <a:avLst/>
            </a:prstGeom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21EF19FD-DA78-1C3C-9421-2A1ACD7E242D}"/>
              </a:ext>
            </a:extLst>
          </p:cNvPr>
          <p:cNvSpPr txBox="1"/>
          <p:nvPr/>
        </p:nvSpPr>
        <p:spPr>
          <a:xfrm>
            <a:off x="4304379" y="5564006"/>
            <a:ext cx="3247617" cy="1128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r">
              <a:lnSpc>
                <a:spcPct val="75000"/>
              </a:lnSpc>
              <a:buClr>
                <a:schemeClr val="tx2"/>
              </a:buClr>
            </a:pPr>
            <a:r>
              <a:rPr lang="id-ID" sz="1179" u="sng" dirty="0">
                <a:solidFill>
                  <a:schemeClr val="tx2"/>
                </a:solidFill>
              </a:rPr>
              <a:t>BLU sebagai</a:t>
            </a:r>
            <a:r>
              <a:rPr lang="id-ID" sz="1179" i="1" u="sng" dirty="0">
                <a:solidFill>
                  <a:schemeClr val="tx2"/>
                </a:solidFill>
              </a:rPr>
              <a:t> fiscal tools</a:t>
            </a:r>
            <a:r>
              <a:rPr lang="id-ID" sz="1179" u="sng" dirty="0">
                <a:solidFill>
                  <a:schemeClr val="tx2"/>
                </a:solidFill>
              </a:rPr>
              <a:t>:</a:t>
            </a:r>
          </a:p>
          <a:p>
            <a:pPr marL="171305" algn="r">
              <a:lnSpc>
                <a:spcPct val="75000"/>
              </a:lnSpc>
              <a:spcAft>
                <a:spcPts val="272"/>
              </a:spcAft>
              <a:buClr>
                <a:schemeClr val="tx2"/>
              </a:buClr>
            </a:pPr>
            <a:r>
              <a:rPr lang="id-ID" sz="1179" dirty="0">
                <a:solidFill>
                  <a:schemeClr val="tx2"/>
                </a:solidFill>
              </a:rPr>
              <a:t>Penarikan &amp; pengembalian dana (PMK 98)</a:t>
            </a:r>
          </a:p>
          <a:p>
            <a:pPr algn="r">
              <a:lnSpc>
                <a:spcPct val="75000"/>
              </a:lnSpc>
              <a:buClr>
                <a:schemeClr val="tx2"/>
              </a:buClr>
            </a:pPr>
            <a:r>
              <a:rPr lang="id-ID" sz="1179" u="sng" dirty="0">
                <a:solidFill>
                  <a:schemeClr val="tx2"/>
                </a:solidFill>
              </a:rPr>
              <a:t>Fleksibilitas BLU:</a:t>
            </a:r>
          </a:p>
          <a:p>
            <a:pPr marL="171305" algn="r">
              <a:lnSpc>
                <a:spcPct val="75000"/>
              </a:lnSpc>
              <a:spcAft>
                <a:spcPts val="272"/>
              </a:spcAft>
              <a:buClr>
                <a:schemeClr val="tx2"/>
              </a:buClr>
            </a:pPr>
            <a:r>
              <a:rPr lang="id-ID" sz="1179" dirty="0">
                <a:solidFill>
                  <a:schemeClr val="tx2"/>
                </a:solidFill>
              </a:rPr>
              <a:t>Remunerasi dikaitkan dengan KPI (PMK 176)</a:t>
            </a:r>
          </a:p>
          <a:p>
            <a:pPr algn="r">
              <a:lnSpc>
                <a:spcPct val="75000"/>
              </a:lnSpc>
              <a:buClr>
                <a:schemeClr val="tx2"/>
              </a:buClr>
            </a:pPr>
            <a:r>
              <a:rPr lang="id-ID" sz="1179" u="sng" dirty="0">
                <a:solidFill>
                  <a:schemeClr val="tx2"/>
                </a:solidFill>
              </a:rPr>
              <a:t>Akuntabilitas dan Pengawasan:</a:t>
            </a:r>
          </a:p>
          <a:p>
            <a:pPr marL="328216" indent="-156911" algn="r">
              <a:lnSpc>
                <a:spcPct val="75000"/>
              </a:lnSpc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id-ID" sz="1179" dirty="0">
                <a:solidFill>
                  <a:schemeClr val="tx2"/>
                </a:solidFill>
              </a:rPr>
              <a:t>Penyempurnaan akuntansi (PMK 42)</a:t>
            </a:r>
          </a:p>
          <a:p>
            <a:pPr marL="328216" indent="-156911" algn="r">
              <a:lnSpc>
                <a:spcPct val="75000"/>
              </a:lnSpc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id-ID" sz="1179" dirty="0">
                <a:solidFill>
                  <a:schemeClr val="tx2"/>
                </a:solidFill>
              </a:rPr>
              <a:t>SPI (PMK 200)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F0A34A2-7938-09D5-501B-7DEAC13CF73B}"/>
              </a:ext>
            </a:extLst>
          </p:cNvPr>
          <p:cNvGrpSpPr/>
          <p:nvPr/>
        </p:nvGrpSpPr>
        <p:grpSpPr>
          <a:xfrm>
            <a:off x="8356088" y="3129109"/>
            <a:ext cx="1226842" cy="2392854"/>
            <a:chOff x="9819933" y="5784168"/>
            <a:chExt cx="1226842" cy="239285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287988B-D77A-3DA2-05CA-B61EAA2AF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01325" y="5784168"/>
              <a:ext cx="1045449" cy="634116"/>
            </a:xfrm>
            <a:prstGeom prst="rect">
              <a:avLst/>
            </a:prstGeom>
            <a:ln w="381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A5C9EBA-CBF3-2DD4-03DB-C7DA9EFFC082}"/>
                </a:ext>
              </a:extLst>
            </p:cNvPr>
            <p:cNvSpPr txBox="1"/>
            <p:nvPr/>
          </p:nvSpPr>
          <p:spPr>
            <a:xfrm>
              <a:off x="9819933" y="6474248"/>
              <a:ext cx="1226842" cy="17027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171450" indent="-171450">
                <a:lnSpc>
                  <a:spcPct val="75000"/>
                </a:lnSpc>
                <a:spcAft>
                  <a:spcPts val="247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</a:pPr>
              <a:r>
                <a:rPr lang="id-ID" sz="1179" i="1" dirty="0">
                  <a:solidFill>
                    <a:schemeClr val="tx2"/>
                  </a:solidFill>
                </a:rPr>
                <a:t>Modernisasi layanan perkantoran Dit.PPKBLU dengan OA</a:t>
              </a:r>
              <a:endParaRPr lang="en-US" sz="1179" i="1" dirty="0">
                <a:solidFill>
                  <a:schemeClr val="tx2"/>
                </a:solidFill>
              </a:endParaRPr>
            </a:p>
            <a:p>
              <a:pPr marL="171450" indent="-171450">
                <a:lnSpc>
                  <a:spcPct val="70000"/>
                </a:lnSpc>
                <a:buClr>
                  <a:schemeClr val="tx2"/>
                </a:buClr>
                <a:buFont typeface="Arial" panose="020B0604020202020204" pitchFamily="34" charset="0"/>
                <a:buChar char="•"/>
              </a:pPr>
              <a:r>
                <a:rPr lang="id-ID" sz="1179" u="sng" dirty="0">
                  <a:solidFill>
                    <a:schemeClr val="tx2"/>
                  </a:solidFill>
                </a:rPr>
                <a:t>Fleksibilitas BLU:</a:t>
              </a:r>
              <a:r>
                <a:rPr lang="en-US" sz="1179" u="sng" dirty="0">
                  <a:solidFill>
                    <a:schemeClr val="tx2"/>
                  </a:solidFill>
                </a:rPr>
                <a:t> </a:t>
              </a:r>
              <a:r>
                <a:rPr lang="id-ID" sz="1179" dirty="0">
                  <a:solidFill>
                    <a:schemeClr val="tx2"/>
                  </a:solidFill>
                </a:rPr>
                <a:t>Pengelolaan kas &amp; investasi (PMK 82)</a:t>
              </a:r>
            </a:p>
            <a:p>
              <a:pPr marL="171450" indent="-171450">
                <a:lnSpc>
                  <a:spcPct val="75000"/>
                </a:lnSpc>
                <a:spcAft>
                  <a:spcPts val="247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</a:pPr>
              <a:endParaRPr lang="id-ID" sz="1179" i="1" dirty="0">
                <a:solidFill>
                  <a:schemeClr val="tx2"/>
                </a:solidFill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C86C070E-A5C6-7D59-3D86-70C9CBD315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7591" y="5564006"/>
            <a:ext cx="1053775" cy="690981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5CDDCEA-1759-BC20-1F08-B5BA06203795}"/>
              </a:ext>
            </a:extLst>
          </p:cNvPr>
          <p:cNvSpPr txBox="1"/>
          <p:nvPr/>
        </p:nvSpPr>
        <p:spPr>
          <a:xfrm>
            <a:off x="8450160" y="6277204"/>
            <a:ext cx="1148636" cy="3704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75000"/>
              </a:lnSpc>
              <a:spcAft>
                <a:spcPts val="247"/>
              </a:spcAft>
              <a:buClr>
                <a:schemeClr val="tx2"/>
              </a:buClr>
            </a:pPr>
            <a:r>
              <a:rPr lang="id-ID" sz="1179" i="1" dirty="0">
                <a:solidFill>
                  <a:schemeClr val="tx2"/>
                </a:solidFill>
              </a:rPr>
              <a:t>Integrasi BIOS dan OA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7907639-BF35-EA3F-3595-F5B30C6AA521}"/>
              </a:ext>
            </a:extLst>
          </p:cNvPr>
          <p:cNvCxnSpPr>
            <a:cxnSpLocks/>
          </p:cNvCxnSpPr>
          <p:nvPr/>
        </p:nvCxnSpPr>
        <p:spPr>
          <a:xfrm flipH="1">
            <a:off x="10287509" y="2515794"/>
            <a:ext cx="1" cy="396112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6B259794-C40D-87F1-9BA5-5867262702C5}"/>
              </a:ext>
            </a:extLst>
          </p:cNvPr>
          <p:cNvSpPr txBox="1"/>
          <p:nvPr/>
        </p:nvSpPr>
        <p:spPr>
          <a:xfrm>
            <a:off x="9756106" y="3366665"/>
            <a:ext cx="1148637" cy="4815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  <a:buClr>
                <a:schemeClr val="tx2"/>
              </a:buClr>
            </a:pPr>
            <a:r>
              <a:rPr lang="id-ID" sz="1179" dirty="0">
                <a:solidFill>
                  <a:schemeClr val="tx2"/>
                </a:solidFill>
              </a:rPr>
              <a:t>PMK BLU Simpel</a:t>
            </a:r>
          </a:p>
          <a:p>
            <a:pPr algn="ctr">
              <a:lnSpc>
                <a:spcPct val="70000"/>
              </a:lnSpc>
              <a:buClr>
                <a:schemeClr val="tx2"/>
              </a:buClr>
            </a:pPr>
            <a:r>
              <a:rPr lang="id-ID" sz="1179" dirty="0">
                <a:solidFill>
                  <a:schemeClr val="tx2"/>
                </a:solidFill>
              </a:rPr>
              <a:t>PMK 129/2020</a:t>
            </a:r>
          </a:p>
        </p:txBody>
      </p:sp>
      <p:pic>
        <p:nvPicPr>
          <p:cNvPr id="31" name="Graphic 30" descr="Badge New with solid fill">
            <a:extLst>
              <a:ext uri="{FF2B5EF4-FFF2-40B4-BE49-F238E27FC236}">
                <a16:creationId xmlns:a16="http://schemas.microsoft.com/office/drawing/2014/main" id="{4D21E7BF-0637-00AE-243F-68663D601D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48104" y="2883739"/>
            <a:ext cx="514000" cy="514000"/>
          </a:xfrm>
          <a:prstGeom prst="rect">
            <a:avLst/>
          </a:prstGeom>
        </p:spPr>
      </p:pic>
      <p:graphicFrame>
        <p:nvGraphicFramePr>
          <p:cNvPr id="32" name="Chart 31">
            <a:extLst>
              <a:ext uri="{FF2B5EF4-FFF2-40B4-BE49-F238E27FC236}">
                <a16:creationId xmlns:a16="http://schemas.microsoft.com/office/drawing/2014/main" id="{50B40B52-49D5-9D63-558B-B782CEB853B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8212023"/>
              </p:ext>
            </p:extLst>
          </p:nvPr>
        </p:nvGraphicFramePr>
        <p:xfrm>
          <a:off x="120335" y="933090"/>
          <a:ext cx="11948020" cy="16023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pSp>
        <p:nvGrpSpPr>
          <p:cNvPr id="33" name="Group 32">
            <a:extLst>
              <a:ext uri="{FF2B5EF4-FFF2-40B4-BE49-F238E27FC236}">
                <a16:creationId xmlns:a16="http://schemas.microsoft.com/office/drawing/2014/main" id="{479987D5-3B3A-1DF6-EC65-7F1BEE85E3BF}"/>
              </a:ext>
            </a:extLst>
          </p:cNvPr>
          <p:cNvGrpSpPr/>
          <p:nvPr/>
        </p:nvGrpSpPr>
        <p:grpSpPr>
          <a:xfrm>
            <a:off x="1617304" y="2535428"/>
            <a:ext cx="283288" cy="1911450"/>
            <a:chOff x="1617304" y="2371929"/>
            <a:chExt cx="283288" cy="2074952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43382E6-A8A3-4DFB-1AE9-AA19EEA49AA9}"/>
                </a:ext>
              </a:extLst>
            </p:cNvPr>
            <p:cNvCxnSpPr>
              <a:cxnSpLocks/>
            </p:cNvCxnSpPr>
            <p:nvPr/>
          </p:nvCxnSpPr>
          <p:spPr>
            <a:xfrm>
              <a:off x="1888532" y="2371929"/>
              <a:ext cx="12060" cy="2073218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8FDF56A-1C50-AE38-9A51-B705198C83A2}"/>
                </a:ext>
              </a:extLst>
            </p:cNvPr>
            <p:cNvCxnSpPr>
              <a:cxnSpLocks/>
              <a:stCxn id="9" idx="3"/>
            </p:cNvCxnSpPr>
            <p:nvPr/>
          </p:nvCxnSpPr>
          <p:spPr>
            <a:xfrm flipV="1">
              <a:off x="1617304" y="4445148"/>
              <a:ext cx="283288" cy="1733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83AC5DA-C179-2DBC-1385-58EEEB7840F2}"/>
              </a:ext>
            </a:extLst>
          </p:cNvPr>
          <p:cNvGrpSpPr/>
          <p:nvPr/>
        </p:nvGrpSpPr>
        <p:grpSpPr>
          <a:xfrm>
            <a:off x="1766580" y="2535429"/>
            <a:ext cx="751290" cy="2731486"/>
            <a:chOff x="1766580" y="2180285"/>
            <a:chExt cx="751290" cy="3086630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C7C1FEB-8C3B-68D4-CB6D-57F70FBB8D1D}"/>
                </a:ext>
              </a:extLst>
            </p:cNvPr>
            <p:cNvCxnSpPr>
              <a:cxnSpLocks/>
            </p:cNvCxnSpPr>
            <p:nvPr/>
          </p:nvCxnSpPr>
          <p:spPr>
            <a:xfrm>
              <a:off x="2517870" y="2180285"/>
              <a:ext cx="0" cy="308663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88B917A-9670-50BE-905A-461918B6286F}"/>
                </a:ext>
              </a:extLst>
            </p:cNvPr>
            <p:cNvCxnSpPr>
              <a:cxnSpLocks/>
              <a:stCxn id="10" idx="3"/>
            </p:cNvCxnSpPr>
            <p:nvPr/>
          </p:nvCxnSpPr>
          <p:spPr>
            <a:xfrm>
              <a:off x="1766580" y="5266915"/>
              <a:ext cx="751290" cy="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8A7F42-778B-5592-3126-22841EC64DE0}"/>
              </a:ext>
            </a:extLst>
          </p:cNvPr>
          <p:cNvGrpSpPr/>
          <p:nvPr/>
        </p:nvGrpSpPr>
        <p:grpSpPr>
          <a:xfrm>
            <a:off x="2356042" y="2535428"/>
            <a:ext cx="824178" cy="3538790"/>
            <a:chOff x="2356042" y="2339958"/>
            <a:chExt cx="824178" cy="3734260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0E7089F-258F-A590-8693-CAC743BBE5C2}"/>
                </a:ext>
              </a:extLst>
            </p:cNvPr>
            <p:cNvCxnSpPr>
              <a:cxnSpLocks/>
            </p:cNvCxnSpPr>
            <p:nvPr/>
          </p:nvCxnSpPr>
          <p:spPr>
            <a:xfrm>
              <a:off x="3180220" y="2339958"/>
              <a:ext cx="0" cy="373426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F23D8A03-CF37-AF57-21F2-F30421958F48}"/>
                </a:ext>
              </a:extLst>
            </p:cNvPr>
            <p:cNvCxnSpPr>
              <a:cxnSpLocks/>
            </p:cNvCxnSpPr>
            <p:nvPr/>
          </p:nvCxnSpPr>
          <p:spPr>
            <a:xfrm>
              <a:off x="2356042" y="6059920"/>
              <a:ext cx="824178" cy="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2CEF3EF-18FD-BD32-94C0-284AE2DEE0E2}"/>
              </a:ext>
            </a:extLst>
          </p:cNvPr>
          <p:cNvCxnSpPr>
            <a:cxnSpLocks/>
            <a:endCxn id="22" idx="0"/>
          </p:cNvCxnSpPr>
          <p:nvPr/>
        </p:nvCxnSpPr>
        <p:spPr>
          <a:xfrm>
            <a:off x="7059279" y="2520896"/>
            <a:ext cx="0" cy="650812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F52BFE7-AD10-6F17-7BB0-A3002E943D64}"/>
              </a:ext>
            </a:extLst>
          </p:cNvPr>
          <p:cNvGrpSpPr/>
          <p:nvPr/>
        </p:nvGrpSpPr>
        <p:grpSpPr>
          <a:xfrm>
            <a:off x="6451132" y="2479015"/>
            <a:ext cx="1244702" cy="2367163"/>
            <a:chOff x="2356042" y="2339958"/>
            <a:chExt cx="824178" cy="3734260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CFEEE11-1D22-8B09-C25E-221DD4435AA3}"/>
                </a:ext>
              </a:extLst>
            </p:cNvPr>
            <p:cNvCxnSpPr>
              <a:cxnSpLocks/>
            </p:cNvCxnSpPr>
            <p:nvPr/>
          </p:nvCxnSpPr>
          <p:spPr>
            <a:xfrm>
              <a:off x="3180220" y="2339958"/>
              <a:ext cx="0" cy="373426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290F4FF0-56D0-D930-7F8F-481D69C826DE}"/>
                </a:ext>
              </a:extLst>
            </p:cNvPr>
            <p:cNvCxnSpPr>
              <a:cxnSpLocks/>
            </p:cNvCxnSpPr>
            <p:nvPr/>
          </p:nvCxnSpPr>
          <p:spPr>
            <a:xfrm>
              <a:off x="2356042" y="6056734"/>
              <a:ext cx="824178" cy="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74E9F07-64C4-AD4A-B56F-3EC34B79159A}"/>
              </a:ext>
            </a:extLst>
          </p:cNvPr>
          <p:cNvGrpSpPr/>
          <p:nvPr/>
        </p:nvGrpSpPr>
        <p:grpSpPr>
          <a:xfrm>
            <a:off x="7514875" y="2479015"/>
            <a:ext cx="809538" cy="3754063"/>
            <a:chOff x="2356042" y="2339958"/>
            <a:chExt cx="824178" cy="3734260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A6BB02AB-50AF-F997-0C10-2F78DB70057F}"/>
                </a:ext>
              </a:extLst>
            </p:cNvPr>
            <p:cNvCxnSpPr>
              <a:cxnSpLocks/>
            </p:cNvCxnSpPr>
            <p:nvPr/>
          </p:nvCxnSpPr>
          <p:spPr>
            <a:xfrm>
              <a:off x="3180220" y="2339958"/>
              <a:ext cx="0" cy="373426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060EA9F1-C98F-9E80-AEDF-05CC89C00B36}"/>
                </a:ext>
              </a:extLst>
            </p:cNvPr>
            <p:cNvCxnSpPr>
              <a:cxnSpLocks/>
            </p:cNvCxnSpPr>
            <p:nvPr/>
          </p:nvCxnSpPr>
          <p:spPr>
            <a:xfrm>
              <a:off x="2356042" y="6059196"/>
              <a:ext cx="824178" cy="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633B8C2-6A15-5465-DFAA-2D397C06ECC5}"/>
              </a:ext>
            </a:extLst>
          </p:cNvPr>
          <p:cNvGrpSpPr/>
          <p:nvPr/>
        </p:nvGrpSpPr>
        <p:grpSpPr>
          <a:xfrm>
            <a:off x="9615562" y="2479015"/>
            <a:ext cx="108981" cy="3386286"/>
            <a:chOff x="2356042" y="2339958"/>
            <a:chExt cx="824178" cy="3734260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2EB13899-B509-3824-1743-0AE01B009956}"/>
                </a:ext>
              </a:extLst>
            </p:cNvPr>
            <p:cNvCxnSpPr>
              <a:cxnSpLocks/>
            </p:cNvCxnSpPr>
            <p:nvPr/>
          </p:nvCxnSpPr>
          <p:spPr>
            <a:xfrm>
              <a:off x="3180220" y="2339958"/>
              <a:ext cx="0" cy="373426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CD69B139-889C-1085-DAE0-330D91F54C7C}"/>
                </a:ext>
              </a:extLst>
            </p:cNvPr>
            <p:cNvCxnSpPr>
              <a:cxnSpLocks/>
            </p:cNvCxnSpPr>
            <p:nvPr/>
          </p:nvCxnSpPr>
          <p:spPr>
            <a:xfrm>
              <a:off x="2356042" y="6065070"/>
              <a:ext cx="824178" cy="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69DE83FD-F549-4B06-242F-60EF1B034754}"/>
              </a:ext>
            </a:extLst>
          </p:cNvPr>
          <p:cNvSpPr txBox="1"/>
          <p:nvPr/>
        </p:nvSpPr>
        <p:spPr>
          <a:xfrm>
            <a:off x="9833525" y="4282417"/>
            <a:ext cx="971614" cy="5066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75000"/>
              </a:lnSpc>
              <a:spcAft>
                <a:spcPts val="247"/>
              </a:spcAft>
              <a:buClr>
                <a:schemeClr val="tx2"/>
              </a:buClr>
            </a:pPr>
            <a:r>
              <a:rPr lang="id-ID" sz="1179" i="1" dirty="0">
                <a:solidFill>
                  <a:schemeClr val="tx2"/>
                </a:solidFill>
              </a:rPr>
              <a:t>Piloting </a:t>
            </a:r>
            <a:r>
              <a:rPr lang="id-ID" sz="1179" dirty="0">
                <a:solidFill>
                  <a:schemeClr val="tx2"/>
                </a:solidFill>
              </a:rPr>
              <a:t>BLU </a:t>
            </a:r>
            <a:r>
              <a:rPr lang="id-ID" sz="1179" i="1" dirty="0">
                <a:solidFill>
                  <a:schemeClr val="tx2"/>
                </a:solidFill>
              </a:rPr>
              <a:t>Maturity Rating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F8279CA-71D6-F2EC-9C0B-29EBFCA51A49}"/>
              </a:ext>
            </a:extLst>
          </p:cNvPr>
          <p:cNvGrpSpPr/>
          <p:nvPr/>
        </p:nvGrpSpPr>
        <p:grpSpPr>
          <a:xfrm>
            <a:off x="10152511" y="3971871"/>
            <a:ext cx="364779" cy="269833"/>
            <a:chOff x="9936086" y="753627"/>
            <a:chExt cx="1115092" cy="826914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19F79503-8FFC-8F62-484C-2422DC2DA5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773"/>
            <a:stretch/>
          </p:blipFill>
          <p:spPr>
            <a:xfrm>
              <a:off x="9936086" y="903562"/>
              <a:ext cx="1115092" cy="676979"/>
            </a:xfrm>
            <a:prstGeom prst="rect">
              <a:avLst/>
            </a:prstGeom>
          </p:spPr>
        </p:pic>
        <p:sp>
          <p:nvSpPr>
            <p:cNvPr id="55" name="Arrow: Up 54">
              <a:extLst>
                <a:ext uri="{FF2B5EF4-FFF2-40B4-BE49-F238E27FC236}">
                  <a16:creationId xmlns:a16="http://schemas.microsoft.com/office/drawing/2014/main" id="{D600E4C9-1910-01FC-4658-13B6F8453C64}"/>
                </a:ext>
              </a:extLst>
            </p:cNvPr>
            <p:cNvSpPr/>
            <p:nvPr/>
          </p:nvSpPr>
          <p:spPr>
            <a:xfrm>
              <a:off x="10436874" y="753627"/>
              <a:ext cx="324912" cy="794283"/>
            </a:xfrm>
            <a:prstGeom prst="upArrow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A5E88EE-88BF-F5C3-BEE0-8F7A24B14E38}"/>
              </a:ext>
            </a:extLst>
          </p:cNvPr>
          <p:cNvGrpSpPr/>
          <p:nvPr/>
        </p:nvGrpSpPr>
        <p:grpSpPr>
          <a:xfrm>
            <a:off x="10738529" y="2515795"/>
            <a:ext cx="214246" cy="1732616"/>
            <a:chOff x="2356042" y="2339958"/>
            <a:chExt cx="824178" cy="3734260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E9FDA9A6-3E81-1830-539A-572649DB2DFB}"/>
                </a:ext>
              </a:extLst>
            </p:cNvPr>
            <p:cNvCxnSpPr>
              <a:cxnSpLocks/>
            </p:cNvCxnSpPr>
            <p:nvPr/>
          </p:nvCxnSpPr>
          <p:spPr>
            <a:xfrm>
              <a:off x="3180220" y="2339958"/>
              <a:ext cx="0" cy="373426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DE6394A4-4478-445E-C8B9-61A8B04BBBB8}"/>
                </a:ext>
              </a:extLst>
            </p:cNvPr>
            <p:cNvCxnSpPr>
              <a:cxnSpLocks/>
            </p:cNvCxnSpPr>
            <p:nvPr/>
          </p:nvCxnSpPr>
          <p:spPr>
            <a:xfrm>
              <a:off x="2356042" y="6056734"/>
              <a:ext cx="824178" cy="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05893091-D976-A3A9-0844-741C33DFCC02}"/>
              </a:ext>
            </a:extLst>
          </p:cNvPr>
          <p:cNvSpPr txBox="1"/>
          <p:nvPr/>
        </p:nvSpPr>
        <p:spPr>
          <a:xfrm>
            <a:off x="9768559" y="5136476"/>
            <a:ext cx="1174435" cy="461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75000"/>
              </a:lnSpc>
              <a:spcAft>
                <a:spcPts val="247"/>
              </a:spcAft>
              <a:buClr>
                <a:schemeClr val="tx2"/>
              </a:buClr>
            </a:pPr>
            <a:r>
              <a:rPr lang="en-US" sz="1050" i="1" dirty="0">
                <a:solidFill>
                  <a:schemeClr val="tx2"/>
                </a:solidFill>
              </a:rPr>
              <a:t>Data Analytic </a:t>
            </a:r>
            <a:r>
              <a:rPr lang="en-US" sz="1050" i="1" dirty="0" err="1">
                <a:solidFill>
                  <a:schemeClr val="tx2"/>
                </a:solidFill>
              </a:rPr>
              <a:t>Efisiensi</a:t>
            </a:r>
            <a:r>
              <a:rPr lang="en-US" sz="1050" i="1" dirty="0">
                <a:solidFill>
                  <a:schemeClr val="tx2"/>
                </a:solidFill>
              </a:rPr>
              <a:t> BLU </a:t>
            </a:r>
            <a:r>
              <a:rPr lang="en-US" sz="1050" i="1" dirty="0" err="1">
                <a:solidFill>
                  <a:schemeClr val="tx2"/>
                </a:solidFill>
              </a:rPr>
              <a:t>Rumpun</a:t>
            </a:r>
            <a:r>
              <a:rPr lang="en-US" sz="1050" i="1" dirty="0">
                <a:solidFill>
                  <a:schemeClr val="tx2"/>
                </a:solidFill>
              </a:rPr>
              <a:t> </a:t>
            </a:r>
            <a:r>
              <a:rPr lang="en-US" sz="1050" i="1" dirty="0" err="1">
                <a:solidFill>
                  <a:schemeClr val="tx2"/>
                </a:solidFill>
              </a:rPr>
              <a:t>Kesehtan</a:t>
            </a:r>
            <a:endParaRPr lang="id-ID" sz="1050" i="1" dirty="0">
              <a:solidFill>
                <a:schemeClr val="tx2"/>
              </a:solidFill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8D2043E-5EDD-3657-7CB1-FF11904500DD}"/>
              </a:ext>
            </a:extLst>
          </p:cNvPr>
          <p:cNvGrpSpPr/>
          <p:nvPr/>
        </p:nvGrpSpPr>
        <p:grpSpPr>
          <a:xfrm>
            <a:off x="10136054" y="4910559"/>
            <a:ext cx="404072" cy="238915"/>
            <a:chOff x="9791866" y="708933"/>
            <a:chExt cx="1266031" cy="855433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23B88208-3F62-71A5-8C8E-719B6D627E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801"/>
            <a:stretch/>
          </p:blipFill>
          <p:spPr>
            <a:xfrm>
              <a:off x="9791866" y="708933"/>
              <a:ext cx="1266031" cy="855433"/>
            </a:xfrm>
            <a:prstGeom prst="rect">
              <a:avLst/>
            </a:prstGeom>
          </p:spPr>
        </p:pic>
        <p:sp>
          <p:nvSpPr>
            <p:cNvPr id="62" name="Flowchart: Magnetic Disk 61">
              <a:extLst>
                <a:ext uri="{FF2B5EF4-FFF2-40B4-BE49-F238E27FC236}">
                  <a16:creationId xmlns:a16="http://schemas.microsoft.com/office/drawing/2014/main" id="{D67E067C-F5AA-6146-6B73-44A7F4AF1940}"/>
                </a:ext>
              </a:extLst>
            </p:cNvPr>
            <p:cNvSpPr/>
            <p:nvPr/>
          </p:nvSpPr>
          <p:spPr>
            <a:xfrm>
              <a:off x="10246355" y="1162730"/>
              <a:ext cx="357051" cy="401636"/>
            </a:xfrm>
            <a:prstGeom prst="flowChartMagneticDisk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7F0820A4-89DF-6A00-6011-DDC47D2098F7}"/>
              </a:ext>
            </a:extLst>
          </p:cNvPr>
          <p:cNvGrpSpPr/>
          <p:nvPr/>
        </p:nvGrpSpPr>
        <p:grpSpPr>
          <a:xfrm>
            <a:off x="11417315" y="3363356"/>
            <a:ext cx="364779" cy="269833"/>
            <a:chOff x="9936086" y="753627"/>
            <a:chExt cx="1115092" cy="826914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07105CFC-FC86-D812-75DB-E1721861C2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773"/>
            <a:stretch/>
          </p:blipFill>
          <p:spPr>
            <a:xfrm>
              <a:off x="9936086" y="903562"/>
              <a:ext cx="1115092" cy="676979"/>
            </a:xfrm>
            <a:prstGeom prst="rect">
              <a:avLst/>
            </a:prstGeom>
          </p:spPr>
        </p:pic>
        <p:sp>
          <p:nvSpPr>
            <p:cNvPr id="65" name="Arrow: Up 64">
              <a:extLst>
                <a:ext uri="{FF2B5EF4-FFF2-40B4-BE49-F238E27FC236}">
                  <a16:creationId xmlns:a16="http://schemas.microsoft.com/office/drawing/2014/main" id="{826EAF25-C43F-C838-9F2B-E4BBCFD927B9}"/>
                </a:ext>
              </a:extLst>
            </p:cNvPr>
            <p:cNvSpPr/>
            <p:nvPr/>
          </p:nvSpPr>
          <p:spPr>
            <a:xfrm>
              <a:off x="10436874" y="753627"/>
              <a:ext cx="324912" cy="794283"/>
            </a:xfrm>
            <a:prstGeom prst="upArrow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728852D3-BC89-3C7D-4DA0-2D83F99748D1}"/>
              </a:ext>
            </a:extLst>
          </p:cNvPr>
          <p:cNvSpPr txBox="1"/>
          <p:nvPr/>
        </p:nvSpPr>
        <p:spPr>
          <a:xfrm>
            <a:off x="11068565" y="3662596"/>
            <a:ext cx="1050716" cy="6056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75000"/>
              </a:lnSpc>
              <a:spcAft>
                <a:spcPts val="247"/>
              </a:spcAft>
              <a:buClr>
                <a:schemeClr val="tx2"/>
              </a:buClr>
            </a:pPr>
            <a:r>
              <a:rPr lang="en-US" sz="1100" i="1" dirty="0" err="1">
                <a:solidFill>
                  <a:schemeClr val="tx2"/>
                </a:solidFill>
              </a:rPr>
              <a:t>Implementasi</a:t>
            </a:r>
            <a:r>
              <a:rPr lang="en-US" sz="1100" i="1" dirty="0">
                <a:solidFill>
                  <a:schemeClr val="tx2"/>
                </a:solidFill>
              </a:rPr>
              <a:t> </a:t>
            </a:r>
            <a:r>
              <a:rPr lang="en-US" sz="1100" i="1" dirty="0" err="1">
                <a:solidFill>
                  <a:schemeClr val="tx2"/>
                </a:solidFill>
              </a:rPr>
              <a:t>Penuh</a:t>
            </a:r>
            <a:r>
              <a:rPr lang="en-US" sz="1100" i="1" dirty="0">
                <a:solidFill>
                  <a:schemeClr val="tx2"/>
                </a:solidFill>
              </a:rPr>
              <a:t> Maturity Rating</a:t>
            </a:r>
            <a:endParaRPr lang="id-ID" sz="1100" i="1" dirty="0">
              <a:solidFill>
                <a:schemeClr val="tx2"/>
              </a:solidFill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D908B08-2112-BF00-8681-F66D5199992D}"/>
              </a:ext>
            </a:extLst>
          </p:cNvPr>
          <p:cNvSpPr txBox="1"/>
          <p:nvPr/>
        </p:nvSpPr>
        <p:spPr>
          <a:xfrm>
            <a:off x="11157648" y="4781857"/>
            <a:ext cx="105071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d-ID" sz="1100" i="1" dirty="0">
                <a:solidFill>
                  <a:schemeClr val="tx2"/>
                </a:solidFill>
              </a:rPr>
              <a:t>BIOS </a:t>
            </a:r>
            <a:r>
              <a:rPr lang="en-US" sz="1100" i="1" dirty="0">
                <a:solidFill>
                  <a:schemeClr val="tx2"/>
                </a:solidFill>
              </a:rPr>
              <a:t>G.3</a:t>
            </a:r>
            <a:endParaRPr lang="en-US" sz="1100" dirty="0"/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6FBFB31D-57FF-53D5-3B80-BA7B17B194F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86"/>
          <a:stretch/>
        </p:blipFill>
        <p:spPr>
          <a:xfrm>
            <a:off x="11398106" y="4387550"/>
            <a:ext cx="569801" cy="394307"/>
          </a:xfrm>
          <a:prstGeom prst="rect">
            <a:avLst/>
          </a:prstGeom>
        </p:spPr>
      </p:pic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61C1F757-80A7-ED58-A447-486167DBF24C}"/>
              </a:ext>
            </a:extLst>
          </p:cNvPr>
          <p:cNvCxnSpPr>
            <a:cxnSpLocks/>
          </p:cNvCxnSpPr>
          <p:nvPr/>
        </p:nvCxnSpPr>
        <p:spPr>
          <a:xfrm flipH="1">
            <a:off x="11628828" y="2531887"/>
            <a:ext cx="1" cy="667636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1B3ACFC3-3EF1-83DB-3AA0-19F4780ED7F0}"/>
              </a:ext>
            </a:extLst>
          </p:cNvPr>
          <p:cNvSpPr txBox="1"/>
          <p:nvPr/>
        </p:nvSpPr>
        <p:spPr>
          <a:xfrm>
            <a:off x="11014580" y="5149474"/>
            <a:ext cx="1053775" cy="5823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ctr">
              <a:lnSpc>
                <a:spcPct val="75000"/>
              </a:lnSpc>
              <a:spcAft>
                <a:spcPts val="247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050" i="1" dirty="0" err="1">
                <a:solidFill>
                  <a:schemeClr val="tx2"/>
                </a:solidFill>
              </a:rPr>
              <a:t>Sinergi</a:t>
            </a:r>
            <a:r>
              <a:rPr lang="en-US" sz="1050" i="1" dirty="0">
                <a:solidFill>
                  <a:schemeClr val="tx2"/>
                </a:solidFill>
              </a:rPr>
              <a:t> </a:t>
            </a:r>
            <a:r>
              <a:rPr lang="en-US" sz="1050" i="1" dirty="0" err="1">
                <a:solidFill>
                  <a:schemeClr val="tx2"/>
                </a:solidFill>
              </a:rPr>
              <a:t>Kebijakan</a:t>
            </a:r>
            <a:r>
              <a:rPr lang="en-US" sz="1050" i="1" dirty="0">
                <a:solidFill>
                  <a:schemeClr val="tx2"/>
                </a:solidFill>
              </a:rPr>
              <a:t> BLU Pusat dan Daerah</a:t>
            </a:r>
            <a:endParaRPr lang="id-ID" sz="105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81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CA5A7-B9EE-30BC-B388-4543F75CF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ID" sz="2400" dirty="0" err="1"/>
              <a:t>Profil</a:t>
            </a:r>
            <a:r>
              <a:rPr lang="en-ID" sz="2400" dirty="0"/>
              <a:t> dan </a:t>
            </a:r>
            <a:r>
              <a:rPr lang="en-ID" sz="2400" dirty="0" err="1"/>
              <a:t>Perkembangan</a:t>
            </a:r>
            <a:r>
              <a:rPr lang="en-ID" sz="2400" dirty="0"/>
              <a:t> BLU Pendidikan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3AE6AF-236B-75B7-F726-64B6D058A773}"/>
              </a:ext>
            </a:extLst>
          </p:cNvPr>
          <p:cNvSpPr txBox="1"/>
          <p:nvPr/>
        </p:nvSpPr>
        <p:spPr>
          <a:xfrm>
            <a:off x="7800809" y="5956982"/>
            <a:ext cx="3026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Saldo</a:t>
            </a:r>
            <a:r>
              <a:rPr lang="en-US" sz="1200" dirty="0"/>
              <a:t> </a:t>
            </a:r>
            <a:r>
              <a:rPr lang="en-US" sz="1200" dirty="0" err="1"/>
              <a:t>awal</a:t>
            </a:r>
            <a:r>
              <a:rPr lang="en-US" sz="1200" dirty="0"/>
              <a:t> </a:t>
            </a:r>
            <a:r>
              <a:rPr lang="en-US" sz="1200" dirty="0" err="1"/>
              <a:t>kas</a:t>
            </a:r>
            <a:r>
              <a:rPr lang="en-US" sz="1200" dirty="0"/>
              <a:t> </a:t>
            </a:r>
            <a:r>
              <a:rPr lang="en-US" sz="1200" dirty="0" err="1"/>
              <a:t>BLU</a:t>
            </a:r>
            <a:r>
              <a:rPr lang="en-US" sz="1200" dirty="0"/>
              <a:t> per 1 </a:t>
            </a:r>
            <a:r>
              <a:rPr lang="en-US" sz="1200" dirty="0" err="1"/>
              <a:t>Januari</a:t>
            </a:r>
            <a:r>
              <a:rPr lang="en-US" sz="1200" dirty="0"/>
              <a:t> 2022 </a:t>
            </a:r>
            <a:r>
              <a:rPr lang="en-US" sz="1200" dirty="0" err="1"/>
              <a:t>sebesar</a:t>
            </a:r>
            <a:r>
              <a:rPr lang="en-US" sz="1200" dirty="0"/>
              <a:t> </a:t>
            </a:r>
            <a:r>
              <a:rPr lang="en-US" sz="1600" b="1" dirty="0"/>
              <a:t>Rp10.549,34 M</a:t>
            </a:r>
            <a:r>
              <a:rPr lang="en-US" sz="1200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2C3790-3D20-E2A4-F94F-359E8BECEC1E}"/>
              </a:ext>
            </a:extLst>
          </p:cNvPr>
          <p:cNvSpPr txBox="1"/>
          <p:nvPr/>
        </p:nvSpPr>
        <p:spPr>
          <a:xfrm>
            <a:off x="7800809" y="3030438"/>
            <a:ext cx="39194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SALDO</a:t>
            </a:r>
            <a:r>
              <a:rPr lang="en-US" sz="1200" dirty="0"/>
              <a:t> AWAL KAS 5 BLU </a:t>
            </a:r>
            <a:r>
              <a:rPr lang="en-US" sz="1200" dirty="0" err="1"/>
              <a:t>RUMPUN</a:t>
            </a:r>
            <a:r>
              <a:rPr lang="en-US" sz="1200" dirty="0"/>
              <a:t> PENDIDIKAN </a:t>
            </a:r>
            <a:r>
              <a:rPr lang="en-US" sz="1200" dirty="0" err="1"/>
              <a:t>TERBESAR</a:t>
            </a:r>
            <a:r>
              <a:rPr lang="en-US" sz="1200" dirty="0"/>
              <a:t> 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DCEA22CF-C339-47A5-C8EE-C4514DFBFDB0}"/>
              </a:ext>
            </a:extLst>
          </p:cNvPr>
          <p:cNvGraphicFramePr>
            <a:graphicFrameLocks/>
          </p:cNvGraphicFramePr>
          <p:nvPr/>
        </p:nvGraphicFramePr>
        <p:xfrm>
          <a:off x="7491002" y="3307437"/>
          <a:ext cx="4648139" cy="26351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0000000-0008-0000-0300-000002000000}"/>
              </a:ext>
            </a:extLst>
          </p:cNvPr>
          <p:cNvGraphicFramePr>
            <a:graphicFrameLocks/>
          </p:cNvGraphicFramePr>
          <p:nvPr/>
        </p:nvGraphicFramePr>
        <p:xfrm>
          <a:off x="191859" y="3395099"/>
          <a:ext cx="7368540" cy="3246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00000000-0008-0000-0700-000002000000}"/>
              </a:ext>
            </a:extLst>
          </p:cNvPr>
          <p:cNvGraphicFramePr>
            <a:graphicFrameLocks/>
          </p:cNvGraphicFramePr>
          <p:nvPr/>
        </p:nvGraphicFramePr>
        <p:xfrm>
          <a:off x="471772" y="847591"/>
          <a:ext cx="6600315" cy="2736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0E7246C1-8912-9396-662B-B3AB9E9BD5E6}"/>
              </a:ext>
            </a:extLst>
          </p:cNvPr>
          <p:cNvGraphicFramePr>
            <a:graphicFrameLocks/>
          </p:cNvGraphicFramePr>
          <p:nvPr/>
        </p:nvGraphicFramePr>
        <p:xfrm>
          <a:off x="7137918" y="678196"/>
          <a:ext cx="4814596" cy="23522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3070359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extBox 135">
            <a:extLst>
              <a:ext uri="{FF2B5EF4-FFF2-40B4-BE49-F238E27FC236}">
                <a16:creationId xmlns:a16="http://schemas.microsoft.com/office/drawing/2014/main" id="{709CC9F9-8B21-4A35-AC59-91554A03D58D}"/>
              </a:ext>
            </a:extLst>
          </p:cNvPr>
          <p:cNvSpPr txBox="1"/>
          <p:nvPr/>
        </p:nvSpPr>
        <p:spPr>
          <a:xfrm>
            <a:off x="6545680" y="1232064"/>
            <a:ext cx="4053407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8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200" b="1" i="1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Kinerja</a:t>
            </a:r>
            <a:r>
              <a:rPr kumimoji="0" lang="en-ID" sz="1200" b="1" i="1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en-ID" sz="1200" b="1" i="1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Keuangan</a:t>
            </a:r>
            <a:r>
              <a:rPr kumimoji="0" lang="en-ID" sz="1200" b="1" i="1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BLU </a:t>
            </a:r>
            <a:r>
              <a:rPr kumimoji="0" lang="en-ID" sz="1200" b="1" i="1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Pendidikan</a:t>
            </a:r>
            <a:r>
              <a:rPr kumimoji="0" lang="en-ID" sz="1200" b="1" i="1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en-ID" sz="1200" b="1" i="1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Tahun</a:t>
            </a:r>
            <a:r>
              <a:rPr kumimoji="0" lang="en-ID" sz="1200" b="1" i="1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2021</a:t>
            </a:r>
            <a:endParaRPr kumimoji="0" lang="id-ID" sz="12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98C75FAD-9D14-4A9B-93BD-110B2074EEB8}"/>
              </a:ext>
            </a:extLst>
          </p:cNvPr>
          <p:cNvSpPr txBox="1"/>
          <p:nvPr/>
        </p:nvSpPr>
        <p:spPr>
          <a:xfrm>
            <a:off x="740451" y="4644795"/>
            <a:ext cx="7619915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8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200" b="1" i="1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Kinerja</a:t>
            </a:r>
            <a:r>
              <a:rPr kumimoji="0" lang="en-ID" sz="1200" b="1" i="1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en-ID" sz="1200" b="1" i="1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Layanan</a:t>
            </a:r>
            <a:r>
              <a:rPr kumimoji="0" lang="en-ID" sz="1200" b="1" i="1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BLU </a:t>
            </a:r>
            <a:r>
              <a:rPr kumimoji="0" lang="en-ID" sz="1200" b="1" i="1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Pendidikan</a:t>
            </a:r>
            <a:r>
              <a:rPr kumimoji="0" lang="en-ID" sz="1200" b="1" i="1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en-ID" sz="1200" b="1" i="1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Tahun</a:t>
            </a:r>
            <a:r>
              <a:rPr kumimoji="0" lang="en-ID" sz="1200" b="1" i="1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2021</a:t>
            </a:r>
            <a:endParaRPr kumimoji="0" lang="id-ID" sz="12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83478954-618C-40C1-BDAB-5166FC7D5C60}"/>
              </a:ext>
            </a:extLst>
          </p:cNvPr>
          <p:cNvSpPr txBox="1"/>
          <p:nvPr/>
        </p:nvSpPr>
        <p:spPr>
          <a:xfrm>
            <a:off x="6545680" y="1472130"/>
            <a:ext cx="52171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200" b="1" dirty="0"/>
              <a:t>BLU </a:t>
            </a:r>
            <a:r>
              <a:rPr lang="en-ID" sz="1200" b="1" dirty="0" err="1"/>
              <a:t>Pendidikan</a:t>
            </a:r>
            <a:r>
              <a:rPr lang="en-ID" sz="1200" b="1" dirty="0"/>
              <a:t> </a:t>
            </a:r>
            <a:r>
              <a:rPr lang="en-ID" sz="1200" dirty="0" err="1"/>
              <a:t>mempunyai</a:t>
            </a:r>
            <a:r>
              <a:rPr lang="en-ID" sz="1200" dirty="0"/>
              <a:t> </a:t>
            </a:r>
            <a:r>
              <a:rPr lang="en-ID" sz="1200" dirty="0" err="1"/>
              <a:t>fleksibilitas</a:t>
            </a:r>
            <a:r>
              <a:rPr lang="en-ID" sz="1200" dirty="0"/>
              <a:t> </a:t>
            </a:r>
            <a:r>
              <a:rPr lang="en-ID" sz="1200" dirty="0" err="1"/>
              <a:t>dalam</a:t>
            </a:r>
            <a:r>
              <a:rPr lang="en-ID" sz="1200" dirty="0"/>
              <a:t> </a:t>
            </a:r>
            <a:r>
              <a:rPr lang="en-ID" sz="1200" dirty="0" err="1"/>
              <a:t>melakukan</a:t>
            </a:r>
            <a:r>
              <a:rPr lang="en-ID" sz="1200" dirty="0"/>
              <a:t> </a:t>
            </a:r>
            <a:r>
              <a:rPr lang="en-ID" sz="1200" dirty="0" err="1"/>
              <a:t>kerjasama</a:t>
            </a:r>
            <a:r>
              <a:rPr lang="en-ID" sz="1200" dirty="0"/>
              <a:t> yang </a:t>
            </a:r>
            <a:r>
              <a:rPr lang="en-ID" sz="1200" dirty="0" err="1"/>
              <a:t>menghasilkan</a:t>
            </a:r>
            <a:r>
              <a:rPr lang="en-ID" sz="1200" dirty="0"/>
              <a:t> PNBP (</a:t>
            </a:r>
            <a:r>
              <a:rPr lang="en-ID" sz="1200" dirty="0" err="1"/>
              <a:t>dengan</a:t>
            </a:r>
            <a:r>
              <a:rPr lang="en-ID" sz="1200" dirty="0"/>
              <a:t> </a:t>
            </a:r>
            <a:r>
              <a:rPr lang="en-ID" sz="1200" dirty="0" err="1"/>
              <a:t>swasta</a:t>
            </a:r>
            <a:r>
              <a:rPr lang="en-ID" sz="1200" dirty="0"/>
              <a:t>, BUMN, </a:t>
            </a:r>
            <a:r>
              <a:rPr lang="en-ID" sz="1200" dirty="0" err="1"/>
              <a:t>Pemda</a:t>
            </a:r>
            <a:r>
              <a:rPr lang="en-ID" sz="1200" dirty="0"/>
              <a:t> </a:t>
            </a:r>
            <a:r>
              <a:rPr lang="en-ID" sz="1200" dirty="0" err="1"/>
              <a:t>dll</a:t>
            </a:r>
            <a:r>
              <a:rPr lang="en-ID" sz="1200" dirty="0"/>
              <a:t>). </a:t>
            </a:r>
            <a:r>
              <a:rPr lang="en-ID" sz="1200" dirty="0" err="1"/>
              <a:t>Kerjasama</a:t>
            </a:r>
            <a:r>
              <a:rPr lang="en-ID" sz="1200" dirty="0"/>
              <a:t> </a:t>
            </a:r>
            <a:r>
              <a:rPr lang="en-ID" sz="1200" dirty="0" err="1"/>
              <a:t>tersebut</a:t>
            </a:r>
            <a:r>
              <a:rPr lang="en-ID" sz="1200" dirty="0"/>
              <a:t> </a:t>
            </a:r>
            <a:r>
              <a:rPr lang="en-ID" sz="1200" dirty="0" err="1"/>
              <a:t>dalam</a:t>
            </a:r>
            <a:r>
              <a:rPr lang="en-ID" sz="1200" dirty="0"/>
              <a:t> </a:t>
            </a:r>
            <a:r>
              <a:rPr lang="en-ID" sz="1200" dirty="0" err="1"/>
              <a:t>pendidikan</a:t>
            </a:r>
            <a:r>
              <a:rPr lang="en-ID" sz="1200" dirty="0"/>
              <a:t> </a:t>
            </a:r>
            <a:r>
              <a:rPr lang="en-ID" sz="1200" dirty="0" err="1"/>
              <a:t>dan</a:t>
            </a:r>
            <a:r>
              <a:rPr lang="en-ID" sz="1200" dirty="0"/>
              <a:t> </a:t>
            </a:r>
            <a:r>
              <a:rPr lang="en-ID" sz="1200" dirty="0" err="1"/>
              <a:t>pelatihan</a:t>
            </a:r>
            <a:r>
              <a:rPr lang="en-ID" sz="1200" dirty="0"/>
              <a:t>, </a:t>
            </a:r>
            <a:r>
              <a:rPr lang="en-ID" sz="1200" dirty="0" err="1"/>
              <a:t>optimalisasi</a:t>
            </a:r>
            <a:r>
              <a:rPr lang="en-ID" sz="1200" dirty="0"/>
              <a:t> </a:t>
            </a:r>
            <a:r>
              <a:rPr lang="en-ID" sz="1200" dirty="0" err="1"/>
              <a:t>aset</a:t>
            </a:r>
            <a:r>
              <a:rPr lang="en-ID" sz="1200" dirty="0"/>
              <a:t>, </a:t>
            </a:r>
            <a:r>
              <a:rPr lang="en-ID" sz="1200" dirty="0" err="1"/>
              <a:t>dan</a:t>
            </a:r>
            <a:r>
              <a:rPr lang="en-ID" sz="1200" dirty="0"/>
              <a:t> </a:t>
            </a:r>
            <a:r>
              <a:rPr lang="en-ID" sz="1200" dirty="0" err="1"/>
              <a:t>optimalisasi</a:t>
            </a:r>
            <a:r>
              <a:rPr lang="en-ID" sz="1200" dirty="0"/>
              <a:t> idle cash. BLU </a:t>
            </a:r>
            <a:r>
              <a:rPr lang="en-ID" sz="1200" dirty="0" err="1"/>
              <a:t>Pendidikan</a:t>
            </a:r>
            <a:r>
              <a:rPr lang="en-ID" sz="1200" dirty="0"/>
              <a:t> </a:t>
            </a:r>
            <a:r>
              <a:rPr lang="en-ID" sz="1200" dirty="0" err="1"/>
              <a:t>juga</a:t>
            </a:r>
            <a:r>
              <a:rPr lang="en-ID" sz="1200" dirty="0"/>
              <a:t> </a:t>
            </a:r>
            <a:r>
              <a:rPr lang="en-ID" sz="1200" dirty="0" err="1"/>
              <a:t>mengoptimalkan</a:t>
            </a:r>
            <a:r>
              <a:rPr lang="en-ID" sz="1200" dirty="0"/>
              <a:t> surplus </a:t>
            </a:r>
            <a:r>
              <a:rPr lang="en-ID" sz="1200" dirty="0" err="1"/>
              <a:t>operasional</a:t>
            </a:r>
            <a:r>
              <a:rPr lang="en-ID" sz="1200" dirty="0"/>
              <a:t> </a:t>
            </a:r>
            <a:r>
              <a:rPr lang="en-ID" sz="1200" dirty="0" err="1"/>
              <a:t>untuk</a:t>
            </a:r>
            <a:r>
              <a:rPr lang="en-ID" sz="1200" dirty="0"/>
              <a:t> </a:t>
            </a:r>
            <a:r>
              <a:rPr lang="en-ID" sz="1200" dirty="0" err="1"/>
              <a:t>pengembangan</a:t>
            </a:r>
            <a:r>
              <a:rPr lang="en-ID" sz="1200" dirty="0"/>
              <a:t> </a:t>
            </a:r>
            <a:r>
              <a:rPr lang="en-ID" sz="1200" dirty="0" err="1"/>
              <a:t>layanan</a:t>
            </a:r>
            <a:r>
              <a:rPr lang="en-ID" sz="1200" dirty="0"/>
              <a:t>.</a:t>
            </a:r>
            <a:endParaRPr lang="en-ID" sz="1200" b="1" dirty="0"/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D51A3E6E-F216-4491-86CF-C1469D03A5DF}"/>
              </a:ext>
            </a:extLst>
          </p:cNvPr>
          <p:cNvSpPr txBox="1"/>
          <p:nvPr/>
        </p:nvSpPr>
        <p:spPr>
          <a:xfrm>
            <a:off x="750999" y="4884360"/>
            <a:ext cx="11012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200" b="1" dirty="0"/>
              <a:t>BLU </a:t>
            </a:r>
            <a:r>
              <a:rPr lang="en-ID" sz="1200" b="1" dirty="0" err="1"/>
              <a:t>Pendidikan</a:t>
            </a:r>
            <a:r>
              <a:rPr lang="en-ID" sz="1200" b="1" dirty="0"/>
              <a:t> </a:t>
            </a:r>
            <a:r>
              <a:rPr lang="en-ID" sz="1200" dirty="0" err="1"/>
              <a:t>mempunyai</a:t>
            </a:r>
            <a:r>
              <a:rPr lang="en-ID" sz="1200" dirty="0"/>
              <a:t> </a:t>
            </a:r>
            <a:r>
              <a:rPr lang="en-ID" sz="1200" dirty="0" err="1"/>
              <a:t>kontrak</a:t>
            </a:r>
            <a:r>
              <a:rPr lang="en-ID" sz="1200" dirty="0"/>
              <a:t> </a:t>
            </a:r>
            <a:r>
              <a:rPr lang="en-ID" sz="1200" dirty="0" err="1"/>
              <a:t>kinerja</a:t>
            </a:r>
            <a:r>
              <a:rPr lang="en-ID" sz="1200" dirty="0"/>
              <a:t> yang </a:t>
            </a:r>
            <a:r>
              <a:rPr lang="en-ID" sz="1200" dirty="0" err="1"/>
              <a:t>mendukung</a:t>
            </a:r>
            <a:r>
              <a:rPr lang="en-ID" sz="1200" dirty="0"/>
              <a:t> RPJMN </a:t>
            </a:r>
            <a:r>
              <a:rPr lang="en-ID" sz="1200" dirty="0" err="1"/>
              <a:t>Pemerintah</a:t>
            </a:r>
            <a:r>
              <a:rPr lang="en-ID" sz="1200" dirty="0"/>
              <a:t> </a:t>
            </a:r>
            <a:r>
              <a:rPr lang="en-ID" sz="1200" dirty="0" err="1"/>
              <a:t>dalam</a:t>
            </a:r>
            <a:r>
              <a:rPr lang="en-ID" sz="1200" dirty="0"/>
              <a:t> </a:t>
            </a:r>
            <a:r>
              <a:rPr lang="en-ID" sz="1200" dirty="0" err="1"/>
              <a:t>pendidikan</a:t>
            </a:r>
            <a:r>
              <a:rPr lang="en-ID" sz="1200" dirty="0"/>
              <a:t> </a:t>
            </a:r>
            <a:r>
              <a:rPr lang="en-ID" sz="1200" dirty="0" err="1"/>
              <a:t>untuk</a:t>
            </a:r>
            <a:r>
              <a:rPr lang="en-ID" sz="1200" dirty="0"/>
              <a:t> </a:t>
            </a:r>
            <a:r>
              <a:rPr lang="en-ID" sz="1200" dirty="0" err="1"/>
              <a:t>meningkatkan</a:t>
            </a:r>
            <a:r>
              <a:rPr lang="en-ID" sz="1200" dirty="0"/>
              <a:t> </a:t>
            </a:r>
            <a:r>
              <a:rPr lang="en-ID" sz="1200" b="1" dirty="0"/>
              <a:t>competitiveness &amp; </a:t>
            </a:r>
            <a:r>
              <a:rPr lang="en-ID" sz="1200" b="1" dirty="0" err="1"/>
              <a:t>daya</a:t>
            </a:r>
            <a:r>
              <a:rPr lang="en-ID" sz="1200" b="1" dirty="0"/>
              <a:t> </a:t>
            </a:r>
            <a:r>
              <a:rPr lang="en-ID" sz="1200" b="1" dirty="0" err="1"/>
              <a:t>saing</a:t>
            </a:r>
            <a:r>
              <a:rPr lang="en-ID" sz="1200" dirty="0"/>
              <a:t> </a:t>
            </a:r>
            <a:r>
              <a:rPr lang="en-ID" sz="1200" dirty="0" err="1"/>
              <a:t>melalui</a:t>
            </a:r>
            <a:r>
              <a:rPr lang="en-ID" sz="1200" dirty="0"/>
              <a:t> </a:t>
            </a:r>
            <a:r>
              <a:rPr lang="en-ID" sz="1200" dirty="0" err="1"/>
              <a:t>dosen</a:t>
            </a:r>
            <a:r>
              <a:rPr lang="en-ID" sz="1200" dirty="0"/>
              <a:t> </a:t>
            </a:r>
            <a:r>
              <a:rPr lang="en-ID" sz="1200" dirty="0" err="1"/>
              <a:t>dan</a:t>
            </a:r>
            <a:r>
              <a:rPr lang="en-ID" sz="1200" dirty="0"/>
              <a:t> </a:t>
            </a:r>
            <a:r>
              <a:rPr lang="en-ID" sz="1200" dirty="0" err="1"/>
              <a:t>penelitian</a:t>
            </a:r>
            <a:r>
              <a:rPr lang="en-ID" sz="1200" dirty="0"/>
              <a:t>, </a:t>
            </a:r>
            <a:r>
              <a:rPr lang="en-ID" sz="1200" b="1" dirty="0"/>
              <a:t>link &amp; match </a:t>
            </a:r>
            <a:r>
              <a:rPr lang="en-ID" sz="1200" dirty="0" err="1"/>
              <a:t>lulusan</a:t>
            </a:r>
            <a:r>
              <a:rPr lang="en-ID" sz="1200" dirty="0"/>
              <a:t> </a:t>
            </a:r>
            <a:r>
              <a:rPr lang="en-ID" sz="1200" dirty="0" err="1"/>
              <a:t>dengan</a:t>
            </a:r>
            <a:r>
              <a:rPr lang="en-ID" sz="1200" dirty="0"/>
              <a:t> </a:t>
            </a:r>
            <a:r>
              <a:rPr lang="en-ID" sz="1200" dirty="0" err="1"/>
              <a:t>industri</a:t>
            </a:r>
            <a:r>
              <a:rPr lang="en-ID" sz="1200" dirty="0"/>
              <a:t> </a:t>
            </a:r>
            <a:r>
              <a:rPr lang="en-ID" sz="1200" dirty="0" err="1"/>
              <a:t>dan</a:t>
            </a:r>
            <a:r>
              <a:rPr lang="en-ID" sz="1200" dirty="0"/>
              <a:t> </a:t>
            </a:r>
            <a:r>
              <a:rPr lang="en-ID" sz="1200" b="1" dirty="0" err="1"/>
              <a:t>aksesibilitas</a:t>
            </a:r>
            <a:r>
              <a:rPr lang="en-ID" sz="1200" b="1" dirty="0"/>
              <a:t> </a:t>
            </a:r>
            <a:r>
              <a:rPr lang="en-ID" sz="1200" dirty="0" err="1"/>
              <a:t>pendidikan</a:t>
            </a:r>
            <a:r>
              <a:rPr lang="en-ID" sz="1200" dirty="0"/>
              <a:t> </a:t>
            </a:r>
            <a:r>
              <a:rPr lang="en-ID" sz="1200" dirty="0" err="1"/>
              <a:t>tinggi</a:t>
            </a:r>
            <a:r>
              <a:rPr lang="en-ID" sz="1200" dirty="0"/>
              <a:t> </a:t>
            </a:r>
            <a:r>
              <a:rPr lang="en-ID" sz="1200" dirty="0" err="1"/>
              <a:t>oleh</a:t>
            </a:r>
            <a:r>
              <a:rPr lang="en-ID" sz="1200" dirty="0"/>
              <a:t> </a:t>
            </a:r>
            <a:r>
              <a:rPr lang="en-ID" sz="1200" dirty="0" err="1"/>
              <a:t>semua</a:t>
            </a:r>
            <a:r>
              <a:rPr lang="en-ID" sz="1200" dirty="0"/>
              <a:t> </a:t>
            </a:r>
            <a:r>
              <a:rPr lang="en-ID" sz="1200" dirty="0" err="1"/>
              <a:t>lapisan</a:t>
            </a:r>
            <a:r>
              <a:rPr lang="en-ID" sz="1200" dirty="0"/>
              <a:t> </a:t>
            </a:r>
            <a:r>
              <a:rPr lang="en-ID" sz="1200" dirty="0" err="1"/>
              <a:t>masyarakat</a:t>
            </a:r>
            <a:r>
              <a:rPr lang="en-ID" sz="1200" dirty="0"/>
              <a:t> </a:t>
            </a:r>
            <a:r>
              <a:rPr lang="en-ID" sz="1200" dirty="0" err="1"/>
              <a:t>melalui</a:t>
            </a:r>
            <a:r>
              <a:rPr lang="en-ID" sz="1200" dirty="0"/>
              <a:t> program </a:t>
            </a:r>
            <a:r>
              <a:rPr lang="en-ID" sz="1200" dirty="0" err="1"/>
              <a:t>beasiswa</a:t>
            </a:r>
            <a:r>
              <a:rPr lang="en-ID" sz="1200" dirty="0"/>
              <a:t> </a:t>
            </a:r>
            <a:r>
              <a:rPr lang="en-ID" sz="1200" dirty="0" err="1"/>
              <a:t>dan</a:t>
            </a:r>
            <a:r>
              <a:rPr lang="en-ID" sz="1200" dirty="0"/>
              <a:t> </a:t>
            </a:r>
            <a:r>
              <a:rPr lang="en-ID" sz="1200" dirty="0" err="1"/>
              <a:t>potongan</a:t>
            </a:r>
            <a:r>
              <a:rPr lang="en-ID" sz="1200" dirty="0"/>
              <a:t> </a:t>
            </a:r>
            <a:r>
              <a:rPr lang="en-ID" sz="1200" dirty="0" err="1"/>
              <a:t>tarif</a:t>
            </a:r>
            <a:r>
              <a:rPr lang="en-ID" sz="1200" dirty="0"/>
              <a:t>.</a:t>
            </a:r>
            <a:endParaRPr lang="en-ID" sz="1200" b="1" dirty="0"/>
          </a:p>
        </p:txBody>
      </p:sp>
      <p:pic>
        <p:nvPicPr>
          <p:cNvPr id="142" name="Picture 141">
            <a:extLst>
              <a:ext uri="{FF2B5EF4-FFF2-40B4-BE49-F238E27FC236}">
                <a16:creationId xmlns:a16="http://schemas.microsoft.com/office/drawing/2014/main" id="{77713082-71C7-44D5-85A4-59DD24018C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06" y="5658356"/>
            <a:ext cx="774459" cy="774459"/>
          </a:xfrm>
          <a:prstGeom prst="rect">
            <a:avLst/>
          </a:prstGeom>
        </p:spPr>
      </p:pic>
      <p:pic>
        <p:nvPicPr>
          <p:cNvPr id="143" name="Picture 142">
            <a:extLst>
              <a:ext uri="{FF2B5EF4-FFF2-40B4-BE49-F238E27FC236}">
                <a16:creationId xmlns:a16="http://schemas.microsoft.com/office/drawing/2014/main" id="{4D3E7DA4-5D50-4D16-B687-218AEE672D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334" y="5658356"/>
            <a:ext cx="800249" cy="800249"/>
          </a:xfrm>
          <a:prstGeom prst="rect">
            <a:avLst/>
          </a:prstGeom>
        </p:spPr>
      </p:pic>
      <p:pic>
        <p:nvPicPr>
          <p:cNvPr id="144" name="Picture 143">
            <a:extLst>
              <a:ext uri="{FF2B5EF4-FFF2-40B4-BE49-F238E27FC236}">
                <a16:creationId xmlns:a16="http://schemas.microsoft.com/office/drawing/2014/main" id="{26E63EE4-8A2F-490B-8AAE-76324A88E6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653" y="5761262"/>
            <a:ext cx="704710" cy="704710"/>
          </a:xfrm>
          <a:prstGeom prst="rect">
            <a:avLst/>
          </a:prstGeom>
        </p:spPr>
      </p:pic>
      <p:pic>
        <p:nvPicPr>
          <p:cNvPr id="145" name="Picture 144">
            <a:extLst>
              <a:ext uri="{FF2B5EF4-FFF2-40B4-BE49-F238E27FC236}">
                <a16:creationId xmlns:a16="http://schemas.microsoft.com/office/drawing/2014/main" id="{AF01DE1A-A7BF-44EF-B192-4B1BFBA043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002" y="5701596"/>
            <a:ext cx="752621" cy="752621"/>
          </a:xfrm>
          <a:prstGeom prst="rect">
            <a:avLst/>
          </a:prstGeom>
        </p:spPr>
      </p:pic>
      <p:sp>
        <p:nvSpPr>
          <p:cNvPr id="146" name="TextBox 145">
            <a:extLst>
              <a:ext uri="{FF2B5EF4-FFF2-40B4-BE49-F238E27FC236}">
                <a16:creationId xmlns:a16="http://schemas.microsoft.com/office/drawing/2014/main" id="{1C30E02A-D678-49E1-9F01-7859E4BBCBA1}"/>
              </a:ext>
            </a:extLst>
          </p:cNvPr>
          <p:cNvSpPr txBox="1"/>
          <p:nvPr/>
        </p:nvSpPr>
        <p:spPr>
          <a:xfrm>
            <a:off x="1374416" y="5719261"/>
            <a:ext cx="22750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400" b="1" dirty="0"/>
              <a:t>45.973 </a:t>
            </a:r>
            <a:r>
              <a:rPr lang="en-ID" sz="1400" b="1" dirty="0" err="1"/>
              <a:t>dosen</a:t>
            </a:r>
            <a:r>
              <a:rPr lang="en-ID" sz="1400" b="1" dirty="0"/>
              <a:t> </a:t>
            </a:r>
            <a:r>
              <a:rPr lang="en-ID" sz="1400" b="1" dirty="0" err="1"/>
              <a:t>dan</a:t>
            </a:r>
            <a:r>
              <a:rPr lang="en-ID" sz="1400" b="1" dirty="0"/>
              <a:t> </a:t>
            </a:r>
            <a:r>
              <a:rPr lang="en-ID" sz="1400" b="1" dirty="0" err="1"/>
              <a:t>instruktur</a:t>
            </a:r>
            <a:endParaRPr lang="en-ID" sz="1400" b="1" dirty="0"/>
          </a:p>
          <a:p>
            <a:r>
              <a:rPr lang="en-ID" sz="1400" b="1" dirty="0"/>
              <a:t>1.898.544 </a:t>
            </a:r>
            <a:r>
              <a:rPr lang="en-ID" sz="1400" b="1" dirty="0" err="1"/>
              <a:t>mahasiswa</a:t>
            </a:r>
            <a:endParaRPr lang="en-ID" sz="1400" b="1" dirty="0"/>
          </a:p>
          <a:p>
            <a:r>
              <a:rPr lang="en-ID" sz="1400" b="1" dirty="0"/>
              <a:t>147.622 </a:t>
            </a:r>
            <a:r>
              <a:rPr lang="en-ID" sz="1400" b="1" dirty="0" err="1"/>
              <a:t>peserta</a:t>
            </a:r>
            <a:r>
              <a:rPr lang="en-ID" sz="1400" b="1" dirty="0"/>
              <a:t> </a:t>
            </a:r>
            <a:r>
              <a:rPr lang="en-ID" sz="1400" b="1" dirty="0" err="1"/>
              <a:t>diklat</a:t>
            </a:r>
            <a:endParaRPr lang="en-ID" sz="1400" b="1" dirty="0"/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A9DF34ED-BF1B-4284-9A3E-7591F9E4ADAF}"/>
              </a:ext>
            </a:extLst>
          </p:cNvPr>
          <p:cNvSpPr txBox="1"/>
          <p:nvPr/>
        </p:nvSpPr>
        <p:spPr>
          <a:xfrm>
            <a:off x="6919276" y="5725008"/>
            <a:ext cx="18398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400" b="1" dirty="0"/>
              <a:t>87.996 </a:t>
            </a:r>
            <a:r>
              <a:rPr lang="en-ID" sz="1400" b="1" dirty="0" err="1"/>
              <a:t>mahasiswa</a:t>
            </a:r>
            <a:r>
              <a:rPr lang="en-ID" sz="1400" b="1" dirty="0"/>
              <a:t> </a:t>
            </a:r>
            <a:r>
              <a:rPr lang="en-ID" sz="1400" b="1" dirty="0" err="1"/>
              <a:t>bidik</a:t>
            </a:r>
            <a:r>
              <a:rPr lang="en-ID" sz="1400" b="1" dirty="0"/>
              <a:t> </a:t>
            </a:r>
            <a:r>
              <a:rPr lang="en-ID" sz="1400" b="1" dirty="0" err="1"/>
              <a:t>misi</a:t>
            </a:r>
            <a:r>
              <a:rPr lang="en-ID" sz="1400" b="1" dirty="0"/>
              <a:t> </a:t>
            </a:r>
            <a:r>
              <a:rPr lang="en-ID" sz="1400" b="1" dirty="0" err="1"/>
              <a:t>dan</a:t>
            </a:r>
            <a:r>
              <a:rPr lang="en-ID" sz="1400" b="1" dirty="0"/>
              <a:t> </a:t>
            </a:r>
            <a:r>
              <a:rPr lang="en-ID" sz="1400" b="1" dirty="0" err="1"/>
              <a:t>beasiswa</a:t>
            </a:r>
            <a:r>
              <a:rPr lang="en-ID" sz="1400" b="1" dirty="0"/>
              <a:t> MBR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C7EF54F9-1440-4B78-BA71-8021E30E5D1A}"/>
              </a:ext>
            </a:extLst>
          </p:cNvPr>
          <p:cNvSpPr txBox="1"/>
          <p:nvPr/>
        </p:nvSpPr>
        <p:spPr>
          <a:xfrm>
            <a:off x="4376301" y="5753270"/>
            <a:ext cx="18398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400" b="1" dirty="0"/>
              <a:t>21.901 </a:t>
            </a:r>
            <a:r>
              <a:rPr lang="en-ID" sz="1400" b="1" dirty="0" err="1"/>
              <a:t>penelitian</a:t>
            </a:r>
            <a:endParaRPr lang="en-ID" sz="1400" b="1" dirty="0"/>
          </a:p>
          <a:p>
            <a:r>
              <a:rPr lang="en-ID" sz="1400" b="1" dirty="0"/>
              <a:t>4.031 HAKI</a:t>
            </a:r>
          </a:p>
          <a:p>
            <a:r>
              <a:rPr lang="en-ID" sz="1400" b="1" dirty="0"/>
              <a:t>103 </a:t>
            </a:r>
            <a:r>
              <a:rPr lang="en-ID" sz="1400" b="1" dirty="0" err="1"/>
              <a:t>inovasi</a:t>
            </a:r>
            <a:endParaRPr lang="en-ID" sz="1400" b="1" dirty="0"/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FDBF97D9-8215-4A74-A277-B94234760ACD}"/>
              </a:ext>
            </a:extLst>
          </p:cNvPr>
          <p:cNvSpPr txBox="1"/>
          <p:nvPr/>
        </p:nvSpPr>
        <p:spPr>
          <a:xfrm>
            <a:off x="9674128" y="5734339"/>
            <a:ext cx="18398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400" b="1" dirty="0"/>
              <a:t>739 </a:t>
            </a:r>
            <a:r>
              <a:rPr lang="en-ID" sz="1400" b="1" dirty="0" err="1"/>
              <a:t>Kegiatan</a:t>
            </a:r>
            <a:r>
              <a:rPr lang="en-ID" sz="1400" b="1" dirty="0"/>
              <a:t> </a:t>
            </a:r>
            <a:r>
              <a:rPr lang="en-ID" sz="1400" b="1" dirty="0" err="1"/>
              <a:t>Pengabdian</a:t>
            </a:r>
            <a:r>
              <a:rPr lang="en-ID" sz="1400" b="1" dirty="0"/>
              <a:t> </a:t>
            </a:r>
            <a:r>
              <a:rPr lang="en-ID" sz="1400" b="1" dirty="0" err="1"/>
              <a:t>Masyarakat</a:t>
            </a:r>
            <a:endParaRPr lang="en-ID" sz="1400" b="1" dirty="0"/>
          </a:p>
        </p:txBody>
      </p:sp>
      <p:pic>
        <p:nvPicPr>
          <p:cNvPr id="150" name="Picture 149">
            <a:extLst>
              <a:ext uri="{FF2B5EF4-FFF2-40B4-BE49-F238E27FC236}">
                <a16:creationId xmlns:a16="http://schemas.microsoft.com/office/drawing/2014/main" id="{32ADC9C1-B224-46EE-A8C7-59CCDF3360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680" y="2677763"/>
            <a:ext cx="827569" cy="827569"/>
          </a:xfrm>
          <a:prstGeom prst="rect">
            <a:avLst/>
          </a:prstGeom>
        </p:spPr>
      </p:pic>
      <p:pic>
        <p:nvPicPr>
          <p:cNvPr id="151" name="Picture 150">
            <a:extLst>
              <a:ext uri="{FF2B5EF4-FFF2-40B4-BE49-F238E27FC236}">
                <a16:creationId xmlns:a16="http://schemas.microsoft.com/office/drawing/2014/main" id="{7690DECB-C2F6-4876-95FC-7300D13DFD4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769" y="3346377"/>
            <a:ext cx="811390" cy="811390"/>
          </a:xfrm>
          <a:prstGeom prst="rect">
            <a:avLst/>
          </a:prstGeom>
        </p:spPr>
      </p:pic>
      <p:sp>
        <p:nvSpPr>
          <p:cNvPr id="152" name="TextBox 151">
            <a:extLst>
              <a:ext uri="{FF2B5EF4-FFF2-40B4-BE49-F238E27FC236}">
                <a16:creationId xmlns:a16="http://schemas.microsoft.com/office/drawing/2014/main" id="{987EAA61-1618-4DCB-A6C2-B09B61D69479}"/>
              </a:ext>
            </a:extLst>
          </p:cNvPr>
          <p:cNvSpPr txBox="1"/>
          <p:nvPr/>
        </p:nvSpPr>
        <p:spPr>
          <a:xfrm>
            <a:off x="7472564" y="2679857"/>
            <a:ext cx="437387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400" b="1" dirty="0"/>
              <a:t>Rp16,530 T</a:t>
            </a:r>
            <a:r>
              <a:rPr lang="en-ID" sz="1400" dirty="0"/>
              <a:t> Total PNBP BLU Pendidikan</a:t>
            </a:r>
          </a:p>
          <a:p>
            <a:r>
              <a:rPr lang="en-ID" sz="1400" b="1" dirty="0"/>
              <a:t>Rp14,372 T</a:t>
            </a:r>
            <a:r>
              <a:rPr lang="en-ID" sz="1400" dirty="0"/>
              <a:t> </a:t>
            </a:r>
            <a:r>
              <a:rPr lang="en-ID" sz="1400" dirty="0" err="1"/>
              <a:t>Pendapatan</a:t>
            </a:r>
            <a:r>
              <a:rPr lang="en-ID" sz="1400" dirty="0"/>
              <a:t> </a:t>
            </a:r>
            <a:r>
              <a:rPr lang="en-ID" sz="1400" dirty="0" err="1"/>
              <a:t>dari</a:t>
            </a:r>
            <a:r>
              <a:rPr lang="en-ID" sz="1400" dirty="0"/>
              <a:t> </a:t>
            </a:r>
            <a:r>
              <a:rPr lang="en-ID" sz="1400" dirty="0" err="1"/>
              <a:t>layanan</a:t>
            </a:r>
            <a:r>
              <a:rPr lang="en-ID" sz="1400" dirty="0"/>
              <a:t> </a:t>
            </a:r>
            <a:r>
              <a:rPr lang="en-ID" sz="1400" dirty="0" err="1"/>
              <a:t>pendidikan</a:t>
            </a:r>
            <a:endParaRPr lang="en-ID" sz="1400" dirty="0"/>
          </a:p>
          <a:p>
            <a:r>
              <a:rPr lang="en-ID" sz="1400" b="1" dirty="0"/>
              <a:t>Rp1,8 T</a:t>
            </a:r>
            <a:r>
              <a:rPr lang="en-ID" sz="1400" dirty="0"/>
              <a:t> </a:t>
            </a:r>
            <a:r>
              <a:rPr lang="en-ID" sz="1400" dirty="0" err="1"/>
              <a:t>Pendapatan</a:t>
            </a:r>
            <a:r>
              <a:rPr lang="en-ID" sz="1400" dirty="0"/>
              <a:t> </a:t>
            </a:r>
            <a:r>
              <a:rPr lang="en-ID" sz="1400" dirty="0" err="1"/>
              <a:t>dari</a:t>
            </a:r>
            <a:r>
              <a:rPr lang="en-ID" sz="1400" dirty="0"/>
              <a:t> </a:t>
            </a:r>
            <a:r>
              <a:rPr lang="en-ID" sz="1400" dirty="0" err="1"/>
              <a:t>opt.aset</a:t>
            </a:r>
            <a:r>
              <a:rPr lang="en-ID" sz="1400" dirty="0"/>
              <a:t> &amp; </a:t>
            </a:r>
            <a:r>
              <a:rPr lang="en-ID" sz="1400" dirty="0" err="1"/>
              <a:t>layanan</a:t>
            </a:r>
            <a:r>
              <a:rPr lang="en-ID" sz="1400" dirty="0"/>
              <a:t> </a:t>
            </a:r>
            <a:r>
              <a:rPr lang="en-ID" sz="1400" dirty="0" err="1"/>
              <a:t>pendukung</a:t>
            </a:r>
            <a:endParaRPr lang="en-ID" sz="1400" dirty="0"/>
          </a:p>
          <a:p>
            <a:r>
              <a:rPr lang="en-ID" sz="1400" b="1" dirty="0"/>
              <a:t>Rp357,077 M</a:t>
            </a:r>
            <a:r>
              <a:rPr lang="en-ID" sz="1400" dirty="0"/>
              <a:t> </a:t>
            </a:r>
            <a:r>
              <a:rPr lang="en-ID" sz="1400" dirty="0" err="1"/>
              <a:t>Pendapatan</a:t>
            </a:r>
            <a:r>
              <a:rPr lang="en-ID" sz="1400" dirty="0"/>
              <a:t> </a:t>
            </a:r>
            <a:r>
              <a:rPr lang="en-ID" sz="1400" dirty="0" err="1"/>
              <a:t>dari</a:t>
            </a:r>
            <a:r>
              <a:rPr lang="en-ID" sz="1400" dirty="0"/>
              <a:t> </a:t>
            </a:r>
            <a:r>
              <a:rPr lang="en-ID" sz="1400" dirty="0" err="1"/>
              <a:t>optimalisasi</a:t>
            </a:r>
            <a:r>
              <a:rPr lang="en-ID" sz="1400" dirty="0"/>
              <a:t> idle cash</a:t>
            </a:r>
          </a:p>
          <a:p>
            <a:r>
              <a:rPr lang="en-ID" sz="1400" b="1" dirty="0"/>
              <a:t>Rp10,549 T </a:t>
            </a:r>
            <a:r>
              <a:rPr lang="en-ID" sz="1400" dirty="0" err="1"/>
              <a:t>Saldo</a:t>
            </a:r>
            <a:r>
              <a:rPr lang="en-ID" sz="1400" dirty="0"/>
              <a:t> BLU Pendidikan</a:t>
            </a:r>
          </a:p>
          <a:p>
            <a:r>
              <a:rPr lang="en-ID" sz="1400" b="1" dirty="0"/>
              <a:t>Rp3,894 T </a:t>
            </a:r>
            <a:r>
              <a:rPr lang="en-ID" sz="1400" dirty="0" err="1"/>
              <a:t>Saldo</a:t>
            </a:r>
            <a:r>
              <a:rPr lang="en-ID" sz="1400" dirty="0"/>
              <a:t> Pendidikan yang </a:t>
            </a:r>
            <a:r>
              <a:rPr lang="en-ID" sz="1400" dirty="0" err="1"/>
              <a:t>digunakan</a:t>
            </a:r>
            <a:r>
              <a:rPr lang="en-ID" sz="1400" dirty="0"/>
              <a:t> </a:t>
            </a:r>
            <a:r>
              <a:rPr lang="en-ID" sz="1400" dirty="0" err="1"/>
              <a:t>untuk</a:t>
            </a:r>
            <a:r>
              <a:rPr lang="en-ID" sz="1400" dirty="0"/>
              <a:t> </a:t>
            </a:r>
            <a:r>
              <a:rPr lang="en-ID" sz="1400" dirty="0" err="1"/>
              <a:t>peningkatan</a:t>
            </a:r>
            <a:r>
              <a:rPr lang="en-ID" sz="1400" dirty="0"/>
              <a:t> </a:t>
            </a:r>
            <a:r>
              <a:rPr lang="en-ID" sz="1400" dirty="0" err="1"/>
              <a:t>layanan</a:t>
            </a:r>
            <a:endParaRPr lang="en-ID" sz="1400" dirty="0"/>
          </a:p>
          <a:p>
            <a:endParaRPr lang="en-ID" sz="14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368ACED-EB54-4569-92DD-6FFBBAA99EAF}"/>
              </a:ext>
            </a:extLst>
          </p:cNvPr>
          <p:cNvGrpSpPr/>
          <p:nvPr/>
        </p:nvGrpSpPr>
        <p:grpSpPr>
          <a:xfrm>
            <a:off x="1291083" y="969456"/>
            <a:ext cx="4347149" cy="3444952"/>
            <a:chOff x="1650691" y="888243"/>
            <a:chExt cx="4347149" cy="3444952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A39E6172-6A0B-E8F8-A8F4-01C442AF706D}"/>
                </a:ext>
              </a:extLst>
            </p:cNvPr>
            <p:cNvSpPr txBox="1"/>
            <p:nvPr/>
          </p:nvSpPr>
          <p:spPr>
            <a:xfrm>
              <a:off x="1825712" y="3568899"/>
              <a:ext cx="2876335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50" i="1" dirty="0">
                  <a:latin typeface="Segoe UI" panose="020B0502040204020203" pitchFamily="34" charset="0"/>
                  <a:ea typeface="Roboto" panose="02000000000000000000" pitchFamily="2" charset="0"/>
                  <a:cs typeface="Segoe UI" panose="020B0502040204020203" pitchFamily="34" charset="0"/>
                </a:rPr>
                <a:t>“We Regulate Simpler for Better Services”</a:t>
              </a:r>
            </a:p>
          </p:txBody>
        </p:sp>
        <p:sp>
          <p:nvSpPr>
            <p:cNvPr id="154" name="Rectangle: Rounded Corners 153">
              <a:extLst>
                <a:ext uri="{FF2B5EF4-FFF2-40B4-BE49-F238E27FC236}">
                  <a16:creationId xmlns:a16="http://schemas.microsoft.com/office/drawing/2014/main" id="{EFCE8618-0401-496B-9A43-8BBF2C2037A1}"/>
                </a:ext>
              </a:extLst>
            </p:cNvPr>
            <p:cNvSpPr/>
            <p:nvPr/>
          </p:nvSpPr>
          <p:spPr>
            <a:xfrm>
              <a:off x="1650691" y="1010199"/>
              <a:ext cx="4347149" cy="3322996"/>
            </a:xfrm>
            <a:prstGeom prst="roundRect">
              <a:avLst>
                <a:gd name="adj" fmla="val 6522"/>
              </a:avLst>
            </a:prstGeom>
            <a:solidFill>
              <a:srgbClr val="028DAA"/>
            </a:solidFill>
            <a:ln w="41275">
              <a:solidFill>
                <a:srgbClr val="F4ED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3BAB1037-3D72-464E-A2EF-2F125DCBE148}"/>
                </a:ext>
              </a:extLst>
            </p:cNvPr>
            <p:cNvSpPr/>
            <p:nvPr/>
          </p:nvSpPr>
          <p:spPr>
            <a:xfrm>
              <a:off x="2939805" y="2467418"/>
              <a:ext cx="1516150" cy="1516150"/>
            </a:xfrm>
            <a:prstGeom prst="ellipse">
              <a:avLst/>
            </a:prstGeom>
            <a:solidFill>
              <a:srgbClr val="00F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3BDFD155-F317-401E-919E-45156938D230}"/>
                </a:ext>
              </a:extLst>
            </p:cNvPr>
            <p:cNvSpPr txBox="1"/>
            <p:nvPr/>
          </p:nvSpPr>
          <p:spPr>
            <a:xfrm>
              <a:off x="2928774" y="2715658"/>
              <a:ext cx="159771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KPI </a:t>
              </a:r>
              <a:r>
                <a:rPr lang="en-US" sz="1200" b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pada</a:t>
              </a:r>
              <a:r>
                <a:rPr lang="en-US" sz="12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 BLU </a:t>
              </a:r>
              <a:r>
                <a:rPr lang="en-US" sz="1200" b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pendidikan</a:t>
              </a:r>
              <a:r>
                <a:rPr lang="en-US" sz="12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200" b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mengawal</a:t>
              </a:r>
              <a:r>
                <a:rPr lang="en-US" sz="12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 RPJMN </a:t>
              </a:r>
              <a:r>
                <a:rPr lang="en-US" sz="1200" b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bidang</a:t>
              </a:r>
              <a:r>
                <a:rPr lang="en-US" sz="12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200" b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pendidikan</a:t>
              </a:r>
              <a:endParaRPr lang="en-US" sz="1200" b="1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B610BC7E-42EE-4A9A-A1BC-0558AE8F09CF}"/>
                </a:ext>
              </a:extLst>
            </p:cNvPr>
            <p:cNvSpPr/>
            <p:nvPr/>
          </p:nvSpPr>
          <p:spPr>
            <a:xfrm>
              <a:off x="3169194" y="1314365"/>
              <a:ext cx="1080000" cy="10800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9DD5F236-D225-4237-8586-3BD54C2FD5CF}"/>
                </a:ext>
              </a:extLst>
            </p:cNvPr>
            <p:cNvSpPr/>
            <p:nvPr/>
          </p:nvSpPr>
          <p:spPr>
            <a:xfrm>
              <a:off x="3203405" y="1454388"/>
              <a:ext cx="1017214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100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Peningkatan</a:t>
              </a:r>
              <a:r>
                <a:rPr lang="en-US" sz="1100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100" b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Pengabdian</a:t>
              </a:r>
              <a:r>
                <a:rPr lang="en-US" sz="11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100" b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pada</a:t>
              </a:r>
              <a:r>
                <a:rPr lang="en-US" sz="11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100" b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Masyarakat</a:t>
              </a:r>
              <a:endParaRPr lang="en-US" sz="1100" b="1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A1BBE504-9DF4-474D-B7C3-4E4D738A2F03}"/>
                </a:ext>
              </a:extLst>
            </p:cNvPr>
            <p:cNvSpPr/>
            <p:nvPr/>
          </p:nvSpPr>
          <p:spPr>
            <a:xfrm>
              <a:off x="4206929" y="1639578"/>
              <a:ext cx="1382363" cy="12203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C4B5838B-49AE-42CB-8A6A-F68CDE4E5276}"/>
                </a:ext>
              </a:extLst>
            </p:cNvPr>
            <p:cNvSpPr/>
            <p:nvPr/>
          </p:nvSpPr>
          <p:spPr>
            <a:xfrm>
              <a:off x="4391003" y="1729617"/>
              <a:ext cx="1080398" cy="9387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100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Peningkatan</a:t>
              </a:r>
              <a:r>
                <a:rPr lang="en-US" sz="1100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100" b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Aksesibilitas</a:t>
              </a:r>
              <a:r>
                <a:rPr lang="en-US" sz="11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100" b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Pendidikan</a:t>
              </a:r>
              <a:r>
                <a:rPr lang="en-US" sz="11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100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Tinggi</a:t>
              </a:r>
              <a:r>
                <a:rPr lang="en-US" sz="1100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100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melalui</a:t>
              </a:r>
              <a:r>
                <a:rPr lang="en-US" sz="1100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100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beasiswa</a:t>
              </a:r>
              <a:r>
                <a:rPr lang="en-US" sz="1100" dirty="0">
                  <a:latin typeface="Segoe UI" panose="020B0502040204020203" pitchFamily="34" charset="0"/>
                  <a:cs typeface="Segoe UI" panose="020B0502040204020203" pitchFamily="34" charset="0"/>
                </a:rPr>
                <a:t> MBR</a:t>
              </a:r>
              <a:endParaRPr lang="en-US" sz="1100" dirty="0"/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6F5B8F63-8BD5-4CB1-8141-59B2824D73D4}"/>
                </a:ext>
              </a:extLst>
            </p:cNvPr>
            <p:cNvSpPr/>
            <p:nvPr/>
          </p:nvSpPr>
          <p:spPr>
            <a:xfrm>
              <a:off x="4518304" y="2900725"/>
              <a:ext cx="1351993" cy="135879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82BA39D8-B2D4-4485-A968-B0481F201AB9}"/>
                </a:ext>
              </a:extLst>
            </p:cNvPr>
            <p:cNvSpPr/>
            <p:nvPr/>
          </p:nvSpPr>
          <p:spPr>
            <a:xfrm>
              <a:off x="4561012" y="2994789"/>
              <a:ext cx="1217520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D" sz="1100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Peningkatan</a:t>
              </a:r>
              <a:r>
                <a:rPr lang="en-ID" sz="1100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ID" sz="1100" b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kualitas</a:t>
              </a:r>
              <a:r>
                <a:rPr lang="en-ID" sz="11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ID" sz="1100" b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kelembagaan</a:t>
              </a:r>
              <a:r>
                <a:rPr lang="en-ID" sz="11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ID" sz="1100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melalui</a:t>
              </a:r>
              <a:r>
                <a:rPr lang="en-ID" sz="1100" dirty="0">
                  <a:latin typeface="Segoe UI" panose="020B0502040204020203" pitchFamily="34" charset="0"/>
                  <a:cs typeface="Segoe UI" panose="020B0502040204020203" pitchFamily="34" charset="0"/>
                </a:rPr>
                <a:t> target </a:t>
              </a:r>
              <a:r>
                <a:rPr lang="en-ID" sz="1100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akreditasi</a:t>
              </a:r>
              <a:r>
                <a:rPr lang="en-ID" sz="1100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ID" sz="1100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prodi</a:t>
              </a:r>
              <a:r>
                <a:rPr lang="en-ID" sz="1100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ID" sz="1100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dan</a:t>
              </a:r>
              <a:r>
                <a:rPr lang="en-ID" sz="1100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ID" sz="1100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institusi</a:t>
              </a:r>
              <a:endParaRPr lang="en-US" sz="1100" dirty="0"/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49D9302E-1BFF-4268-B714-76F7CF6A061D}"/>
                </a:ext>
              </a:extLst>
            </p:cNvPr>
            <p:cNvSpPr/>
            <p:nvPr/>
          </p:nvSpPr>
          <p:spPr>
            <a:xfrm>
              <a:off x="2118333" y="1790532"/>
              <a:ext cx="1080000" cy="10800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8064F63D-50E1-48D1-AFBC-DFAC9139B869}"/>
                </a:ext>
              </a:extLst>
            </p:cNvPr>
            <p:cNvSpPr/>
            <p:nvPr/>
          </p:nvSpPr>
          <p:spPr>
            <a:xfrm>
              <a:off x="2066645" y="1877414"/>
              <a:ext cx="1147355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D" sz="1100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Peningkatan</a:t>
              </a:r>
              <a:r>
                <a:rPr lang="en-ID" sz="1100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ID" sz="1100" b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Kualitas</a:t>
              </a:r>
              <a:r>
                <a:rPr lang="en-ID" sz="11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ID" sz="1100" b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Dosen</a:t>
              </a:r>
              <a:r>
                <a:rPr lang="en-ID" sz="11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ID" sz="1100" b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dan</a:t>
              </a:r>
              <a:r>
                <a:rPr lang="en-ID" sz="11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ID" sz="1100" b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Mahasiswa</a:t>
              </a:r>
              <a:endParaRPr lang="en-US" sz="1100" b="1" dirty="0"/>
            </a:p>
          </p:txBody>
        </p: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D5D23721-CBAF-4C46-B759-E239D00041DB}"/>
                </a:ext>
              </a:extLst>
            </p:cNvPr>
            <p:cNvSpPr/>
            <p:nvPr/>
          </p:nvSpPr>
          <p:spPr>
            <a:xfrm>
              <a:off x="1761957" y="2925065"/>
              <a:ext cx="1080000" cy="10800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B9E219F3-0A9A-4E3C-92C2-31682A74A967}"/>
                </a:ext>
              </a:extLst>
            </p:cNvPr>
            <p:cNvSpPr/>
            <p:nvPr/>
          </p:nvSpPr>
          <p:spPr>
            <a:xfrm>
              <a:off x="1788940" y="3122007"/>
              <a:ext cx="987117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D" sz="1100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Produktivitas</a:t>
              </a:r>
              <a:r>
                <a:rPr lang="en-ID" sz="1100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ID" sz="1100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dan</a:t>
              </a:r>
              <a:r>
                <a:rPr lang="en-ID" sz="1100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ID" sz="1100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Kualitas</a:t>
              </a:r>
              <a:r>
                <a:rPr lang="en-ID" sz="1100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ID" sz="1100" b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Penelitian</a:t>
              </a:r>
              <a:r>
                <a:rPr lang="en-ID" sz="1100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endParaRPr lang="en-US" sz="1100" dirty="0"/>
            </a:p>
          </p:txBody>
        </p:sp>
        <p:sp>
          <p:nvSpPr>
            <p:cNvPr id="167" name="Right Arrow 226">
              <a:extLst>
                <a:ext uri="{FF2B5EF4-FFF2-40B4-BE49-F238E27FC236}">
                  <a16:creationId xmlns:a16="http://schemas.microsoft.com/office/drawing/2014/main" id="{B21A3E12-C389-4A99-B663-DB7BBB6D5B86}"/>
                </a:ext>
              </a:extLst>
            </p:cNvPr>
            <p:cNvSpPr/>
            <p:nvPr/>
          </p:nvSpPr>
          <p:spPr>
            <a:xfrm rot="16200000">
              <a:off x="3539846" y="2265952"/>
              <a:ext cx="301251" cy="322948"/>
            </a:xfrm>
            <a:prstGeom prst="right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Right Arrow 336">
              <a:extLst>
                <a:ext uri="{FF2B5EF4-FFF2-40B4-BE49-F238E27FC236}">
                  <a16:creationId xmlns:a16="http://schemas.microsoft.com/office/drawing/2014/main" id="{B2150146-877D-41C4-9825-8E41561C3BE9}"/>
                </a:ext>
              </a:extLst>
            </p:cNvPr>
            <p:cNvSpPr/>
            <p:nvPr/>
          </p:nvSpPr>
          <p:spPr>
            <a:xfrm rot="19512014">
              <a:off x="4209752" y="2573989"/>
              <a:ext cx="301251" cy="322948"/>
            </a:xfrm>
            <a:prstGeom prst="right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Right Arrow 337">
              <a:extLst>
                <a:ext uri="{FF2B5EF4-FFF2-40B4-BE49-F238E27FC236}">
                  <a16:creationId xmlns:a16="http://schemas.microsoft.com/office/drawing/2014/main" id="{DD3ED88A-80DC-4A8D-BDF3-C51F12834CDB}"/>
                </a:ext>
              </a:extLst>
            </p:cNvPr>
            <p:cNvSpPr/>
            <p:nvPr/>
          </p:nvSpPr>
          <p:spPr>
            <a:xfrm>
              <a:off x="4375647" y="3179583"/>
              <a:ext cx="301251" cy="322948"/>
            </a:xfrm>
            <a:prstGeom prst="right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Right Arrow 338">
              <a:extLst>
                <a:ext uri="{FF2B5EF4-FFF2-40B4-BE49-F238E27FC236}">
                  <a16:creationId xmlns:a16="http://schemas.microsoft.com/office/drawing/2014/main" id="{96339044-D404-4484-AAD7-E70FD13BC314}"/>
                </a:ext>
              </a:extLst>
            </p:cNvPr>
            <p:cNvSpPr/>
            <p:nvPr/>
          </p:nvSpPr>
          <p:spPr>
            <a:xfrm rot="10800000">
              <a:off x="2730215" y="3193063"/>
              <a:ext cx="301251" cy="322948"/>
            </a:xfrm>
            <a:prstGeom prst="right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Right Arrow 339">
              <a:extLst>
                <a:ext uri="{FF2B5EF4-FFF2-40B4-BE49-F238E27FC236}">
                  <a16:creationId xmlns:a16="http://schemas.microsoft.com/office/drawing/2014/main" id="{99580261-747B-4A8A-B238-461B80266749}"/>
                </a:ext>
              </a:extLst>
            </p:cNvPr>
            <p:cNvSpPr/>
            <p:nvPr/>
          </p:nvSpPr>
          <p:spPr>
            <a:xfrm rot="12800009">
              <a:off x="2944619" y="2541876"/>
              <a:ext cx="301251" cy="322948"/>
            </a:xfrm>
            <a:prstGeom prst="right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Trapezoid 171">
              <a:extLst>
                <a:ext uri="{FF2B5EF4-FFF2-40B4-BE49-F238E27FC236}">
                  <a16:creationId xmlns:a16="http://schemas.microsoft.com/office/drawing/2014/main" id="{E1DA031A-913B-40CD-A538-EB052DABC800}"/>
                </a:ext>
              </a:extLst>
            </p:cNvPr>
            <p:cNvSpPr/>
            <p:nvPr/>
          </p:nvSpPr>
          <p:spPr>
            <a:xfrm rot="10800000">
              <a:off x="3324710" y="3884097"/>
              <a:ext cx="746339" cy="250290"/>
            </a:xfrm>
            <a:prstGeom prst="trapezoid">
              <a:avLst>
                <a:gd name="adj" fmla="val 45184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247BE1EC-0083-4E2C-8B09-E58578C4B8BB}"/>
                </a:ext>
              </a:extLst>
            </p:cNvPr>
            <p:cNvSpPr/>
            <p:nvPr/>
          </p:nvSpPr>
          <p:spPr>
            <a:xfrm>
              <a:off x="3386914" y="3866566"/>
              <a:ext cx="61920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i="1" dirty="0" err="1">
                  <a:solidFill>
                    <a:schemeClr val="bg1"/>
                  </a:solidFill>
                </a:rPr>
                <a:t>Tujuan</a:t>
              </a:r>
              <a:endParaRPr lang="en-US" sz="1200" b="1" i="1" dirty="0">
                <a:solidFill>
                  <a:schemeClr val="bg1"/>
                </a:solidFill>
              </a:endParaRPr>
            </a:p>
          </p:txBody>
        </p:sp>
        <p:sp>
          <p:nvSpPr>
            <p:cNvPr id="174" name="Rectangle: Rounded Corners 173">
              <a:extLst>
                <a:ext uri="{FF2B5EF4-FFF2-40B4-BE49-F238E27FC236}">
                  <a16:creationId xmlns:a16="http://schemas.microsoft.com/office/drawing/2014/main" id="{DC657131-C48C-4FD7-B79B-8F07C41B29C0}"/>
                </a:ext>
              </a:extLst>
            </p:cNvPr>
            <p:cNvSpPr/>
            <p:nvPr/>
          </p:nvSpPr>
          <p:spPr>
            <a:xfrm>
              <a:off x="1762310" y="888243"/>
              <a:ext cx="3973492" cy="350732"/>
            </a:xfrm>
            <a:prstGeom prst="roundRect">
              <a:avLst>
                <a:gd name="adj" fmla="val 31667"/>
              </a:avLst>
            </a:prstGeom>
            <a:solidFill>
              <a:srgbClr val="FEF4D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Target </a:t>
              </a:r>
              <a:r>
                <a:rPr lang="en-US" sz="1200" b="1" dirty="0" err="1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Kontrak</a:t>
              </a:r>
              <a:r>
                <a:rPr lang="en-US" sz="12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Kinerja BLU Pendidikan 2022</a:t>
              </a:r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CCF68F29-E31C-7952-72AB-2161A72510FC}"/>
              </a:ext>
            </a:extLst>
          </p:cNvPr>
          <p:cNvSpPr txBox="1">
            <a:spLocks/>
          </p:cNvSpPr>
          <p:nvPr/>
        </p:nvSpPr>
        <p:spPr>
          <a:xfrm>
            <a:off x="1274241" y="216781"/>
            <a:ext cx="9891168" cy="48839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94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Highlight Kinerja BLU Pendidikan 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9360582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5C69D-40DA-CACF-10DB-0EB52E7DA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Pembinaan</a:t>
            </a:r>
            <a:r>
              <a:rPr lang="en-US" dirty="0"/>
              <a:t> BLU</a:t>
            </a:r>
            <a:endParaRPr lang="en-ID" dirty="0"/>
          </a:p>
        </p:txBody>
      </p:sp>
      <p:sp>
        <p:nvSpPr>
          <p:cNvPr id="3" name="Right Arrow 4">
            <a:extLst>
              <a:ext uri="{FF2B5EF4-FFF2-40B4-BE49-F238E27FC236}">
                <a16:creationId xmlns:a16="http://schemas.microsoft.com/office/drawing/2014/main" id="{0DB65BB9-78CC-ED48-DBDE-D07582D8DB41}"/>
              </a:ext>
            </a:extLst>
          </p:cNvPr>
          <p:cNvSpPr/>
          <p:nvPr/>
        </p:nvSpPr>
        <p:spPr>
          <a:xfrm>
            <a:off x="1050927" y="3198162"/>
            <a:ext cx="2219981" cy="1577725"/>
          </a:xfrm>
          <a:prstGeom prst="rightArrow">
            <a:avLst>
              <a:gd name="adj1" fmla="val 74328"/>
              <a:gd name="adj2" fmla="val 47773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EB86C2F-799C-FEED-182B-020BDCB2348D}"/>
              </a:ext>
            </a:extLst>
          </p:cNvPr>
          <p:cNvSpPr/>
          <p:nvPr/>
        </p:nvSpPr>
        <p:spPr>
          <a:xfrm>
            <a:off x="438931" y="3341506"/>
            <a:ext cx="1260000" cy="1260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917216-AB51-AB59-782E-87E440201D62}"/>
              </a:ext>
            </a:extLst>
          </p:cNvPr>
          <p:cNvSpPr/>
          <p:nvPr/>
        </p:nvSpPr>
        <p:spPr>
          <a:xfrm>
            <a:off x="502290" y="3711098"/>
            <a:ext cx="111023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ctr">
              <a:spcBef>
                <a:spcPts val="95"/>
              </a:spcBef>
            </a:pPr>
            <a:r>
              <a:rPr lang="id-ID" sz="2600" b="1" spc="-5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APBN</a:t>
            </a:r>
            <a:endParaRPr lang="id-ID" sz="26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DB5372-4845-9648-100C-EF21813A0287}"/>
              </a:ext>
            </a:extLst>
          </p:cNvPr>
          <p:cNvSpPr/>
          <p:nvPr/>
        </p:nvSpPr>
        <p:spPr>
          <a:xfrm>
            <a:off x="1856464" y="3803815"/>
            <a:ext cx="766877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id-ID" sz="1300" b="1" spc="-5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Belanja</a:t>
            </a:r>
            <a:endParaRPr lang="id-ID" sz="1300" b="1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Right Arrow 61">
            <a:extLst>
              <a:ext uri="{FF2B5EF4-FFF2-40B4-BE49-F238E27FC236}">
                <a16:creationId xmlns:a16="http://schemas.microsoft.com/office/drawing/2014/main" id="{55DC4853-D810-0CE2-F709-8C45DCBCC67E}"/>
              </a:ext>
            </a:extLst>
          </p:cNvPr>
          <p:cNvSpPr/>
          <p:nvPr/>
        </p:nvSpPr>
        <p:spPr>
          <a:xfrm>
            <a:off x="3919896" y="3273668"/>
            <a:ext cx="2591359" cy="1502219"/>
          </a:xfrm>
          <a:prstGeom prst="rightArrow">
            <a:avLst>
              <a:gd name="adj1" fmla="val 74328"/>
              <a:gd name="adj2" fmla="val 47773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C62C989-BBEB-5608-94B1-E06125F6CBDB}"/>
              </a:ext>
            </a:extLst>
          </p:cNvPr>
          <p:cNvSpPr/>
          <p:nvPr/>
        </p:nvSpPr>
        <p:spPr>
          <a:xfrm>
            <a:off x="3275434" y="3371137"/>
            <a:ext cx="1260000" cy="1260000"/>
          </a:xfrm>
          <a:prstGeom prst="ellipse">
            <a:avLst/>
          </a:prstGeom>
          <a:solidFill>
            <a:srgbClr val="10AE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3AF33A-A131-BCF7-94A0-89F2EE043D4F}"/>
              </a:ext>
            </a:extLst>
          </p:cNvPr>
          <p:cNvSpPr/>
          <p:nvPr/>
        </p:nvSpPr>
        <p:spPr>
          <a:xfrm>
            <a:off x="3487679" y="3740729"/>
            <a:ext cx="81246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ctr">
              <a:spcBef>
                <a:spcPts val="95"/>
              </a:spcBef>
            </a:pPr>
            <a:r>
              <a:rPr lang="en-US" sz="2600" b="1" spc="-5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BLU</a:t>
            </a:r>
            <a:endParaRPr lang="id-ID" sz="26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5BCDF4-C135-A543-40B4-37F265BCEE4D}"/>
              </a:ext>
            </a:extLst>
          </p:cNvPr>
          <p:cNvSpPr/>
          <p:nvPr/>
        </p:nvSpPr>
        <p:spPr>
          <a:xfrm>
            <a:off x="4499710" y="3553442"/>
            <a:ext cx="1785610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0" indent="-114300">
              <a:spcBef>
                <a:spcPts val="220"/>
              </a:spcBef>
              <a:buFontTx/>
              <a:buChar char="•"/>
              <a:tabLst>
                <a:tab pos="127000" algn="l"/>
              </a:tabLst>
            </a:pPr>
            <a:r>
              <a:rPr lang="en-US" sz="1300" b="1" spc="-10" dirty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Efisiensi</a:t>
            </a:r>
            <a:r>
              <a:rPr lang="en-US" sz="1300" b="1" spc="-5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300" b="1" spc="-5" dirty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Belanja</a:t>
            </a:r>
            <a:endParaRPr lang="en-US" sz="1300" b="1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27000" marR="288290" indent="-114300">
              <a:lnSpc>
                <a:spcPts val="1639"/>
              </a:lnSpc>
              <a:spcBef>
                <a:spcPts val="305"/>
              </a:spcBef>
              <a:buFontTx/>
              <a:buChar char="•"/>
              <a:tabLst>
                <a:tab pos="127000" algn="l"/>
              </a:tabLst>
            </a:pPr>
            <a:r>
              <a:rPr lang="en-US" sz="1300" b="1" spc="-5" dirty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Produktivitas</a:t>
            </a:r>
            <a:endParaRPr lang="en-US" sz="1300" b="1" spc="-5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27000" marR="288290" indent="-114300">
              <a:lnSpc>
                <a:spcPts val="1639"/>
              </a:lnSpc>
              <a:spcBef>
                <a:spcPts val="305"/>
              </a:spcBef>
              <a:buFontTx/>
              <a:buChar char="•"/>
              <a:tabLst>
                <a:tab pos="127000" algn="l"/>
              </a:tabLst>
            </a:pPr>
            <a:r>
              <a:rPr lang="en-US" sz="1300" b="1" spc="-5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Op</a:t>
            </a:r>
            <a:r>
              <a:rPr lang="en-US" sz="1300" b="1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timalisasi </a:t>
            </a:r>
            <a:r>
              <a:rPr lang="en-US" sz="1300" b="1" spc="-10" dirty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Pendapatan</a:t>
            </a:r>
            <a:endParaRPr lang="en-US" sz="1300" b="1" spc="-10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Right Arrow 66">
            <a:extLst>
              <a:ext uri="{FF2B5EF4-FFF2-40B4-BE49-F238E27FC236}">
                <a16:creationId xmlns:a16="http://schemas.microsoft.com/office/drawing/2014/main" id="{F645CDF6-20B2-9F0C-0232-2707039AFF04}"/>
              </a:ext>
            </a:extLst>
          </p:cNvPr>
          <p:cNvSpPr/>
          <p:nvPr/>
        </p:nvSpPr>
        <p:spPr>
          <a:xfrm>
            <a:off x="7106997" y="3201652"/>
            <a:ext cx="3121233" cy="1613332"/>
          </a:xfrm>
          <a:prstGeom prst="rightArrow">
            <a:avLst>
              <a:gd name="adj1" fmla="val 74328"/>
              <a:gd name="adj2" fmla="val 47773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110DFEE-273C-88B9-7B8A-712A5CF4C646}"/>
              </a:ext>
            </a:extLst>
          </p:cNvPr>
          <p:cNvSpPr/>
          <p:nvPr/>
        </p:nvSpPr>
        <p:spPr>
          <a:xfrm>
            <a:off x="6495001" y="3371091"/>
            <a:ext cx="1260000" cy="1260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C8F71EE-D86C-8DA9-C685-68688A142033}"/>
              </a:ext>
            </a:extLst>
          </p:cNvPr>
          <p:cNvSpPr/>
          <p:nvPr/>
        </p:nvSpPr>
        <p:spPr>
          <a:xfrm>
            <a:off x="6454067" y="3801036"/>
            <a:ext cx="13009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ctr">
              <a:spcBef>
                <a:spcPts val="95"/>
              </a:spcBef>
            </a:pPr>
            <a:r>
              <a:rPr lang="en-US" sz="2000" b="1" i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Outcome</a:t>
            </a:r>
            <a:endParaRPr lang="id-ID" sz="2000" b="1" i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6DC9B54-8BD2-BDEC-4F8E-80494F75726C}"/>
              </a:ext>
            </a:extLst>
          </p:cNvPr>
          <p:cNvSpPr/>
          <p:nvPr/>
        </p:nvSpPr>
        <p:spPr>
          <a:xfrm>
            <a:off x="7701734" y="3421637"/>
            <a:ext cx="2266488" cy="1157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248285">
              <a:lnSpc>
                <a:spcPts val="1650"/>
              </a:lnSpc>
              <a:spcBef>
                <a:spcPts val="280"/>
              </a:spcBef>
            </a:pPr>
            <a:r>
              <a:rPr lang="en-US" sz="1300" b="1" spc="-2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</a:t>
            </a:r>
            <a:r>
              <a:rPr lang="en-US" sz="1300" b="1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eni</a:t>
            </a:r>
            <a:r>
              <a:rPr lang="en-US" sz="1300" b="1" spc="5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</a:t>
            </a:r>
            <a:r>
              <a:rPr lang="en-US" sz="1300" b="1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</a:t>
            </a:r>
            <a:r>
              <a:rPr lang="en-US" sz="1300" b="1" spc="-25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</a:t>
            </a:r>
            <a:r>
              <a:rPr lang="en-US" sz="1300" b="1" spc="-15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</a:t>
            </a:r>
            <a:r>
              <a:rPr lang="en-US" sz="1300" b="1" spc="-25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</a:t>
            </a:r>
            <a:r>
              <a:rPr lang="en-US" sz="1300" b="1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 </a:t>
            </a:r>
            <a:r>
              <a:rPr lang="en-US" sz="1300" b="1" spc="-10" dirty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Layanan</a:t>
            </a:r>
            <a:r>
              <a:rPr lang="en-US" sz="1300" b="1" spc="-1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  <a:endParaRPr lang="en-US" sz="1300" b="1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27000" marR="5080" indent="-114300">
              <a:lnSpc>
                <a:spcPct val="91700"/>
              </a:lnSpc>
              <a:spcBef>
                <a:spcPts val="605"/>
              </a:spcBef>
              <a:buFontTx/>
              <a:buChar char="•"/>
              <a:tabLst>
                <a:tab pos="127000" algn="l"/>
              </a:tabLst>
            </a:pPr>
            <a:r>
              <a:rPr lang="en-US" sz="1300" b="1" spc="-10" dirty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Layanan</a:t>
            </a:r>
            <a:r>
              <a:rPr lang="en-US" sz="1300" b="1" spc="-1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300" b="1" spc="-5" dirty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meningkat</a:t>
            </a:r>
            <a:r>
              <a:rPr lang="en-US" sz="1300" b="1" spc="-5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300" b="1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–  </a:t>
            </a:r>
            <a:r>
              <a:rPr lang="en-US" sz="1300" b="1" spc="-5" dirty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tarif</a:t>
            </a:r>
            <a:r>
              <a:rPr lang="en-US" sz="1300" b="1" spc="-15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300" b="1" spc="-10" dirty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terjaga</a:t>
            </a:r>
            <a:endParaRPr lang="en-US" sz="1300" b="1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27000" marR="203835" indent="-114300">
              <a:lnSpc>
                <a:spcPct val="91400"/>
              </a:lnSpc>
              <a:spcBef>
                <a:spcPts val="275"/>
              </a:spcBef>
              <a:buFontTx/>
              <a:buChar char="•"/>
              <a:tabLst>
                <a:tab pos="127000" algn="l"/>
              </a:tabLst>
            </a:pPr>
            <a:r>
              <a:rPr lang="en-US" sz="1300" b="1" spc="-5" dirty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Kepuasan</a:t>
            </a:r>
            <a:r>
              <a:rPr lang="en-US" sz="1300" b="1" spc="-5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300" b="1" dirty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</a:t>
            </a:r>
            <a:r>
              <a:rPr lang="en-US" sz="1300" b="1" spc="-25" dirty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sy</a:t>
            </a:r>
            <a:r>
              <a:rPr lang="en-US" sz="1300" b="1" dirty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</a:t>
            </a:r>
            <a:r>
              <a:rPr lang="en-US" sz="1300" b="1" spc="-35" dirty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</a:t>
            </a:r>
            <a:r>
              <a:rPr lang="en-US" sz="1300" b="1" dirty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</a:t>
            </a:r>
            <a:r>
              <a:rPr lang="en-US" sz="1300" b="1" spc="-25" dirty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</a:t>
            </a:r>
            <a:r>
              <a:rPr lang="en-US" sz="1300" b="1" spc="-15" dirty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</a:t>
            </a:r>
            <a:r>
              <a:rPr lang="en-US" sz="1300" b="1" dirty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</a:t>
            </a:r>
            <a:r>
              <a:rPr lang="en-US" sz="1300" b="1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</a:t>
            </a:r>
            <a:r>
              <a:rPr lang="en-US" sz="1300" b="1" spc="-5" dirty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meningkat</a:t>
            </a:r>
            <a:endParaRPr lang="en-US" sz="1300" b="1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Right Arrow 16">
            <a:extLst>
              <a:ext uri="{FF2B5EF4-FFF2-40B4-BE49-F238E27FC236}">
                <a16:creationId xmlns:a16="http://schemas.microsoft.com/office/drawing/2014/main" id="{81717144-D5A5-0FF3-4A11-7C5AC4B9BA6A}"/>
              </a:ext>
            </a:extLst>
          </p:cNvPr>
          <p:cNvSpPr/>
          <p:nvPr/>
        </p:nvSpPr>
        <p:spPr>
          <a:xfrm rot="5400000">
            <a:off x="4396532" y="2974369"/>
            <a:ext cx="447036" cy="56164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13">
            <a:extLst>
              <a:ext uri="{FF2B5EF4-FFF2-40B4-BE49-F238E27FC236}">
                <a16:creationId xmlns:a16="http://schemas.microsoft.com/office/drawing/2014/main" id="{E163E20B-8412-4160-CCEF-459DD0D5D9C1}"/>
              </a:ext>
            </a:extLst>
          </p:cNvPr>
          <p:cNvSpPr/>
          <p:nvPr/>
        </p:nvSpPr>
        <p:spPr>
          <a:xfrm rot="16200000">
            <a:off x="4396532" y="4457540"/>
            <a:ext cx="447036" cy="56164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23">
            <a:extLst>
              <a:ext uri="{FF2B5EF4-FFF2-40B4-BE49-F238E27FC236}">
                <a16:creationId xmlns:a16="http://schemas.microsoft.com/office/drawing/2014/main" id="{E1CB189F-2043-1315-164F-FDDEBB64F079}"/>
              </a:ext>
            </a:extLst>
          </p:cNvPr>
          <p:cNvSpPr/>
          <p:nvPr/>
        </p:nvSpPr>
        <p:spPr>
          <a:xfrm>
            <a:off x="3662249" y="2426758"/>
            <a:ext cx="2123437" cy="57498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Menteri</a:t>
            </a:r>
            <a:r>
              <a:rPr lang="en-US" sz="16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Keuangan</a:t>
            </a:r>
            <a:endParaRPr lang="en-US" sz="16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Rounded Rectangle 114">
            <a:extLst>
              <a:ext uri="{FF2B5EF4-FFF2-40B4-BE49-F238E27FC236}">
                <a16:creationId xmlns:a16="http://schemas.microsoft.com/office/drawing/2014/main" id="{A913FEF9-5C54-7A50-05CD-A9AF952A1A89}"/>
              </a:ext>
            </a:extLst>
          </p:cNvPr>
          <p:cNvSpPr/>
          <p:nvPr/>
        </p:nvSpPr>
        <p:spPr>
          <a:xfrm>
            <a:off x="3698888" y="5012654"/>
            <a:ext cx="2123437" cy="574983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Menteri</a:t>
            </a:r>
            <a:r>
              <a:rPr lang="en-US" sz="1600" b="1" dirty="0">
                <a:latin typeface="Segoe UI" panose="020B0502040204020203" pitchFamily="34" charset="0"/>
                <a:cs typeface="Segoe UI" panose="020B0502040204020203" pitchFamily="34" charset="0"/>
              </a:rPr>
              <a:t> Teknis</a:t>
            </a:r>
          </a:p>
        </p:txBody>
      </p:sp>
      <p:sp>
        <p:nvSpPr>
          <p:cNvPr id="19" name="Right Arrow 115">
            <a:extLst>
              <a:ext uri="{FF2B5EF4-FFF2-40B4-BE49-F238E27FC236}">
                <a16:creationId xmlns:a16="http://schemas.microsoft.com/office/drawing/2014/main" id="{D4899570-3DBB-35CE-D4F9-28233F1FF573}"/>
              </a:ext>
            </a:extLst>
          </p:cNvPr>
          <p:cNvSpPr/>
          <p:nvPr/>
        </p:nvSpPr>
        <p:spPr>
          <a:xfrm rot="19023683">
            <a:off x="2991875" y="2803648"/>
            <a:ext cx="447036" cy="56164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18">
            <a:extLst>
              <a:ext uri="{FF2B5EF4-FFF2-40B4-BE49-F238E27FC236}">
                <a16:creationId xmlns:a16="http://schemas.microsoft.com/office/drawing/2014/main" id="{6760DDF5-EC38-D091-6003-C0F2EB135DE8}"/>
              </a:ext>
            </a:extLst>
          </p:cNvPr>
          <p:cNvSpPr/>
          <p:nvPr/>
        </p:nvSpPr>
        <p:spPr>
          <a:xfrm rot="2520613">
            <a:off x="2988519" y="4476106"/>
            <a:ext cx="447036" cy="56164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FCC1D0C-9D66-CB15-ABC6-37023EDF4A9E}"/>
              </a:ext>
            </a:extLst>
          </p:cNvPr>
          <p:cNvSpPr/>
          <p:nvPr/>
        </p:nvSpPr>
        <p:spPr>
          <a:xfrm>
            <a:off x="2148067" y="5167454"/>
            <a:ext cx="6742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ctr">
              <a:spcBef>
                <a:spcPts val="95"/>
              </a:spcBef>
            </a:pPr>
            <a:r>
              <a:rPr lang="en-US" sz="1200" b="1" spc="-5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BUMN</a:t>
            </a:r>
            <a:endParaRPr lang="id-ID" sz="12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43D82F0-7F77-52D7-2242-8E53835B9058}"/>
              </a:ext>
            </a:extLst>
          </p:cNvPr>
          <p:cNvSpPr/>
          <p:nvPr/>
        </p:nvSpPr>
        <p:spPr>
          <a:xfrm>
            <a:off x="5992482" y="2439444"/>
            <a:ext cx="2995053" cy="879713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B884162-2A1C-56C9-4EEA-2C6759F89817}"/>
              </a:ext>
            </a:extLst>
          </p:cNvPr>
          <p:cNvSpPr/>
          <p:nvPr/>
        </p:nvSpPr>
        <p:spPr>
          <a:xfrm>
            <a:off x="5935797" y="4736517"/>
            <a:ext cx="2631540" cy="843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7788">
              <a:spcBef>
                <a:spcPts val="100"/>
              </a:spcBef>
            </a:pPr>
            <a:r>
              <a:rPr lang="fi-FI" sz="1200" spc="-5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Regulator &amp; Supervisor Teknis</a:t>
            </a:r>
          </a:p>
          <a:p>
            <a:pPr marL="265113" indent="-187325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fi-FI" sz="1200" spc="-5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Teknis Layanan</a:t>
            </a:r>
            <a:endParaRPr lang="fi-FI" sz="1200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65113" indent="-187325">
              <a:buFont typeface="Arial" panose="020B0604020202020204" pitchFamily="34" charset="0"/>
              <a:buChar char="•"/>
            </a:pPr>
            <a:r>
              <a:rPr lang="fi-FI" sz="12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Standar Layanan</a:t>
            </a:r>
          </a:p>
          <a:p>
            <a:pPr marL="265113" indent="-187325">
              <a:buFont typeface="Arial" panose="020B0604020202020204" pitchFamily="34" charset="0"/>
              <a:buChar char="•"/>
            </a:pPr>
            <a:r>
              <a:rPr lang="fi-FI" sz="12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Mutu </a:t>
            </a:r>
            <a:r>
              <a:rPr lang="fi-FI" sz="1200" spc="-1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Layanan</a:t>
            </a:r>
            <a:endParaRPr lang="fi-FI" sz="1200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70FEBB1-EB2D-DEDA-F12C-28A9301BE838}"/>
              </a:ext>
            </a:extLst>
          </p:cNvPr>
          <p:cNvSpPr/>
          <p:nvPr/>
        </p:nvSpPr>
        <p:spPr>
          <a:xfrm>
            <a:off x="6019113" y="4701519"/>
            <a:ext cx="2995854" cy="878819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E72F0D6-29D4-66F9-63C2-330928FDE74B}"/>
              </a:ext>
            </a:extLst>
          </p:cNvPr>
          <p:cNvSpPr txBox="1"/>
          <p:nvPr/>
        </p:nvSpPr>
        <p:spPr>
          <a:xfrm>
            <a:off x="6065414" y="2444016"/>
            <a:ext cx="25140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Regulator &amp; Supervisor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Keuangan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Keuangan</a:t>
            </a:r>
            <a:endParaRPr lang="en-US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Tata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Kelola</a:t>
            </a:r>
            <a:endParaRPr lang="en-US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Tarif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&amp;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Remunerasi</a:t>
            </a:r>
            <a:endParaRPr lang="en-US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6" name="Rounded Rectangle 128">
            <a:extLst>
              <a:ext uri="{FF2B5EF4-FFF2-40B4-BE49-F238E27FC236}">
                <a16:creationId xmlns:a16="http://schemas.microsoft.com/office/drawing/2014/main" id="{82BE398C-299A-B0A6-41D7-E67C27D25433}"/>
              </a:ext>
            </a:extLst>
          </p:cNvPr>
          <p:cNvSpPr/>
          <p:nvPr/>
        </p:nvSpPr>
        <p:spPr>
          <a:xfrm>
            <a:off x="818039" y="5767680"/>
            <a:ext cx="1531917" cy="418267"/>
          </a:xfrm>
          <a:prstGeom prst="roundRect">
            <a:avLst>
              <a:gd name="adj" fmla="val 21131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i="1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Operasional</a:t>
            </a:r>
            <a:r>
              <a:rPr lang="en-US" sz="1100" b="1" i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100" b="1" i="1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Layanan</a:t>
            </a:r>
            <a:endParaRPr lang="en-US" sz="1100" b="1" i="1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Rounded Rectangle 129">
            <a:extLst>
              <a:ext uri="{FF2B5EF4-FFF2-40B4-BE49-F238E27FC236}">
                <a16:creationId xmlns:a16="http://schemas.microsoft.com/office/drawing/2014/main" id="{414D5850-E055-A373-33A5-91FC827764B0}"/>
              </a:ext>
            </a:extLst>
          </p:cNvPr>
          <p:cNvSpPr/>
          <p:nvPr/>
        </p:nvSpPr>
        <p:spPr>
          <a:xfrm>
            <a:off x="4050916" y="5761892"/>
            <a:ext cx="1531917" cy="418267"/>
          </a:xfrm>
          <a:prstGeom prst="roundRect">
            <a:avLst>
              <a:gd name="adj" fmla="val 21131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i="1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Penelitian</a:t>
            </a:r>
            <a:r>
              <a:rPr lang="en-US" sz="1100" b="1" i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&amp; Pengembangan</a:t>
            </a:r>
          </a:p>
        </p:txBody>
      </p:sp>
      <p:sp>
        <p:nvSpPr>
          <p:cNvPr id="28" name="Rounded Rectangle 130">
            <a:extLst>
              <a:ext uri="{FF2B5EF4-FFF2-40B4-BE49-F238E27FC236}">
                <a16:creationId xmlns:a16="http://schemas.microsoft.com/office/drawing/2014/main" id="{8A923137-7616-A8B4-9A17-937AD4567AB1}"/>
              </a:ext>
            </a:extLst>
          </p:cNvPr>
          <p:cNvSpPr/>
          <p:nvPr/>
        </p:nvSpPr>
        <p:spPr>
          <a:xfrm>
            <a:off x="2433578" y="5752616"/>
            <a:ext cx="1531917" cy="418267"/>
          </a:xfrm>
          <a:prstGeom prst="roundRect">
            <a:avLst>
              <a:gd name="adj" fmla="val 21131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i="1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Sarana</a:t>
            </a:r>
            <a:r>
              <a:rPr lang="en-US" sz="1100" b="1" i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&amp; </a:t>
            </a:r>
            <a:r>
              <a:rPr lang="en-US" sz="1100" b="1" i="1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Prasarana</a:t>
            </a:r>
            <a:endParaRPr lang="en-US" sz="1100" b="1" i="1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9" name="Rounded Rectangle 131">
            <a:extLst>
              <a:ext uri="{FF2B5EF4-FFF2-40B4-BE49-F238E27FC236}">
                <a16:creationId xmlns:a16="http://schemas.microsoft.com/office/drawing/2014/main" id="{32CF5C99-38F7-1C20-6D24-47281F6A72BC}"/>
              </a:ext>
            </a:extLst>
          </p:cNvPr>
          <p:cNvSpPr/>
          <p:nvPr/>
        </p:nvSpPr>
        <p:spPr>
          <a:xfrm>
            <a:off x="5649979" y="5761892"/>
            <a:ext cx="1600994" cy="418267"/>
          </a:xfrm>
          <a:prstGeom prst="roundRect">
            <a:avLst>
              <a:gd name="adj" fmla="val 21131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i="1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Teknologi</a:t>
            </a:r>
            <a:r>
              <a:rPr lang="en-US" sz="1100" b="1" i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100" b="1" i="1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Informasi</a:t>
            </a:r>
            <a:r>
              <a:rPr lang="en-US" sz="1100" b="1" i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&amp; </a:t>
            </a:r>
            <a:r>
              <a:rPr lang="en-US" sz="1100" b="1" i="1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Komunikasi</a:t>
            </a:r>
            <a:endParaRPr lang="en-US" sz="1100" b="1" i="1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0" name="Rounded Rectangle 132">
            <a:extLst>
              <a:ext uri="{FF2B5EF4-FFF2-40B4-BE49-F238E27FC236}">
                <a16:creationId xmlns:a16="http://schemas.microsoft.com/office/drawing/2014/main" id="{BBCEAF55-316B-9F43-8EE7-6E71E0404E5B}"/>
              </a:ext>
            </a:extLst>
          </p:cNvPr>
          <p:cNvSpPr/>
          <p:nvPr/>
        </p:nvSpPr>
        <p:spPr>
          <a:xfrm>
            <a:off x="7325243" y="5766419"/>
            <a:ext cx="1600994" cy="418267"/>
          </a:xfrm>
          <a:prstGeom prst="roundRect">
            <a:avLst>
              <a:gd name="adj" fmla="val 21131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i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Tata </a:t>
            </a:r>
            <a:r>
              <a:rPr lang="en-US" sz="1100" b="1" i="1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Kelola</a:t>
            </a:r>
            <a:r>
              <a:rPr lang="en-US" sz="1100" b="1" i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algn="ctr"/>
            <a:r>
              <a:rPr lang="en-US" sz="1100" b="1" i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en-US" sz="1100" b="1" i="1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probis</a:t>
            </a:r>
            <a:r>
              <a:rPr lang="en-US" sz="1100" b="1" i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100" b="1" i="1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wasdal</a:t>
            </a:r>
            <a:r>
              <a:rPr lang="en-US" sz="1100" b="1" i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BA4014C-1663-B4E1-5DEF-30606F8F649D}"/>
              </a:ext>
            </a:extLst>
          </p:cNvPr>
          <p:cNvSpPr/>
          <p:nvPr/>
        </p:nvSpPr>
        <p:spPr>
          <a:xfrm>
            <a:off x="718555" y="5673054"/>
            <a:ext cx="8328314" cy="595944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/>
          </a:p>
        </p:txBody>
      </p:sp>
      <p:sp>
        <p:nvSpPr>
          <p:cNvPr id="32" name="Rounded Rectangle 134">
            <a:extLst>
              <a:ext uri="{FF2B5EF4-FFF2-40B4-BE49-F238E27FC236}">
                <a16:creationId xmlns:a16="http://schemas.microsoft.com/office/drawing/2014/main" id="{0C77C22B-16C1-EB4E-1104-42E0CAA39287}"/>
              </a:ext>
            </a:extLst>
          </p:cNvPr>
          <p:cNvSpPr/>
          <p:nvPr/>
        </p:nvSpPr>
        <p:spPr>
          <a:xfrm>
            <a:off x="895493" y="1853257"/>
            <a:ext cx="1157376" cy="418267"/>
          </a:xfrm>
          <a:prstGeom prst="roundRect">
            <a:avLst>
              <a:gd name="adj" fmla="val 21131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i="1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Pendapatan</a:t>
            </a:r>
            <a:endParaRPr lang="en-US" sz="1100" b="1" i="1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3" name="Rounded Rectangle 135">
            <a:extLst>
              <a:ext uri="{FF2B5EF4-FFF2-40B4-BE49-F238E27FC236}">
                <a16:creationId xmlns:a16="http://schemas.microsoft.com/office/drawing/2014/main" id="{57A08738-65B0-FDB1-3F82-AA9E227725DD}"/>
              </a:ext>
            </a:extLst>
          </p:cNvPr>
          <p:cNvSpPr/>
          <p:nvPr/>
        </p:nvSpPr>
        <p:spPr>
          <a:xfrm>
            <a:off x="2138684" y="1856245"/>
            <a:ext cx="1157376" cy="418267"/>
          </a:xfrm>
          <a:prstGeom prst="roundRect">
            <a:avLst>
              <a:gd name="adj" fmla="val 21131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i="1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Belanja</a:t>
            </a:r>
            <a:endParaRPr lang="en-US" sz="1100" b="1" i="1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4" name="Rounded Rectangle 136">
            <a:extLst>
              <a:ext uri="{FF2B5EF4-FFF2-40B4-BE49-F238E27FC236}">
                <a16:creationId xmlns:a16="http://schemas.microsoft.com/office/drawing/2014/main" id="{ED018D14-141F-B050-1A1D-434FD20C5997}"/>
              </a:ext>
            </a:extLst>
          </p:cNvPr>
          <p:cNvSpPr/>
          <p:nvPr/>
        </p:nvSpPr>
        <p:spPr>
          <a:xfrm>
            <a:off x="3378006" y="1846627"/>
            <a:ext cx="1157376" cy="418267"/>
          </a:xfrm>
          <a:prstGeom prst="roundRect">
            <a:avLst>
              <a:gd name="adj" fmla="val 21131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i="1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Kas</a:t>
            </a:r>
            <a:endParaRPr lang="en-US" sz="1100" b="1" i="1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5" name="Rounded Rectangle 137">
            <a:extLst>
              <a:ext uri="{FF2B5EF4-FFF2-40B4-BE49-F238E27FC236}">
                <a16:creationId xmlns:a16="http://schemas.microsoft.com/office/drawing/2014/main" id="{D8D9554C-1050-FF76-350D-1F7C178F11EB}"/>
              </a:ext>
            </a:extLst>
          </p:cNvPr>
          <p:cNvSpPr/>
          <p:nvPr/>
        </p:nvSpPr>
        <p:spPr>
          <a:xfrm>
            <a:off x="4619491" y="1846074"/>
            <a:ext cx="1157376" cy="418267"/>
          </a:xfrm>
          <a:prstGeom prst="roundRect">
            <a:avLst>
              <a:gd name="adj" fmla="val 21131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i="1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Utang</a:t>
            </a:r>
            <a:endParaRPr lang="en-US" sz="1100" b="1" i="1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6" name="Rounded Rectangle 138">
            <a:extLst>
              <a:ext uri="{FF2B5EF4-FFF2-40B4-BE49-F238E27FC236}">
                <a16:creationId xmlns:a16="http://schemas.microsoft.com/office/drawing/2014/main" id="{7763544A-C5DF-DE6A-2B8B-2AE4FFBFBC00}"/>
              </a:ext>
            </a:extLst>
          </p:cNvPr>
          <p:cNvSpPr/>
          <p:nvPr/>
        </p:nvSpPr>
        <p:spPr>
          <a:xfrm>
            <a:off x="5842972" y="1853247"/>
            <a:ext cx="1157376" cy="418267"/>
          </a:xfrm>
          <a:prstGeom prst="roundRect">
            <a:avLst>
              <a:gd name="adj" fmla="val 21131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i="1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Investasi</a:t>
            </a:r>
            <a:endParaRPr lang="en-US" sz="1100" b="1" i="1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7" name="Rounded Rectangle 139">
            <a:extLst>
              <a:ext uri="{FF2B5EF4-FFF2-40B4-BE49-F238E27FC236}">
                <a16:creationId xmlns:a16="http://schemas.microsoft.com/office/drawing/2014/main" id="{C1B97E27-7724-5863-87E7-3863A813D231}"/>
              </a:ext>
            </a:extLst>
          </p:cNvPr>
          <p:cNvSpPr/>
          <p:nvPr/>
        </p:nvSpPr>
        <p:spPr>
          <a:xfrm>
            <a:off x="7066453" y="1860260"/>
            <a:ext cx="1157376" cy="418267"/>
          </a:xfrm>
          <a:prstGeom prst="roundRect">
            <a:avLst>
              <a:gd name="adj" fmla="val 21131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i="1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Aset</a:t>
            </a:r>
            <a:endParaRPr lang="en-US" sz="1100" b="1" i="1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8" name="Rounded Rectangle 140">
            <a:extLst>
              <a:ext uri="{FF2B5EF4-FFF2-40B4-BE49-F238E27FC236}">
                <a16:creationId xmlns:a16="http://schemas.microsoft.com/office/drawing/2014/main" id="{ACEFFDAC-2851-B359-EB3A-53F61637D0B6}"/>
              </a:ext>
            </a:extLst>
          </p:cNvPr>
          <p:cNvSpPr/>
          <p:nvPr/>
        </p:nvSpPr>
        <p:spPr>
          <a:xfrm>
            <a:off x="8289934" y="1853020"/>
            <a:ext cx="1157376" cy="418267"/>
          </a:xfrm>
          <a:prstGeom prst="roundRect">
            <a:avLst>
              <a:gd name="adj" fmla="val 21131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i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Tata </a:t>
            </a:r>
            <a:r>
              <a:rPr lang="en-US" sz="1100" b="1" i="1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kelola</a:t>
            </a:r>
            <a:r>
              <a:rPr lang="en-US" sz="1100" b="1" i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100" b="1" i="1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kelembagaan</a:t>
            </a:r>
            <a:endParaRPr lang="en-US" sz="1100" b="1" i="1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E484A2F-E39B-B84D-B6E0-68E62E115830}"/>
              </a:ext>
            </a:extLst>
          </p:cNvPr>
          <p:cNvSpPr/>
          <p:nvPr/>
        </p:nvSpPr>
        <p:spPr>
          <a:xfrm>
            <a:off x="777446" y="1764992"/>
            <a:ext cx="8783201" cy="595944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/>
          </a:p>
        </p:txBody>
      </p:sp>
      <p:sp>
        <p:nvSpPr>
          <p:cNvPr id="40" name="Slide Number Placeholder 1">
            <a:extLst>
              <a:ext uri="{FF2B5EF4-FFF2-40B4-BE49-F238E27FC236}">
                <a16:creationId xmlns:a16="http://schemas.microsoft.com/office/drawing/2014/main" id="{A8870577-D366-2A23-0B8E-22C93D08D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96DEE93-99ED-4DC9-930B-120E5B2CBEBC}" type="slidenum">
              <a:rPr lang="en-US" smtClean="0"/>
              <a:t>7</a:t>
            </a:fld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AD6E647-FF73-DC1B-CB33-7801696030C0}"/>
              </a:ext>
            </a:extLst>
          </p:cNvPr>
          <p:cNvSpPr txBox="1"/>
          <p:nvPr/>
        </p:nvSpPr>
        <p:spPr>
          <a:xfrm>
            <a:off x="3436884" y="892869"/>
            <a:ext cx="84040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Outcome BLU </a:t>
            </a:r>
            <a:r>
              <a:rPr lang="en-US" sz="14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sangat</a:t>
            </a:r>
            <a:r>
              <a:rPr lang="en-US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tergantung</a:t>
            </a:r>
            <a:r>
              <a:rPr lang="en-US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dari</a:t>
            </a:r>
            <a:r>
              <a:rPr lang="en-US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kebijakan</a:t>
            </a:r>
            <a:r>
              <a:rPr lang="en-US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Menteri</a:t>
            </a:r>
            <a:r>
              <a:rPr lang="en-US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Keuangan</a:t>
            </a:r>
            <a:r>
              <a:rPr lang="en-US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selaku</a:t>
            </a:r>
            <a:r>
              <a:rPr lang="en-US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 BUN </a:t>
            </a:r>
            <a:r>
              <a:rPr lang="en-US" sz="14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dan</a:t>
            </a:r>
            <a:r>
              <a:rPr lang="en-US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Menteri</a:t>
            </a:r>
            <a:r>
              <a:rPr lang="en-US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Teknis</a:t>
            </a:r>
            <a:r>
              <a:rPr lang="en-US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algn="r"/>
            <a:r>
              <a:rPr lang="en-US" sz="14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Menteri</a:t>
            </a:r>
            <a:r>
              <a:rPr lang="en-US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Teknis</a:t>
            </a:r>
            <a:r>
              <a:rPr lang="en-US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menjadi</a:t>
            </a:r>
            <a:r>
              <a:rPr lang="en-US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 regulator </a:t>
            </a:r>
            <a:r>
              <a:rPr lang="en-US" sz="14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dari</a:t>
            </a:r>
            <a:r>
              <a:rPr lang="en-US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sisi</a:t>
            </a:r>
            <a:r>
              <a:rPr lang="en-US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teknis</a:t>
            </a:r>
            <a:r>
              <a:rPr lang="en-US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4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standar</a:t>
            </a:r>
            <a:r>
              <a:rPr lang="en-US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4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dan</a:t>
            </a:r>
            <a:r>
              <a:rPr lang="en-US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mutu</a:t>
            </a:r>
            <a:r>
              <a:rPr lang="en-US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layanan</a:t>
            </a:r>
            <a:r>
              <a:rPr lang="en-US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algn="r"/>
            <a:r>
              <a:rPr lang="en-US" sz="14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Menteri</a:t>
            </a:r>
            <a:r>
              <a:rPr lang="en-US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Keuangan</a:t>
            </a:r>
            <a:r>
              <a:rPr lang="en-US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menjadi</a:t>
            </a:r>
            <a:r>
              <a:rPr lang="en-US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 regulator </a:t>
            </a:r>
            <a:r>
              <a:rPr lang="en-US" sz="14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atas</a:t>
            </a:r>
            <a:r>
              <a:rPr lang="en-US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kebijakan</a:t>
            </a:r>
            <a:r>
              <a:rPr lang="en-US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keuangan</a:t>
            </a:r>
            <a:r>
              <a:rPr lang="en-US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dan</a:t>
            </a:r>
            <a:r>
              <a:rPr lang="en-US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tata</a:t>
            </a:r>
            <a:r>
              <a:rPr lang="en-US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kelola</a:t>
            </a:r>
            <a:r>
              <a:rPr lang="en-US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 BLU </a:t>
            </a:r>
            <a:r>
              <a:rPr lang="en-US" sz="14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sebagai</a:t>
            </a:r>
            <a:r>
              <a:rPr lang="en-US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entitas</a:t>
            </a:r>
            <a:r>
              <a:rPr lang="en-US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bisnis</a:t>
            </a:r>
            <a:r>
              <a:rPr lang="en-US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4318F5B-4A69-2DEB-3EF7-F4AE093398CD}"/>
              </a:ext>
            </a:extLst>
          </p:cNvPr>
          <p:cNvSpPr/>
          <p:nvPr/>
        </p:nvSpPr>
        <p:spPr>
          <a:xfrm>
            <a:off x="385898" y="1672124"/>
            <a:ext cx="11343324" cy="468422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881A8D4-6FA3-F765-FF46-9780ADFDB95A}"/>
              </a:ext>
            </a:extLst>
          </p:cNvPr>
          <p:cNvSpPr txBox="1"/>
          <p:nvPr/>
        </p:nvSpPr>
        <p:spPr>
          <a:xfrm>
            <a:off x="11046368" y="3184130"/>
            <a:ext cx="63350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?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E3858A6-3C96-9143-5572-6ABC543C832B}"/>
              </a:ext>
            </a:extLst>
          </p:cNvPr>
          <p:cNvSpPr/>
          <p:nvPr/>
        </p:nvSpPr>
        <p:spPr>
          <a:xfrm>
            <a:off x="10687659" y="4177607"/>
            <a:ext cx="131478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b="1" i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one size </a:t>
            </a:r>
          </a:p>
          <a:p>
            <a:pPr algn="ctr"/>
            <a:r>
              <a:rPr lang="en-US" sz="2200" b="1" i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fits all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6E909F6-9DF9-5BFA-B02D-943746095D40}"/>
              </a:ext>
            </a:extLst>
          </p:cNvPr>
          <p:cNvSpPr txBox="1"/>
          <p:nvPr/>
        </p:nvSpPr>
        <p:spPr>
          <a:xfrm>
            <a:off x="9648495" y="1808018"/>
            <a:ext cx="1993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en-US" sz="1400" b="1" i="1" dirty="0" err="1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Pembinaan</a:t>
            </a:r>
            <a:r>
              <a:rPr lang="en-US" sz="1400" b="1" i="1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b="1" i="1" dirty="0" err="1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secara</a:t>
            </a:r>
            <a:r>
              <a:rPr lang="en-US" sz="1400" b="1" i="1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b="1" i="1" dirty="0" err="1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utuh</a:t>
            </a:r>
            <a:r>
              <a:rPr lang="en-US" sz="1400" b="1" i="1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b="1" i="1" dirty="0" err="1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hulu-hilir</a:t>
            </a:r>
            <a:r>
              <a:rPr lang="en-US" sz="1400" b="1" i="1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</a:p>
        </p:txBody>
      </p:sp>
      <p:sp>
        <p:nvSpPr>
          <p:cNvPr id="46" name="Rounded Rectangle 72">
            <a:extLst>
              <a:ext uri="{FF2B5EF4-FFF2-40B4-BE49-F238E27FC236}">
                <a16:creationId xmlns:a16="http://schemas.microsoft.com/office/drawing/2014/main" id="{22B606DC-CE0D-73FD-B8FE-90591A8BC464}"/>
              </a:ext>
            </a:extLst>
          </p:cNvPr>
          <p:cNvSpPr/>
          <p:nvPr/>
        </p:nvSpPr>
        <p:spPr>
          <a:xfrm>
            <a:off x="10280358" y="2984393"/>
            <a:ext cx="3762161" cy="2201483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1A9487A-1616-1369-105B-6B1CDD9C7048}"/>
              </a:ext>
            </a:extLst>
          </p:cNvPr>
          <p:cNvSpPr txBox="1"/>
          <p:nvPr/>
        </p:nvSpPr>
        <p:spPr>
          <a:xfrm>
            <a:off x="11198768" y="3328647"/>
            <a:ext cx="63350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?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02B373B-1032-4DB6-646A-D056D2B4DAAC}"/>
              </a:ext>
            </a:extLst>
          </p:cNvPr>
          <p:cNvSpPr/>
          <p:nvPr/>
        </p:nvSpPr>
        <p:spPr>
          <a:xfrm>
            <a:off x="10840059" y="4322124"/>
            <a:ext cx="131478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b="1" i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one size </a:t>
            </a:r>
          </a:p>
          <a:p>
            <a:pPr algn="ctr"/>
            <a:r>
              <a:rPr lang="en-US" sz="2200" b="1" i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fits all</a:t>
            </a:r>
            <a:endParaRPr lang="en-US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8730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ED724-6045-C96E-FA28-5857FDBF7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err="1"/>
              <a:t>Regulasi</a:t>
            </a:r>
            <a:r>
              <a:rPr lang="en-US" dirty="0"/>
              <a:t> BLU</a:t>
            </a:r>
            <a:endParaRPr lang="en-ID" dirty="0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74C88F0A-D5A9-3204-0CD5-2A26ED3DB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17720"/>
            <a:ext cx="2743200" cy="365125"/>
          </a:xfrm>
        </p:spPr>
        <p:txBody>
          <a:bodyPr/>
          <a:lstStyle/>
          <a:p>
            <a:fld id="{796DEE93-99ED-4DC9-930B-120E5B2CBEBC}" type="slidenum">
              <a:rPr lang="en-US" smtClean="0"/>
              <a:t>8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F7BF32-8E63-3686-266E-69A4272F3E95}"/>
              </a:ext>
            </a:extLst>
          </p:cNvPr>
          <p:cNvSpPr/>
          <p:nvPr/>
        </p:nvSpPr>
        <p:spPr>
          <a:xfrm>
            <a:off x="467774" y="1141329"/>
            <a:ext cx="6155210" cy="26225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5B2F1C-84C0-9F3C-43B7-7F06F5DC31F4}"/>
              </a:ext>
            </a:extLst>
          </p:cNvPr>
          <p:cNvSpPr/>
          <p:nvPr/>
        </p:nvSpPr>
        <p:spPr>
          <a:xfrm>
            <a:off x="2931281" y="1623340"/>
            <a:ext cx="1603125" cy="20723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>
              <a:spcAft>
                <a:spcPts val="600"/>
              </a:spcAft>
            </a:pPr>
            <a:r>
              <a:rPr lang="en-US" sz="1200" b="1" dirty="0" err="1">
                <a:solidFill>
                  <a:srgbClr val="00206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Penguatan</a:t>
            </a:r>
            <a:r>
              <a:rPr lang="en-US" sz="1200" b="1" dirty="0">
                <a:solidFill>
                  <a:srgbClr val="00206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tata</a:t>
            </a:r>
            <a:r>
              <a:rPr lang="en-US" sz="1200" b="1" dirty="0">
                <a:solidFill>
                  <a:srgbClr val="00206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kelola</a:t>
            </a:r>
            <a:r>
              <a:rPr lang="en-US" sz="1200" b="1" dirty="0">
                <a:solidFill>
                  <a:srgbClr val="00206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.</a:t>
            </a:r>
          </a:p>
          <a:p>
            <a:pPr marL="179388" lvl="1" indent="-179388">
              <a:spcBef>
                <a:spcPts val="200"/>
              </a:spcBef>
              <a:spcAft>
                <a:spcPts val="200"/>
              </a:spcAft>
              <a:buFont typeface="Symbol" panose="05050102010706020507" pitchFamily="18" charset="2"/>
              <a:buChar char=""/>
            </a:pPr>
            <a:r>
              <a:rPr lang="en-US" sz="11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Pembentukan</a:t>
            </a:r>
            <a:r>
              <a:rPr lang="en-US" sz="11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unit </a:t>
            </a:r>
            <a:r>
              <a:rPr lang="en-US" sz="11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usaha</a:t>
            </a:r>
            <a:r>
              <a:rPr lang="en-US" sz="11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.</a:t>
            </a:r>
          </a:p>
          <a:p>
            <a:pPr marL="179388" lvl="1" indent="-179388">
              <a:spcBef>
                <a:spcPts val="200"/>
              </a:spcBef>
              <a:spcAft>
                <a:spcPts val="200"/>
              </a:spcAft>
              <a:buFont typeface="Symbol" panose="05050102010706020507" pitchFamily="18" charset="2"/>
              <a:buChar char=""/>
            </a:pPr>
            <a:r>
              <a:rPr lang="en-US" sz="11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Manajemen </a:t>
            </a:r>
            <a:r>
              <a:rPr lang="en-US" sz="11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risiko</a:t>
            </a:r>
            <a:r>
              <a:rPr lang="en-US" sz="11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11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bagi</a:t>
            </a:r>
            <a:r>
              <a:rPr lang="en-US" sz="11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BLU </a:t>
            </a:r>
            <a:r>
              <a:rPr lang="en-US" sz="11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pengelola</a:t>
            </a:r>
            <a:r>
              <a:rPr lang="en-US" sz="11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11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dana</a:t>
            </a:r>
            <a:r>
              <a:rPr lang="en-US" sz="11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.</a:t>
            </a:r>
          </a:p>
          <a:p>
            <a:pPr marL="179388" lvl="1" indent="-179388">
              <a:spcBef>
                <a:spcPts val="200"/>
              </a:spcBef>
              <a:spcAft>
                <a:spcPts val="200"/>
              </a:spcAft>
              <a:buFont typeface="Symbol" panose="05050102010706020507" pitchFamily="18" charset="2"/>
              <a:buChar char=""/>
            </a:pPr>
            <a:r>
              <a:rPr lang="en-US" sz="11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Penguatan</a:t>
            </a:r>
            <a:r>
              <a:rPr lang="en-US" sz="11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11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peran</a:t>
            </a:r>
            <a:r>
              <a:rPr lang="en-US" sz="11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11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Dewas</a:t>
            </a:r>
            <a:r>
              <a:rPr lang="en-US" sz="11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.</a:t>
            </a:r>
          </a:p>
          <a:p>
            <a:pPr marL="179388" lvl="1" indent="-179388">
              <a:spcBef>
                <a:spcPts val="200"/>
              </a:spcBef>
              <a:spcAft>
                <a:spcPts val="200"/>
              </a:spcAft>
              <a:buFont typeface="Symbol" panose="05050102010706020507" pitchFamily="18" charset="2"/>
              <a:buChar char=""/>
            </a:pPr>
            <a:r>
              <a:rPr lang="en-US" sz="11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Penguatan</a:t>
            </a:r>
            <a:r>
              <a:rPr lang="en-US" sz="11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SPI.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BE1208-C72D-BA58-ED6D-62FB88E12251}"/>
              </a:ext>
            </a:extLst>
          </p:cNvPr>
          <p:cNvSpPr/>
          <p:nvPr/>
        </p:nvSpPr>
        <p:spPr>
          <a:xfrm>
            <a:off x="4669960" y="1585853"/>
            <a:ext cx="1882813" cy="18517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lvl="1">
              <a:spcAft>
                <a:spcPts val="600"/>
              </a:spcAft>
            </a:pPr>
            <a:r>
              <a:rPr lang="en-US" sz="1200" b="1" dirty="0" err="1">
                <a:solidFill>
                  <a:srgbClr val="00206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Peningkatan</a:t>
            </a:r>
            <a:r>
              <a:rPr lang="en-US" sz="1200" b="1" dirty="0">
                <a:solidFill>
                  <a:srgbClr val="00206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akuntabilitas</a:t>
            </a:r>
            <a:r>
              <a:rPr lang="en-US" sz="1200" b="1" dirty="0">
                <a:solidFill>
                  <a:srgbClr val="00206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.</a:t>
            </a:r>
          </a:p>
          <a:p>
            <a:pPr marL="177800" lvl="1" indent="-177800">
              <a:spcBef>
                <a:spcPts val="200"/>
              </a:spcBef>
              <a:spcAft>
                <a:spcPts val="200"/>
              </a:spcAft>
              <a:buFont typeface="Symbol" panose="05050102010706020507" pitchFamily="18" charset="2"/>
              <a:buChar char=""/>
            </a:pPr>
            <a:r>
              <a:rPr lang="en-US" sz="11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Penerapan</a:t>
            </a:r>
            <a:r>
              <a:rPr lang="en-US" sz="11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SAP (</a:t>
            </a:r>
            <a:r>
              <a:rPr lang="en-US" sz="11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dari</a:t>
            </a:r>
            <a:r>
              <a:rPr lang="en-US" sz="11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11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semula</a:t>
            </a:r>
            <a:r>
              <a:rPr lang="en-US" sz="11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SAP </a:t>
            </a:r>
            <a:r>
              <a:rPr lang="en-US" sz="11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dan</a:t>
            </a:r>
            <a:r>
              <a:rPr lang="en-US" sz="11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SAK).</a:t>
            </a:r>
          </a:p>
          <a:p>
            <a:pPr marL="177800" lvl="1" indent="-177800">
              <a:spcBef>
                <a:spcPts val="200"/>
              </a:spcBef>
              <a:spcAft>
                <a:spcPts val="200"/>
              </a:spcAft>
              <a:buFont typeface="Symbol" panose="05050102010706020507" pitchFamily="18" charset="2"/>
              <a:buChar char=""/>
            </a:pPr>
            <a:r>
              <a:rPr lang="en-US" sz="11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Penganggaran</a:t>
            </a:r>
            <a:r>
              <a:rPr lang="en-US" sz="11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basis </a:t>
            </a:r>
            <a:r>
              <a:rPr lang="en-US" sz="11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kinerja</a:t>
            </a:r>
            <a:r>
              <a:rPr lang="en-US" sz="11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.</a:t>
            </a:r>
          </a:p>
          <a:p>
            <a:pPr marL="177800" lvl="1" indent="-177800">
              <a:spcBef>
                <a:spcPts val="200"/>
              </a:spcBef>
              <a:spcAft>
                <a:spcPts val="200"/>
              </a:spcAft>
              <a:buFont typeface="Symbol" panose="05050102010706020507" pitchFamily="18" charset="2"/>
              <a:buChar char=""/>
            </a:pPr>
            <a:r>
              <a:rPr lang="en-US" sz="11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Pemimpin</a:t>
            </a:r>
            <a:r>
              <a:rPr lang="en-US" sz="11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BLU </a:t>
            </a:r>
            <a:r>
              <a:rPr lang="en-US" sz="11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mengatur</a:t>
            </a:r>
            <a:r>
              <a:rPr lang="en-US" sz="11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11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mekanisme</a:t>
            </a:r>
            <a:r>
              <a:rPr lang="en-US" sz="11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11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pengadaan</a:t>
            </a:r>
            <a:r>
              <a:rPr lang="en-US" sz="11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11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barang</a:t>
            </a:r>
            <a:r>
              <a:rPr lang="en-US" sz="11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/</a:t>
            </a:r>
            <a:r>
              <a:rPr lang="en-US" sz="11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jasa</a:t>
            </a:r>
            <a:r>
              <a:rPr lang="en-US" sz="11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CBCB4D-1194-22FF-A485-315C0557DE52}"/>
              </a:ext>
            </a:extLst>
          </p:cNvPr>
          <p:cNvSpPr/>
          <p:nvPr/>
        </p:nvSpPr>
        <p:spPr>
          <a:xfrm>
            <a:off x="694137" y="1648687"/>
            <a:ext cx="204158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/>
            <a:r>
              <a:rPr lang="en-US" sz="1200" b="1" dirty="0" err="1">
                <a:solidFill>
                  <a:srgbClr val="00206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Mendukung</a:t>
            </a:r>
            <a:r>
              <a:rPr lang="en-US" sz="1200" b="1" dirty="0">
                <a:solidFill>
                  <a:srgbClr val="00206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stabilisasi</a:t>
            </a:r>
            <a:r>
              <a:rPr lang="en-US" sz="1200" b="1" dirty="0">
                <a:solidFill>
                  <a:srgbClr val="00206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ekonomi</a:t>
            </a:r>
            <a:r>
              <a:rPr lang="en-US" sz="1200" b="1" dirty="0">
                <a:solidFill>
                  <a:srgbClr val="00206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&amp; </a:t>
            </a:r>
            <a:r>
              <a:rPr lang="en-US" sz="1200" b="1" dirty="0" err="1">
                <a:solidFill>
                  <a:srgbClr val="00206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fiskal</a:t>
            </a:r>
            <a:r>
              <a:rPr lang="en-US" sz="1200" b="1" dirty="0">
                <a:solidFill>
                  <a:srgbClr val="00206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.</a:t>
            </a:r>
          </a:p>
          <a:p>
            <a:endParaRPr lang="en-US" sz="500" b="1" dirty="0">
              <a:solidFill>
                <a:srgbClr val="002060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177800" lvl="1" indent="-177800">
              <a:spcBef>
                <a:spcPts val="200"/>
              </a:spcBef>
              <a:spcAft>
                <a:spcPts val="200"/>
              </a:spcAft>
              <a:buFont typeface="Symbol" panose="05050102010706020507" pitchFamily="18" charset="2"/>
              <a:buChar char=""/>
            </a:pPr>
            <a:r>
              <a:rPr lang="en-US" sz="11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Pemberian</a:t>
            </a:r>
            <a:r>
              <a:rPr lang="en-US" sz="11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11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pinjaman</a:t>
            </a:r>
            <a:r>
              <a:rPr lang="en-US" sz="11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11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antar</a:t>
            </a:r>
            <a:r>
              <a:rPr lang="en-US" sz="11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BLU.</a:t>
            </a:r>
          </a:p>
          <a:p>
            <a:pPr marL="177800" lvl="1" indent="-177800">
              <a:spcBef>
                <a:spcPts val="200"/>
              </a:spcBef>
              <a:spcAft>
                <a:spcPts val="200"/>
              </a:spcAft>
              <a:buFont typeface="Symbol" panose="05050102010706020507" pitchFamily="18" charset="2"/>
              <a:buChar char=""/>
            </a:pPr>
            <a:r>
              <a:rPr lang="en-US" sz="11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Transfer </a:t>
            </a:r>
            <a:r>
              <a:rPr lang="en-US" sz="11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kas</a:t>
            </a:r>
            <a:r>
              <a:rPr lang="en-US" sz="11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BLU.</a:t>
            </a:r>
          </a:p>
          <a:p>
            <a:pPr marL="177800" lvl="1" indent="-177800">
              <a:spcBef>
                <a:spcPts val="200"/>
              </a:spcBef>
              <a:spcAft>
                <a:spcPts val="200"/>
              </a:spcAft>
              <a:buFont typeface="Symbol" panose="05050102010706020507" pitchFamily="18" charset="2"/>
              <a:buChar char=""/>
            </a:pPr>
            <a:r>
              <a:rPr lang="en-US" sz="11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Penarikan</a:t>
            </a:r>
            <a:r>
              <a:rPr lang="en-US" sz="11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11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dana</a:t>
            </a:r>
            <a:r>
              <a:rPr lang="en-US" sz="11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BLU </a:t>
            </a:r>
            <a:r>
              <a:rPr lang="en-US" sz="11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untuk</a:t>
            </a:r>
            <a:r>
              <a:rPr lang="en-US" sz="11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1100" i="1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buffer</a:t>
            </a:r>
            <a:r>
              <a:rPr lang="en-US" sz="11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11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kas</a:t>
            </a:r>
            <a:r>
              <a:rPr lang="en-US" sz="11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11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Pemerintah</a:t>
            </a:r>
            <a:r>
              <a:rPr lang="en-US" sz="11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.</a:t>
            </a:r>
          </a:p>
          <a:p>
            <a:pPr marL="177800" lvl="1" indent="-177800">
              <a:spcBef>
                <a:spcPts val="200"/>
              </a:spcBef>
              <a:spcAft>
                <a:spcPts val="200"/>
              </a:spcAft>
              <a:buFont typeface="Symbol" panose="05050102010706020507" pitchFamily="18" charset="2"/>
              <a:buChar char=""/>
            </a:pPr>
            <a:r>
              <a:rPr lang="en-US" sz="11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Tata </a:t>
            </a:r>
            <a:r>
              <a:rPr lang="en-US" sz="11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kelola</a:t>
            </a:r>
            <a:r>
              <a:rPr lang="en-US" sz="11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11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investasi</a:t>
            </a:r>
            <a:r>
              <a:rPr lang="en-US" sz="11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11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jangka</a:t>
            </a:r>
            <a:r>
              <a:rPr lang="en-US" sz="11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11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pendek</a:t>
            </a:r>
            <a:r>
              <a:rPr lang="en-US" sz="11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dan </a:t>
            </a:r>
            <a:r>
              <a:rPr lang="en-US" sz="11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panjang</a:t>
            </a:r>
            <a:r>
              <a:rPr lang="en-US" sz="11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.</a:t>
            </a:r>
          </a:p>
          <a:p>
            <a:pPr marL="177800" lvl="1" indent="-177800">
              <a:spcBef>
                <a:spcPts val="200"/>
              </a:spcBef>
              <a:spcAft>
                <a:spcPts val="200"/>
              </a:spcAft>
              <a:buFont typeface="Symbol" panose="05050102010706020507" pitchFamily="18" charset="2"/>
              <a:buChar char=""/>
            </a:pPr>
            <a:r>
              <a:rPr lang="en-US" sz="11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Optimalisasi </a:t>
            </a:r>
            <a:r>
              <a:rPr lang="en-US" sz="11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kas</a:t>
            </a:r>
            <a:r>
              <a:rPr lang="en-US" sz="11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11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dan</a:t>
            </a:r>
            <a:r>
              <a:rPr lang="en-US" sz="11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11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aset</a:t>
            </a:r>
            <a:r>
              <a:rPr lang="en-US" sz="11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592D612-851D-B619-9EC7-0227AED49550}"/>
              </a:ext>
            </a:extLst>
          </p:cNvPr>
          <p:cNvSpPr/>
          <p:nvPr/>
        </p:nvSpPr>
        <p:spPr>
          <a:xfrm>
            <a:off x="512933" y="1640804"/>
            <a:ext cx="396205" cy="396205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EAACE9E-11FA-635A-59CA-44F01740872B}"/>
              </a:ext>
            </a:extLst>
          </p:cNvPr>
          <p:cNvSpPr/>
          <p:nvPr/>
        </p:nvSpPr>
        <p:spPr>
          <a:xfrm>
            <a:off x="2902284" y="1669269"/>
            <a:ext cx="396205" cy="396205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14">
            <a:extLst>
              <a:ext uri="{FF2B5EF4-FFF2-40B4-BE49-F238E27FC236}">
                <a16:creationId xmlns:a16="http://schemas.microsoft.com/office/drawing/2014/main" id="{0C71BE62-F3DE-6DE9-4EDA-E23FD0791064}"/>
              </a:ext>
            </a:extLst>
          </p:cNvPr>
          <p:cNvSpPr/>
          <p:nvPr/>
        </p:nvSpPr>
        <p:spPr>
          <a:xfrm>
            <a:off x="2983032" y="1769515"/>
            <a:ext cx="228333" cy="195714"/>
          </a:xfrm>
          <a:custGeom>
            <a:avLst/>
            <a:gdLst/>
            <a:ahLst/>
            <a:cxnLst/>
            <a:rect l="l" t="t" r="r" b="b"/>
            <a:pathLst>
              <a:path w="504825" h="432707">
                <a:moveTo>
                  <a:pt x="207339" y="0"/>
                </a:moveTo>
                <a:lnTo>
                  <a:pt x="297486" y="0"/>
                </a:lnTo>
                <a:cubicBezTo>
                  <a:pt x="304999" y="0"/>
                  <a:pt x="311384" y="2629"/>
                  <a:pt x="316642" y="7888"/>
                </a:cubicBezTo>
                <a:cubicBezTo>
                  <a:pt x="321901" y="13146"/>
                  <a:pt x="324530" y="19532"/>
                  <a:pt x="324530" y="27044"/>
                </a:cubicBezTo>
                <a:lnTo>
                  <a:pt x="324530" y="117192"/>
                </a:lnTo>
                <a:cubicBezTo>
                  <a:pt x="324530" y="124704"/>
                  <a:pt x="321901" y="131089"/>
                  <a:pt x="316642" y="136348"/>
                </a:cubicBezTo>
                <a:cubicBezTo>
                  <a:pt x="311384" y="141606"/>
                  <a:pt x="304999" y="144236"/>
                  <a:pt x="297486" y="144236"/>
                </a:cubicBezTo>
                <a:lnTo>
                  <a:pt x="270442" y="144236"/>
                </a:lnTo>
                <a:lnTo>
                  <a:pt x="270442" y="198324"/>
                </a:lnTo>
                <a:lnTo>
                  <a:pt x="414678" y="198324"/>
                </a:lnTo>
                <a:cubicBezTo>
                  <a:pt x="424444" y="198324"/>
                  <a:pt x="432895" y="201892"/>
                  <a:pt x="440031" y="209029"/>
                </a:cubicBezTo>
                <a:cubicBezTo>
                  <a:pt x="447168" y="216166"/>
                  <a:pt x="450736" y="224617"/>
                  <a:pt x="450736" y="234383"/>
                </a:cubicBezTo>
                <a:lnTo>
                  <a:pt x="450736" y="288471"/>
                </a:lnTo>
                <a:lnTo>
                  <a:pt x="477781" y="288471"/>
                </a:lnTo>
                <a:cubicBezTo>
                  <a:pt x="485293" y="288471"/>
                  <a:pt x="491679" y="291101"/>
                  <a:pt x="496937" y="296359"/>
                </a:cubicBezTo>
                <a:cubicBezTo>
                  <a:pt x="502196" y="301618"/>
                  <a:pt x="504825" y="308003"/>
                  <a:pt x="504825" y="315515"/>
                </a:cubicBezTo>
                <a:lnTo>
                  <a:pt x="504825" y="405663"/>
                </a:lnTo>
                <a:cubicBezTo>
                  <a:pt x="504825" y="413175"/>
                  <a:pt x="502196" y="419561"/>
                  <a:pt x="496937" y="424819"/>
                </a:cubicBezTo>
                <a:cubicBezTo>
                  <a:pt x="491679" y="430078"/>
                  <a:pt x="485293" y="432707"/>
                  <a:pt x="477781" y="432707"/>
                </a:cubicBezTo>
                <a:lnTo>
                  <a:pt x="387633" y="432707"/>
                </a:lnTo>
                <a:cubicBezTo>
                  <a:pt x="380121" y="432707"/>
                  <a:pt x="373736" y="430078"/>
                  <a:pt x="368477" y="424819"/>
                </a:cubicBezTo>
                <a:cubicBezTo>
                  <a:pt x="363219" y="419561"/>
                  <a:pt x="360589" y="413175"/>
                  <a:pt x="360589" y="405663"/>
                </a:cubicBezTo>
                <a:lnTo>
                  <a:pt x="360589" y="315515"/>
                </a:lnTo>
                <a:cubicBezTo>
                  <a:pt x="360589" y="308003"/>
                  <a:pt x="363219" y="301618"/>
                  <a:pt x="368477" y="296359"/>
                </a:cubicBezTo>
                <a:cubicBezTo>
                  <a:pt x="373736" y="291101"/>
                  <a:pt x="380121" y="288471"/>
                  <a:pt x="387633" y="288471"/>
                </a:cubicBezTo>
                <a:lnTo>
                  <a:pt x="414678" y="288471"/>
                </a:lnTo>
                <a:lnTo>
                  <a:pt x="414678" y="234383"/>
                </a:lnTo>
                <a:lnTo>
                  <a:pt x="270442" y="234383"/>
                </a:lnTo>
                <a:lnTo>
                  <a:pt x="270442" y="288471"/>
                </a:lnTo>
                <a:lnTo>
                  <a:pt x="297486" y="288471"/>
                </a:lnTo>
                <a:cubicBezTo>
                  <a:pt x="304999" y="288471"/>
                  <a:pt x="311384" y="291101"/>
                  <a:pt x="316642" y="296359"/>
                </a:cubicBezTo>
                <a:cubicBezTo>
                  <a:pt x="321901" y="301618"/>
                  <a:pt x="324530" y="308003"/>
                  <a:pt x="324530" y="315515"/>
                </a:cubicBezTo>
                <a:lnTo>
                  <a:pt x="324530" y="405663"/>
                </a:lnTo>
                <a:cubicBezTo>
                  <a:pt x="324530" y="413175"/>
                  <a:pt x="321901" y="419561"/>
                  <a:pt x="316642" y="424819"/>
                </a:cubicBezTo>
                <a:cubicBezTo>
                  <a:pt x="311384" y="430078"/>
                  <a:pt x="304999" y="432707"/>
                  <a:pt x="297486" y="432707"/>
                </a:cubicBezTo>
                <a:lnTo>
                  <a:pt x="207339" y="432707"/>
                </a:lnTo>
                <a:cubicBezTo>
                  <a:pt x="199827" y="432707"/>
                  <a:pt x="193441" y="430078"/>
                  <a:pt x="188182" y="424819"/>
                </a:cubicBezTo>
                <a:cubicBezTo>
                  <a:pt x="182924" y="419561"/>
                  <a:pt x="180294" y="413175"/>
                  <a:pt x="180294" y="405663"/>
                </a:cubicBezTo>
                <a:lnTo>
                  <a:pt x="180294" y="315515"/>
                </a:lnTo>
                <a:cubicBezTo>
                  <a:pt x="180294" y="308003"/>
                  <a:pt x="182924" y="301618"/>
                  <a:pt x="188182" y="296359"/>
                </a:cubicBezTo>
                <a:cubicBezTo>
                  <a:pt x="193441" y="291101"/>
                  <a:pt x="199827" y="288471"/>
                  <a:pt x="207339" y="288471"/>
                </a:cubicBezTo>
                <a:lnTo>
                  <a:pt x="234383" y="288471"/>
                </a:lnTo>
                <a:lnTo>
                  <a:pt x="234383" y="234383"/>
                </a:lnTo>
                <a:lnTo>
                  <a:pt x="90147" y="234383"/>
                </a:lnTo>
                <a:lnTo>
                  <a:pt x="90147" y="288471"/>
                </a:lnTo>
                <a:lnTo>
                  <a:pt x="117191" y="288471"/>
                </a:lnTo>
                <a:cubicBezTo>
                  <a:pt x="124704" y="288471"/>
                  <a:pt x="131089" y="291101"/>
                  <a:pt x="136348" y="296359"/>
                </a:cubicBezTo>
                <a:cubicBezTo>
                  <a:pt x="141606" y="301618"/>
                  <a:pt x="144235" y="308003"/>
                  <a:pt x="144235" y="315515"/>
                </a:cubicBezTo>
                <a:lnTo>
                  <a:pt x="144235" y="405663"/>
                </a:lnTo>
                <a:cubicBezTo>
                  <a:pt x="144235" y="413175"/>
                  <a:pt x="141606" y="419561"/>
                  <a:pt x="136348" y="424819"/>
                </a:cubicBezTo>
                <a:cubicBezTo>
                  <a:pt x="131089" y="430078"/>
                  <a:pt x="124704" y="432707"/>
                  <a:pt x="117191" y="432707"/>
                </a:cubicBezTo>
                <a:lnTo>
                  <a:pt x="27044" y="432707"/>
                </a:lnTo>
                <a:cubicBezTo>
                  <a:pt x="19532" y="432707"/>
                  <a:pt x="13147" y="430078"/>
                  <a:pt x="7888" y="424819"/>
                </a:cubicBezTo>
                <a:cubicBezTo>
                  <a:pt x="2630" y="419561"/>
                  <a:pt x="0" y="413175"/>
                  <a:pt x="0" y="405663"/>
                </a:cubicBezTo>
                <a:lnTo>
                  <a:pt x="0" y="315515"/>
                </a:lnTo>
                <a:cubicBezTo>
                  <a:pt x="0" y="308003"/>
                  <a:pt x="2630" y="301618"/>
                  <a:pt x="7888" y="296359"/>
                </a:cubicBezTo>
                <a:cubicBezTo>
                  <a:pt x="13147" y="291101"/>
                  <a:pt x="19532" y="288471"/>
                  <a:pt x="27044" y="288471"/>
                </a:cubicBezTo>
                <a:lnTo>
                  <a:pt x="54088" y="288471"/>
                </a:lnTo>
                <a:lnTo>
                  <a:pt x="54088" y="234383"/>
                </a:lnTo>
                <a:cubicBezTo>
                  <a:pt x="54088" y="224617"/>
                  <a:pt x="57657" y="216166"/>
                  <a:pt x="64793" y="209029"/>
                </a:cubicBezTo>
                <a:cubicBezTo>
                  <a:pt x="71930" y="201892"/>
                  <a:pt x="80381" y="198324"/>
                  <a:pt x="90147" y="198324"/>
                </a:cubicBezTo>
                <a:lnTo>
                  <a:pt x="234383" y="198324"/>
                </a:lnTo>
                <a:lnTo>
                  <a:pt x="234383" y="144236"/>
                </a:lnTo>
                <a:lnTo>
                  <a:pt x="207339" y="144236"/>
                </a:lnTo>
                <a:cubicBezTo>
                  <a:pt x="199827" y="144236"/>
                  <a:pt x="193441" y="141606"/>
                  <a:pt x="188182" y="136348"/>
                </a:cubicBezTo>
                <a:cubicBezTo>
                  <a:pt x="182924" y="131089"/>
                  <a:pt x="180294" y="124704"/>
                  <a:pt x="180294" y="117192"/>
                </a:cubicBezTo>
                <a:lnTo>
                  <a:pt x="180294" y="27044"/>
                </a:lnTo>
                <a:cubicBezTo>
                  <a:pt x="180294" y="19532"/>
                  <a:pt x="182924" y="13146"/>
                  <a:pt x="188182" y="7888"/>
                </a:cubicBezTo>
                <a:cubicBezTo>
                  <a:pt x="193441" y="2629"/>
                  <a:pt x="199827" y="0"/>
                  <a:pt x="207339" y="0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ED6270C-91AD-5BDE-4598-FBAE49AB83CF}"/>
              </a:ext>
            </a:extLst>
          </p:cNvPr>
          <p:cNvSpPr/>
          <p:nvPr/>
        </p:nvSpPr>
        <p:spPr>
          <a:xfrm>
            <a:off x="4623527" y="1620116"/>
            <a:ext cx="396205" cy="396205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6">
            <a:extLst>
              <a:ext uri="{FF2B5EF4-FFF2-40B4-BE49-F238E27FC236}">
                <a16:creationId xmlns:a16="http://schemas.microsoft.com/office/drawing/2014/main" id="{61791189-B93E-5A45-161F-611BD0162EB9}"/>
              </a:ext>
            </a:extLst>
          </p:cNvPr>
          <p:cNvSpPr/>
          <p:nvPr/>
        </p:nvSpPr>
        <p:spPr>
          <a:xfrm>
            <a:off x="589840" y="1746060"/>
            <a:ext cx="232674" cy="174505"/>
          </a:xfrm>
          <a:custGeom>
            <a:avLst/>
            <a:gdLst>
              <a:gd name="connsiteX0" fmla="*/ 409325 w 576943"/>
              <a:gd name="connsiteY0" fmla="*/ 36059 h 432707"/>
              <a:gd name="connsiteX1" fmla="*/ 531870 w 576943"/>
              <a:gd name="connsiteY1" fmla="*/ 36059 h 432707"/>
              <a:gd name="connsiteX2" fmla="*/ 538349 w 576943"/>
              <a:gd name="connsiteY2" fmla="*/ 38594 h 432707"/>
              <a:gd name="connsiteX3" fmla="*/ 540884 w 576943"/>
              <a:gd name="connsiteY3" fmla="*/ 45074 h 432707"/>
              <a:gd name="connsiteX4" fmla="*/ 540884 w 576943"/>
              <a:gd name="connsiteY4" fmla="*/ 167618 h 432707"/>
              <a:gd name="connsiteX5" fmla="*/ 535391 w 576943"/>
              <a:gd name="connsiteY5" fmla="*/ 175928 h 432707"/>
              <a:gd name="connsiteX6" fmla="*/ 525390 w 576943"/>
              <a:gd name="connsiteY6" fmla="*/ 173815 h 432707"/>
              <a:gd name="connsiteX7" fmla="*/ 491304 w 576943"/>
              <a:gd name="connsiteY7" fmla="*/ 139728 h 432707"/>
              <a:gd name="connsiteX8" fmla="*/ 312981 w 576943"/>
              <a:gd name="connsiteY8" fmla="*/ 318051 h 432707"/>
              <a:gd name="connsiteX9" fmla="*/ 306501 w 576943"/>
              <a:gd name="connsiteY9" fmla="*/ 320868 h 432707"/>
              <a:gd name="connsiteX10" fmla="*/ 300022 w 576943"/>
              <a:gd name="connsiteY10" fmla="*/ 318051 h 432707"/>
              <a:gd name="connsiteX11" fmla="*/ 234384 w 576943"/>
              <a:gd name="connsiteY11" fmla="*/ 252412 h 432707"/>
              <a:gd name="connsiteX12" fmla="*/ 117192 w 576943"/>
              <a:gd name="connsiteY12" fmla="*/ 369604 h 432707"/>
              <a:gd name="connsiteX13" fmla="*/ 63104 w 576943"/>
              <a:gd name="connsiteY13" fmla="*/ 315515 h 432707"/>
              <a:gd name="connsiteX14" fmla="*/ 227904 w 576943"/>
              <a:gd name="connsiteY14" fmla="*/ 150715 h 432707"/>
              <a:gd name="connsiteX15" fmla="*/ 234384 w 576943"/>
              <a:gd name="connsiteY15" fmla="*/ 147898 h 432707"/>
              <a:gd name="connsiteX16" fmla="*/ 240863 w 576943"/>
              <a:gd name="connsiteY16" fmla="*/ 150715 h 432707"/>
              <a:gd name="connsiteX17" fmla="*/ 306501 w 576943"/>
              <a:gd name="connsiteY17" fmla="*/ 216353 h 432707"/>
              <a:gd name="connsiteX18" fmla="*/ 437215 w 576943"/>
              <a:gd name="connsiteY18" fmla="*/ 85640 h 432707"/>
              <a:gd name="connsiteX19" fmla="*/ 403128 w 576943"/>
              <a:gd name="connsiteY19" fmla="*/ 51553 h 432707"/>
              <a:gd name="connsiteX20" fmla="*/ 401015 w 576943"/>
              <a:gd name="connsiteY20" fmla="*/ 41552 h 432707"/>
              <a:gd name="connsiteX21" fmla="*/ 409325 w 576943"/>
              <a:gd name="connsiteY21" fmla="*/ 36059 h 432707"/>
              <a:gd name="connsiteX22" fmla="*/ 0 w 576943"/>
              <a:gd name="connsiteY22" fmla="*/ 0 h 432707"/>
              <a:gd name="connsiteX23" fmla="*/ 36059 w 576943"/>
              <a:gd name="connsiteY23" fmla="*/ 0 h 432707"/>
              <a:gd name="connsiteX24" fmla="*/ 36059 w 576943"/>
              <a:gd name="connsiteY24" fmla="*/ 396648 h 432707"/>
              <a:gd name="connsiteX25" fmla="*/ 576943 w 576943"/>
              <a:gd name="connsiteY25" fmla="*/ 396648 h 432707"/>
              <a:gd name="connsiteX26" fmla="*/ 576943 w 576943"/>
              <a:gd name="connsiteY26" fmla="*/ 432707 h 432707"/>
              <a:gd name="connsiteX27" fmla="*/ 0 w 576943"/>
              <a:gd name="connsiteY27" fmla="*/ 432707 h 432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76943" h="432707">
                <a:moveTo>
                  <a:pt x="409325" y="36059"/>
                </a:moveTo>
                <a:lnTo>
                  <a:pt x="531870" y="36059"/>
                </a:lnTo>
                <a:cubicBezTo>
                  <a:pt x="534499" y="36059"/>
                  <a:pt x="536659" y="36904"/>
                  <a:pt x="538349" y="38594"/>
                </a:cubicBezTo>
                <a:cubicBezTo>
                  <a:pt x="540039" y="40284"/>
                  <a:pt x="540884" y="42444"/>
                  <a:pt x="540884" y="45074"/>
                </a:cubicBezTo>
                <a:lnTo>
                  <a:pt x="540884" y="167618"/>
                </a:lnTo>
                <a:cubicBezTo>
                  <a:pt x="540884" y="171562"/>
                  <a:pt x="539054" y="174332"/>
                  <a:pt x="535391" y="175928"/>
                </a:cubicBezTo>
                <a:cubicBezTo>
                  <a:pt x="531729" y="177524"/>
                  <a:pt x="528395" y="176820"/>
                  <a:pt x="525390" y="173815"/>
                </a:cubicBezTo>
                <a:lnTo>
                  <a:pt x="491304" y="139728"/>
                </a:lnTo>
                <a:lnTo>
                  <a:pt x="312981" y="318051"/>
                </a:lnTo>
                <a:cubicBezTo>
                  <a:pt x="311103" y="319929"/>
                  <a:pt x="308943" y="320868"/>
                  <a:pt x="306501" y="320868"/>
                </a:cubicBezTo>
                <a:cubicBezTo>
                  <a:pt x="304060" y="320868"/>
                  <a:pt x="301900" y="319929"/>
                  <a:pt x="300022" y="318051"/>
                </a:cubicBezTo>
                <a:lnTo>
                  <a:pt x="234384" y="252412"/>
                </a:lnTo>
                <a:lnTo>
                  <a:pt x="117192" y="369604"/>
                </a:lnTo>
                <a:lnTo>
                  <a:pt x="63104" y="315515"/>
                </a:lnTo>
                <a:lnTo>
                  <a:pt x="227904" y="150715"/>
                </a:lnTo>
                <a:cubicBezTo>
                  <a:pt x="229783" y="148837"/>
                  <a:pt x="231942" y="147898"/>
                  <a:pt x="234384" y="147898"/>
                </a:cubicBezTo>
                <a:cubicBezTo>
                  <a:pt x="236825" y="147898"/>
                  <a:pt x="238985" y="148837"/>
                  <a:pt x="240863" y="150715"/>
                </a:cubicBezTo>
                <a:lnTo>
                  <a:pt x="306501" y="216353"/>
                </a:lnTo>
                <a:lnTo>
                  <a:pt x="437215" y="85640"/>
                </a:lnTo>
                <a:lnTo>
                  <a:pt x="403128" y="51553"/>
                </a:lnTo>
                <a:cubicBezTo>
                  <a:pt x="400123" y="48548"/>
                  <a:pt x="399419" y="45214"/>
                  <a:pt x="401015" y="41552"/>
                </a:cubicBezTo>
                <a:cubicBezTo>
                  <a:pt x="402611" y="37890"/>
                  <a:pt x="405382" y="36059"/>
                  <a:pt x="409325" y="36059"/>
                </a:cubicBezTo>
                <a:close/>
                <a:moveTo>
                  <a:pt x="0" y="0"/>
                </a:moveTo>
                <a:lnTo>
                  <a:pt x="36059" y="0"/>
                </a:lnTo>
                <a:lnTo>
                  <a:pt x="36059" y="396648"/>
                </a:lnTo>
                <a:lnTo>
                  <a:pt x="576943" y="396648"/>
                </a:lnTo>
                <a:lnTo>
                  <a:pt x="576943" y="432707"/>
                </a:lnTo>
                <a:lnTo>
                  <a:pt x="0" y="432707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3" name="Freeform 17">
            <a:extLst>
              <a:ext uri="{FF2B5EF4-FFF2-40B4-BE49-F238E27FC236}">
                <a16:creationId xmlns:a16="http://schemas.microsoft.com/office/drawing/2014/main" id="{8970289E-BABA-897C-A59C-7D8DE087D966}"/>
              </a:ext>
            </a:extLst>
          </p:cNvPr>
          <p:cNvSpPr/>
          <p:nvPr/>
        </p:nvSpPr>
        <p:spPr>
          <a:xfrm>
            <a:off x="4721473" y="1709869"/>
            <a:ext cx="190575" cy="222338"/>
          </a:xfrm>
          <a:custGeom>
            <a:avLst/>
            <a:gdLst>
              <a:gd name="connsiteX0" fmla="*/ 117192 w 432707"/>
              <a:gd name="connsiteY0" fmla="*/ 360589 h 504825"/>
              <a:gd name="connsiteX1" fmla="*/ 110712 w 432707"/>
              <a:gd name="connsiteY1" fmla="*/ 363125 h 504825"/>
              <a:gd name="connsiteX2" fmla="*/ 108177 w 432707"/>
              <a:gd name="connsiteY2" fmla="*/ 369604 h 504825"/>
              <a:gd name="connsiteX3" fmla="*/ 108177 w 432707"/>
              <a:gd name="connsiteY3" fmla="*/ 387634 h 504825"/>
              <a:gd name="connsiteX4" fmla="*/ 110712 w 432707"/>
              <a:gd name="connsiteY4" fmla="*/ 394113 h 504825"/>
              <a:gd name="connsiteX5" fmla="*/ 117192 w 432707"/>
              <a:gd name="connsiteY5" fmla="*/ 396648 h 504825"/>
              <a:gd name="connsiteX6" fmla="*/ 315516 w 432707"/>
              <a:gd name="connsiteY6" fmla="*/ 396648 h 504825"/>
              <a:gd name="connsiteX7" fmla="*/ 321995 w 432707"/>
              <a:gd name="connsiteY7" fmla="*/ 394113 h 504825"/>
              <a:gd name="connsiteX8" fmla="*/ 324530 w 432707"/>
              <a:gd name="connsiteY8" fmla="*/ 387634 h 504825"/>
              <a:gd name="connsiteX9" fmla="*/ 324530 w 432707"/>
              <a:gd name="connsiteY9" fmla="*/ 369604 h 504825"/>
              <a:gd name="connsiteX10" fmla="*/ 321995 w 432707"/>
              <a:gd name="connsiteY10" fmla="*/ 363125 h 504825"/>
              <a:gd name="connsiteX11" fmla="*/ 315516 w 432707"/>
              <a:gd name="connsiteY11" fmla="*/ 360589 h 504825"/>
              <a:gd name="connsiteX12" fmla="*/ 117192 w 432707"/>
              <a:gd name="connsiteY12" fmla="*/ 288471 h 504825"/>
              <a:gd name="connsiteX13" fmla="*/ 110712 w 432707"/>
              <a:gd name="connsiteY13" fmla="*/ 291007 h 504825"/>
              <a:gd name="connsiteX14" fmla="*/ 108177 w 432707"/>
              <a:gd name="connsiteY14" fmla="*/ 297486 h 504825"/>
              <a:gd name="connsiteX15" fmla="*/ 108177 w 432707"/>
              <a:gd name="connsiteY15" fmla="*/ 315516 h 504825"/>
              <a:gd name="connsiteX16" fmla="*/ 110712 w 432707"/>
              <a:gd name="connsiteY16" fmla="*/ 321995 h 504825"/>
              <a:gd name="connsiteX17" fmla="*/ 117192 w 432707"/>
              <a:gd name="connsiteY17" fmla="*/ 324530 h 504825"/>
              <a:gd name="connsiteX18" fmla="*/ 315516 w 432707"/>
              <a:gd name="connsiteY18" fmla="*/ 324530 h 504825"/>
              <a:gd name="connsiteX19" fmla="*/ 321995 w 432707"/>
              <a:gd name="connsiteY19" fmla="*/ 321995 h 504825"/>
              <a:gd name="connsiteX20" fmla="*/ 324530 w 432707"/>
              <a:gd name="connsiteY20" fmla="*/ 315516 h 504825"/>
              <a:gd name="connsiteX21" fmla="*/ 324530 w 432707"/>
              <a:gd name="connsiteY21" fmla="*/ 297486 h 504825"/>
              <a:gd name="connsiteX22" fmla="*/ 321995 w 432707"/>
              <a:gd name="connsiteY22" fmla="*/ 291007 h 504825"/>
              <a:gd name="connsiteX23" fmla="*/ 315516 w 432707"/>
              <a:gd name="connsiteY23" fmla="*/ 288471 h 504825"/>
              <a:gd name="connsiteX24" fmla="*/ 117192 w 432707"/>
              <a:gd name="connsiteY24" fmla="*/ 216354 h 504825"/>
              <a:gd name="connsiteX25" fmla="*/ 110712 w 432707"/>
              <a:gd name="connsiteY25" fmla="*/ 218889 h 504825"/>
              <a:gd name="connsiteX26" fmla="*/ 108177 w 432707"/>
              <a:gd name="connsiteY26" fmla="*/ 225368 h 504825"/>
              <a:gd name="connsiteX27" fmla="*/ 108177 w 432707"/>
              <a:gd name="connsiteY27" fmla="*/ 243398 h 504825"/>
              <a:gd name="connsiteX28" fmla="*/ 110712 w 432707"/>
              <a:gd name="connsiteY28" fmla="*/ 249877 h 504825"/>
              <a:gd name="connsiteX29" fmla="*/ 117192 w 432707"/>
              <a:gd name="connsiteY29" fmla="*/ 252412 h 504825"/>
              <a:gd name="connsiteX30" fmla="*/ 315516 w 432707"/>
              <a:gd name="connsiteY30" fmla="*/ 252412 h 504825"/>
              <a:gd name="connsiteX31" fmla="*/ 321995 w 432707"/>
              <a:gd name="connsiteY31" fmla="*/ 249877 h 504825"/>
              <a:gd name="connsiteX32" fmla="*/ 324530 w 432707"/>
              <a:gd name="connsiteY32" fmla="*/ 243398 h 504825"/>
              <a:gd name="connsiteX33" fmla="*/ 324530 w 432707"/>
              <a:gd name="connsiteY33" fmla="*/ 225368 h 504825"/>
              <a:gd name="connsiteX34" fmla="*/ 321995 w 432707"/>
              <a:gd name="connsiteY34" fmla="*/ 218889 h 504825"/>
              <a:gd name="connsiteX35" fmla="*/ 315516 w 432707"/>
              <a:gd name="connsiteY35" fmla="*/ 216354 h 504825"/>
              <a:gd name="connsiteX36" fmla="*/ 288471 w 432707"/>
              <a:gd name="connsiteY36" fmla="*/ 11268 h 504825"/>
              <a:gd name="connsiteX37" fmla="*/ 298613 w 432707"/>
              <a:gd name="connsiteY37" fmla="*/ 19156 h 504825"/>
              <a:gd name="connsiteX38" fmla="*/ 413551 w 432707"/>
              <a:gd name="connsiteY38" fmla="*/ 134094 h 504825"/>
              <a:gd name="connsiteX39" fmla="*/ 421439 w 432707"/>
              <a:gd name="connsiteY39" fmla="*/ 144236 h 504825"/>
              <a:gd name="connsiteX40" fmla="*/ 288471 w 432707"/>
              <a:gd name="connsiteY40" fmla="*/ 144236 h 504825"/>
              <a:gd name="connsiteX41" fmla="*/ 27044 w 432707"/>
              <a:gd name="connsiteY41" fmla="*/ 0 h 504825"/>
              <a:gd name="connsiteX42" fmla="*/ 252413 w 432707"/>
              <a:gd name="connsiteY42" fmla="*/ 0 h 504825"/>
              <a:gd name="connsiteX43" fmla="*/ 252413 w 432707"/>
              <a:gd name="connsiteY43" fmla="*/ 153251 h 504825"/>
              <a:gd name="connsiteX44" fmla="*/ 260300 w 432707"/>
              <a:gd name="connsiteY44" fmla="*/ 172407 h 504825"/>
              <a:gd name="connsiteX45" fmla="*/ 279457 w 432707"/>
              <a:gd name="connsiteY45" fmla="*/ 180295 h 504825"/>
              <a:gd name="connsiteX46" fmla="*/ 432707 w 432707"/>
              <a:gd name="connsiteY46" fmla="*/ 180295 h 504825"/>
              <a:gd name="connsiteX47" fmla="*/ 432707 w 432707"/>
              <a:gd name="connsiteY47" fmla="*/ 477781 h 504825"/>
              <a:gd name="connsiteX48" fmla="*/ 424819 w 432707"/>
              <a:gd name="connsiteY48" fmla="*/ 496937 h 504825"/>
              <a:gd name="connsiteX49" fmla="*/ 405663 w 432707"/>
              <a:gd name="connsiteY49" fmla="*/ 504825 h 504825"/>
              <a:gd name="connsiteX50" fmla="*/ 27044 w 432707"/>
              <a:gd name="connsiteY50" fmla="*/ 504825 h 504825"/>
              <a:gd name="connsiteX51" fmla="*/ 7888 w 432707"/>
              <a:gd name="connsiteY51" fmla="*/ 496937 h 504825"/>
              <a:gd name="connsiteX52" fmla="*/ 0 w 432707"/>
              <a:gd name="connsiteY52" fmla="*/ 477781 h 504825"/>
              <a:gd name="connsiteX53" fmla="*/ 0 w 432707"/>
              <a:gd name="connsiteY53" fmla="*/ 27044 h 504825"/>
              <a:gd name="connsiteX54" fmla="*/ 7888 w 432707"/>
              <a:gd name="connsiteY54" fmla="*/ 7888 h 504825"/>
              <a:gd name="connsiteX55" fmla="*/ 27044 w 432707"/>
              <a:gd name="connsiteY55" fmla="*/ 0 h 50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432707" h="504825">
                <a:moveTo>
                  <a:pt x="117192" y="360589"/>
                </a:moveTo>
                <a:cubicBezTo>
                  <a:pt x="114562" y="360589"/>
                  <a:pt x="112402" y="361434"/>
                  <a:pt x="110712" y="363125"/>
                </a:cubicBezTo>
                <a:cubicBezTo>
                  <a:pt x="109022" y="364815"/>
                  <a:pt x="108177" y="366975"/>
                  <a:pt x="108177" y="369604"/>
                </a:cubicBezTo>
                <a:lnTo>
                  <a:pt x="108177" y="387634"/>
                </a:lnTo>
                <a:cubicBezTo>
                  <a:pt x="108177" y="390263"/>
                  <a:pt x="109022" y="392423"/>
                  <a:pt x="110712" y="394113"/>
                </a:cubicBezTo>
                <a:cubicBezTo>
                  <a:pt x="112402" y="395803"/>
                  <a:pt x="114562" y="396648"/>
                  <a:pt x="117192" y="396648"/>
                </a:cubicBezTo>
                <a:lnTo>
                  <a:pt x="315516" y="396648"/>
                </a:lnTo>
                <a:cubicBezTo>
                  <a:pt x="318145" y="396648"/>
                  <a:pt x="320305" y="395803"/>
                  <a:pt x="321995" y="394113"/>
                </a:cubicBezTo>
                <a:cubicBezTo>
                  <a:pt x="323685" y="392423"/>
                  <a:pt x="324530" y="390263"/>
                  <a:pt x="324530" y="387634"/>
                </a:cubicBezTo>
                <a:lnTo>
                  <a:pt x="324530" y="369604"/>
                </a:lnTo>
                <a:cubicBezTo>
                  <a:pt x="324530" y="366975"/>
                  <a:pt x="323685" y="364815"/>
                  <a:pt x="321995" y="363125"/>
                </a:cubicBezTo>
                <a:cubicBezTo>
                  <a:pt x="320305" y="361434"/>
                  <a:pt x="318145" y="360589"/>
                  <a:pt x="315516" y="360589"/>
                </a:cubicBezTo>
                <a:close/>
                <a:moveTo>
                  <a:pt x="117192" y="288471"/>
                </a:moveTo>
                <a:cubicBezTo>
                  <a:pt x="114562" y="288471"/>
                  <a:pt x="112402" y="289317"/>
                  <a:pt x="110712" y="291007"/>
                </a:cubicBezTo>
                <a:cubicBezTo>
                  <a:pt x="109022" y="292697"/>
                  <a:pt x="108177" y="294857"/>
                  <a:pt x="108177" y="297486"/>
                </a:cubicBezTo>
                <a:lnTo>
                  <a:pt x="108177" y="315516"/>
                </a:lnTo>
                <a:cubicBezTo>
                  <a:pt x="108177" y="318145"/>
                  <a:pt x="109022" y="320305"/>
                  <a:pt x="110712" y="321995"/>
                </a:cubicBezTo>
                <a:cubicBezTo>
                  <a:pt x="112402" y="323685"/>
                  <a:pt x="114562" y="324530"/>
                  <a:pt x="117192" y="324530"/>
                </a:cubicBezTo>
                <a:lnTo>
                  <a:pt x="315516" y="324530"/>
                </a:lnTo>
                <a:cubicBezTo>
                  <a:pt x="318145" y="324530"/>
                  <a:pt x="320305" y="323685"/>
                  <a:pt x="321995" y="321995"/>
                </a:cubicBezTo>
                <a:cubicBezTo>
                  <a:pt x="323685" y="320305"/>
                  <a:pt x="324530" y="318145"/>
                  <a:pt x="324530" y="315516"/>
                </a:cubicBezTo>
                <a:lnTo>
                  <a:pt x="324530" y="297486"/>
                </a:lnTo>
                <a:cubicBezTo>
                  <a:pt x="324530" y="294857"/>
                  <a:pt x="323685" y="292697"/>
                  <a:pt x="321995" y="291007"/>
                </a:cubicBezTo>
                <a:cubicBezTo>
                  <a:pt x="320305" y="289317"/>
                  <a:pt x="318145" y="288471"/>
                  <a:pt x="315516" y="288471"/>
                </a:cubicBezTo>
                <a:close/>
                <a:moveTo>
                  <a:pt x="117192" y="216354"/>
                </a:moveTo>
                <a:cubicBezTo>
                  <a:pt x="114562" y="216354"/>
                  <a:pt x="112402" y="217199"/>
                  <a:pt x="110712" y="218889"/>
                </a:cubicBezTo>
                <a:cubicBezTo>
                  <a:pt x="109022" y="220579"/>
                  <a:pt x="108177" y="222739"/>
                  <a:pt x="108177" y="225368"/>
                </a:cubicBezTo>
                <a:lnTo>
                  <a:pt x="108177" y="243398"/>
                </a:lnTo>
                <a:cubicBezTo>
                  <a:pt x="108177" y="246027"/>
                  <a:pt x="109022" y="248187"/>
                  <a:pt x="110712" y="249877"/>
                </a:cubicBezTo>
                <a:cubicBezTo>
                  <a:pt x="112402" y="251567"/>
                  <a:pt x="114562" y="252412"/>
                  <a:pt x="117192" y="252412"/>
                </a:cubicBezTo>
                <a:lnTo>
                  <a:pt x="315516" y="252412"/>
                </a:lnTo>
                <a:cubicBezTo>
                  <a:pt x="318145" y="252412"/>
                  <a:pt x="320305" y="251567"/>
                  <a:pt x="321995" y="249877"/>
                </a:cubicBezTo>
                <a:cubicBezTo>
                  <a:pt x="323685" y="248187"/>
                  <a:pt x="324530" y="246027"/>
                  <a:pt x="324530" y="243398"/>
                </a:cubicBezTo>
                <a:lnTo>
                  <a:pt x="324530" y="225368"/>
                </a:lnTo>
                <a:cubicBezTo>
                  <a:pt x="324530" y="222739"/>
                  <a:pt x="323685" y="220579"/>
                  <a:pt x="321995" y="218889"/>
                </a:cubicBezTo>
                <a:cubicBezTo>
                  <a:pt x="320305" y="217199"/>
                  <a:pt x="318145" y="216354"/>
                  <a:pt x="315516" y="216354"/>
                </a:cubicBezTo>
                <a:close/>
                <a:moveTo>
                  <a:pt x="288471" y="11268"/>
                </a:moveTo>
                <a:cubicBezTo>
                  <a:pt x="292603" y="13898"/>
                  <a:pt x="295984" y="16527"/>
                  <a:pt x="298613" y="19156"/>
                </a:cubicBezTo>
                <a:lnTo>
                  <a:pt x="413551" y="134094"/>
                </a:lnTo>
                <a:cubicBezTo>
                  <a:pt x="416180" y="136723"/>
                  <a:pt x="418809" y="140104"/>
                  <a:pt x="421439" y="144236"/>
                </a:cubicBezTo>
                <a:lnTo>
                  <a:pt x="288471" y="144236"/>
                </a:lnTo>
                <a:close/>
                <a:moveTo>
                  <a:pt x="27044" y="0"/>
                </a:moveTo>
                <a:lnTo>
                  <a:pt x="252413" y="0"/>
                </a:lnTo>
                <a:lnTo>
                  <a:pt x="252413" y="153251"/>
                </a:lnTo>
                <a:cubicBezTo>
                  <a:pt x="252413" y="160763"/>
                  <a:pt x="255042" y="167148"/>
                  <a:pt x="260300" y="172407"/>
                </a:cubicBezTo>
                <a:cubicBezTo>
                  <a:pt x="265559" y="177665"/>
                  <a:pt x="271944" y="180295"/>
                  <a:pt x="279457" y="180295"/>
                </a:cubicBezTo>
                <a:lnTo>
                  <a:pt x="432707" y="180295"/>
                </a:lnTo>
                <a:lnTo>
                  <a:pt x="432707" y="477781"/>
                </a:lnTo>
                <a:cubicBezTo>
                  <a:pt x="432707" y="485293"/>
                  <a:pt x="430078" y="491678"/>
                  <a:pt x="424819" y="496937"/>
                </a:cubicBezTo>
                <a:cubicBezTo>
                  <a:pt x="419561" y="502196"/>
                  <a:pt x="413175" y="504825"/>
                  <a:pt x="405663" y="504825"/>
                </a:cubicBezTo>
                <a:lnTo>
                  <a:pt x="27044" y="504825"/>
                </a:lnTo>
                <a:cubicBezTo>
                  <a:pt x="19532" y="504825"/>
                  <a:pt x="13147" y="502196"/>
                  <a:pt x="7888" y="496937"/>
                </a:cubicBezTo>
                <a:cubicBezTo>
                  <a:pt x="2630" y="491678"/>
                  <a:pt x="0" y="485293"/>
                  <a:pt x="0" y="477781"/>
                </a:cubicBezTo>
                <a:lnTo>
                  <a:pt x="0" y="27044"/>
                </a:lnTo>
                <a:cubicBezTo>
                  <a:pt x="0" y="19532"/>
                  <a:pt x="2630" y="13147"/>
                  <a:pt x="7888" y="7888"/>
                </a:cubicBezTo>
                <a:cubicBezTo>
                  <a:pt x="13147" y="2629"/>
                  <a:pt x="19532" y="0"/>
                  <a:pt x="27044" y="0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7E9A923-B3A5-00ED-9DC8-BF7D36147799}"/>
              </a:ext>
            </a:extLst>
          </p:cNvPr>
          <p:cNvSpPr/>
          <p:nvPr/>
        </p:nvSpPr>
        <p:spPr>
          <a:xfrm>
            <a:off x="477095" y="984496"/>
            <a:ext cx="1813619" cy="4492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UU 1/2004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en-US" sz="1000" b="1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Perbendaharaan</a:t>
            </a:r>
            <a:r>
              <a:rPr lang="en-US" sz="10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Negara)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A39EDA-F250-7CB6-1424-285E8BA11D5D}"/>
              </a:ext>
            </a:extLst>
          </p:cNvPr>
          <p:cNvSpPr/>
          <p:nvPr/>
        </p:nvSpPr>
        <p:spPr>
          <a:xfrm>
            <a:off x="2455233" y="997760"/>
            <a:ext cx="2019748" cy="4492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PP 23/2012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en-US" sz="1000" b="1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Pengelolaan</a:t>
            </a:r>
            <a:r>
              <a:rPr lang="en-US" sz="10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b="1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Keuangan</a:t>
            </a:r>
            <a:r>
              <a:rPr lang="en-US" sz="10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BLU)</a:t>
            </a:r>
          </a:p>
        </p:txBody>
      </p:sp>
      <p:sp>
        <p:nvSpPr>
          <p:cNvPr id="16" name="Down Arrow 22">
            <a:extLst>
              <a:ext uri="{FF2B5EF4-FFF2-40B4-BE49-F238E27FC236}">
                <a16:creationId xmlns:a16="http://schemas.microsoft.com/office/drawing/2014/main" id="{A9E5FE9A-541C-7C66-A4F5-83886EFADBD7}"/>
              </a:ext>
            </a:extLst>
          </p:cNvPr>
          <p:cNvSpPr/>
          <p:nvPr/>
        </p:nvSpPr>
        <p:spPr>
          <a:xfrm rot="16200000">
            <a:off x="2204057" y="1093041"/>
            <a:ext cx="345771" cy="232127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5DE9F34-EA10-234A-12BB-581E46E0ACC4}"/>
              </a:ext>
            </a:extLst>
          </p:cNvPr>
          <p:cNvSpPr/>
          <p:nvPr/>
        </p:nvSpPr>
        <p:spPr>
          <a:xfrm>
            <a:off x="4631562" y="984700"/>
            <a:ext cx="1991422" cy="44901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PMK 129/2020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(Pedoman </a:t>
            </a:r>
            <a:r>
              <a:rPr lang="en-US" sz="1000" b="1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Pengelolaan</a:t>
            </a:r>
            <a:r>
              <a:rPr lang="en-US" sz="10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BLU)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2B93CF0-16E2-890E-3076-A06C808137EC}"/>
              </a:ext>
            </a:extLst>
          </p:cNvPr>
          <p:cNvSpPr txBox="1"/>
          <p:nvPr/>
        </p:nvSpPr>
        <p:spPr>
          <a:xfrm>
            <a:off x="558583" y="1402897"/>
            <a:ext cx="76565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i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 Goals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3CA69E-AA33-056E-216A-FEC08262EC34}"/>
              </a:ext>
            </a:extLst>
          </p:cNvPr>
          <p:cNvSpPr txBox="1"/>
          <p:nvPr/>
        </p:nvSpPr>
        <p:spPr>
          <a:xfrm>
            <a:off x="558583" y="4027661"/>
            <a:ext cx="5264346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9388" indent="-1793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Penetapan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BLU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memenuhi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syarat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subtantif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teknis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, &amp;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administratif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marL="179388" indent="-1793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Penetapan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tarif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mempertimbangkan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aspek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daya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beli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masyarakat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kontinutas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&amp;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pengembangan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layanan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kompetisi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yang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sehat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dan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keadilan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&amp;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kepatutan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marL="179388" indent="-1793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Perencanaan-penganggaran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dengan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RSB 5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tahun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dan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RBA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tahunan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.  </a:t>
            </a:r>
          </a:p>
          <a:p>
            <a:pPr marL="179388" indent="-1793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Optimalisasi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pengelolaan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kas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marL="179388" indent="-1793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Pengelolaan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aset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melalui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KSO&amp; KSM.</a:t>
            </a:r>
          </a:p>
          <a:p>
            <a:pPr marL="179388" indent="-1793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Tata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kelola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utang-piutang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marL="179388" indent="-1793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Akuntansi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dan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pelaporan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keuangan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marL="179388" indent="-1793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i="1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Ada </a:t>
            </a:r>
            <a:r>
              <a:rPr lang="en-US" sz="1200" b="1" i="1" dirty="0" err="1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amanat</a:t>
            </a:r>
            <a:r>
              <a:rPr lang="en-US" sz="1200" b="1" i="1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b="1" i="1" dirty="0" err="1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untuk</a:t>
            </a:r>
            <a:r>
              <a:rPr lang="en-US" sz="1200" b="1" i="1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b="1" i="1" dirty="0" err="1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membuat</a:t>
            </a:r>
            <a:r>
              <a:rPr lang="en-US" sz="1200" b="1" i="1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b="1" i="1" dirty="0" err="1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juknis</a:t>
            </a:r>
            <a:r>
              <a:rPr lang="en-US" sz="1200" b="1" i="1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b="1" i="1" dirty="0" err="1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sesuai</a:t>
            </a:r>
            <a:r>
              <a:rPr lang="en-US" sz="1200" b="1" i="1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b="1" i="1" dirty="0" err="1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karateristik</a:t>
            </a:r>
            <a:r>
              <a:rPr lang="en-US" sz="1200" b="1" i="1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BLU.</a:t>
            </a:r>
          </a:p>
          <a:p>
            <a:pPr marL="179388" indent="-179388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00" i="1" dirty="0">
              <a:solidFill>
                <a:schemeClr val="accent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79388" indent="-179388">
              <a:buFont typeface="Arial" panose="020B0604020202020204" pitchFamily="34" charset="0"/>
              <a:buChar char="•"/>
            </a:pPr>
            <a:endParaRPr lang="en-US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6D86948-6505-15B0-AAF4-8F3A835DD64A}"/>
              </a:ext>
            </a:extLst>
          </p:cNvPr>
          <p:cNvSpPr txBox="1"/>
          <p:nvPr/>
        </p:nvSpPr>
        <p:spPr>
          <a:xfrm>
            <a:off x="4725732" y="148670"/>
            <a:ext cx="6485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Kebijakan</a:t>
            </a:r>
            <a:r>
              <a:rPr lang="en-US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 yang </a:t>
            </a:r>
            <a:r>
              <a:rPr lang="en-US" sz="14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dibuat</a:t>
            </a:r>
            <a:r>
              <a:rPr lang="en-US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tidak</a:t>
            </a:r>
            <a:r>
              <a:rPr lang="en-US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hanya</a:t>
            </a:r>
            <a:r>
              <a:rPr lang="en-US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mengatur</a:t>
            </a:r>
            <a:r>
              <a:rPr lang="en-US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kebijakan</a:t>
            </a:r>
            <a:r>
              <a:rPr lang="en-US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umum</a:t>
            </a:r>
            <a:r>
              <a:rPr lang="en-US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saja</a:t>
            </a:r>
            <a:r>
              <a:rPr lang="en-US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namun</a:t>
            </a:r>
            <a:r>
              <a:rPr lang="en-US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juga</a:t>
            </a:r>
            <a:r>
              <a:rPr lang="en-US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mengatur</a:t>
            </a:r>
            <a:r>
              <a:rPr lang="en-US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tata</a:t>
            </a:r>
            <a:r>
              <a:rPr lang="en-US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kelola</a:t>
            </a:r>
            <a:r>
              <a:rPr lang="en-US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 BLU yang </a:t>
            </a:r>
            <a:r>
              <a:rPr lang="en-US" sz="14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disesuaikan</a:t>
            </a:r>
            <a:r>
              <a:rPr lang="en-US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dengan</a:t>
            </a:r>
            <a:r>
              <a:rPr lang="en-US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 nature/</a:t>
            </a:r>
            <a:r>
              <a:rPr lang="en-US" sz="14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karakteristik</a:t>
            </a:r>
            <a:r>
              <a:rPr lang="en-US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 BLU.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325A1FB-444B-B836-1F60-C80FFDC836B4}"/>
              </a:ext>
            </a:extLst>
          </p:cNvPr>
          <p:cNvSpPr/>
          <p:nvPr/>
        </p:nvSpPr>
        <p:spPr>
          <a:xfrm>
            <a:off x="477095" y="4027661"/>
            <a:ext cx="11200785" cy="256835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30">
            <a:extLst>
              <a:ext uri="{FF2B5EF4-FFF2-40B4-BE49-F238E27FC236}">
                <a16:creationId xmlns:a16="http://schemas.microsoft.com/office/drawing/2014/main" id="{DA7D8B36-74CC-7FEA-322C-642CD1D4824B}"/>
              </a:ext>
            </a:extLst>
          </p:cNvPr>
          <p:cNvSpPr/>
          <p:nvPr/>
        </p:nvSpPr>
        <p:spPr>
          <a:xfrm rot="16200000">
            <a:off x="4418159" y="1106305"/>
            <a:ext cx="345771" cy="232127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5FF72A9-9406-9E17-9CC8-CFB053109B5D}"/>
              </a:ext>
            </a:extLst>
          </p:cNvPr>
          <p:cNvSpPr txBox="1"/>
          <p:nvPr/>
        </p:nvSpPr>
        <p:spPr>
          <a:xfrm>
            <a:off x="5527100" y="4007544"/>
            <a:ext cx="5955407" cy="26314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Penetapan</a:t>
            </a:r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tarif</a:t>
            </a:r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layanan</a:t>
            </a:r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 BLU :</a:t>
            </a:r>
            <a:endParaRPr lang="en-US" sz="1200" i="1" dirty="0">
              <a:solidFill>
                <a:srgbClr val="0070C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47675" indent="-182563">
              <a:buFont typeface="Arial" panose="020B0604020202020204" pitchFamily="34" charset="0"/>
              <a:buChar char="•"/>
            </a:pPr>
            <a:r>
              <a:rPr lang="en-US" sz="1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Menteri</a:t>
            </a:r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Keuangan</a:t>
            </a:r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 - 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Tarif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layanan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utama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</a:p>
          <a:p>
            <a:pPr marL="447675" indent="-182563">
              <a:buFont typeface="Arial" panose="020B0604020202020204" pitchFamily="34" charset="0"/>
              <a:buChar char="•"/>
              <a:tabLst>
                <a:tab pos="449263" algn="l"/>
                <a:tab pos="1616075" algn="l"/>
              </a:tabLst>
            </a:pPr>
            <a:r>
              <a:rPr lang="en-US" sz="1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Bedasarkan</a:t>
            </a:r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 per-UU-an :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Tarif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UKT BLU PTN/PTKIN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oleh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Mendikbud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/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Menag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</a:p>
          <a:p>
            <a:pPr marL="2166938">
              <a:tabLst>
                <a:tab pos="449263" algn="l"/>
                <a:tab pos="1616075" algn="l"/>
              </a:tabLst>
            </a:pP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Tarif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RS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untuk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pasien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BPJS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oleh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Menkes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</a:p>
          <a:p>
            <a:pPr marL="447675" indent="-182563">
              <a:buFont typeface="Arial" panose="020B0604020202020204" pitchFamily="34" charset="0"/>
              <a:buChar char="•"/>
            </a:pPr>
            <a:r>
              <a:rPr lang="en-US" sz="1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Didelegasikan</a:t>
            </a:r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ke</a:t>
            </a:r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Pemimpin</a:t>
            </a:r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 BLU -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Tarif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layanan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penunjang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&amp;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kerja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sama)</a:t>
            </a:r>
          </a:p>
          <a:p>
            <a:pPr marL="228600" indent="-228600">
              <a:buFont typeface="+mj-lt"/>
              <a:buAutoNum type="arabicPeriod" startAt="2"/>
            </a:pPr>
            <a:endParaRPr lang="en-US" sz="3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28600" indent="-228600">
              <a:buFont typeface="+mj-lt"/>
              <a:buAutoNum type="arabicPeriod" startAt="2"/>
            </a:pPr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BLU </a:t>
            </a:r>
            <a:r>
              <a:rPr lang="en-US" sz="1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likuiditas</a:t>
            </a:r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tinggi</a:t>
            </a:r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membantu</a:t>
            </a:r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 BLU </a:t>
            </a:r>
            <a:r>
              <a:rPr lang="en-US" sz="1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yg</a:t>
            </a:r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mengalami</a:t>
            </a:r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kesulitan</a:t>
            </a:r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likuiditas</a:t>
            </a:r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</a:p>
          <a:p>
            <a:pPr marL="447675" indent="-182563">
              <a:buFont typeface="Arial" panose="020B0604020202020204" pitchFamily="34" charset="0"/>
              <a:buChar char="•"/>
            </a:pP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Transfer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kas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BLU</a:t>
            </a:r>
            <a:endParaRPr lang="en-US" sz="1200" i="1" dirty="0">
              <a:solidFill>
                <a:srgbClr val="0070C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47675" indent="-182563">
              <a:buFont typeface="Arial" panose="020B0604020202020204" pitchFamily="34" charset="0"/>
              <a:buChar char="•"/>
            </a:pP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Pinjam-meminjam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antar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BLU</a:t>
            </a:r>
            <a:endParaRPr lang="en-US" sz="1200" i="1" dirty="0">
              <a:solidFill>
                <a:srgbClr val="0070C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28600" indent="-228600">
              <a:buFont typeface="+mj-lt"/>
              <a:buAutoNum type="arabicPeriod" startAt="3"/>
            </a:pPr>
            <a:endParaRPr lang="en-US" sz="3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28600" indent="-228600">
              <a:buFont typeface="+mj-lt"/>
              <a:buAutoNum type="arabicPeriod" startAt="3"/>
            </a:pPr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BLU </a:t>
            </a:r>
            <a:r>
              <a:rPr lang="en-US" sz="1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likuiditas</a:t>
            </a:r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tinggi</a:t>
            </a:r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kasnya</a:t>
            </a:r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dioptimalkan</a:t>
            </a:r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a.l</a:t>
            </a:r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en-US" sz="1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untuk</a:t>
            </a:r>
            <a:endParaRPr lang="en-US" sz="12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47675" indent="-182563">
              <a:buFont typeface="Arial" panose="020B0604020202020204" pitchFamily="34" charset="0"/>
              <a:buChar char="•"/>
            </a:pPr>
            <a:r>
              <a:rPr lang="en-US" sz="1200" i="1" dirty="0">
                <a:latin typeface="Segoe UI" panose="020B0502040204020203" pitchFamily="34" charset="0"/>
                <a:cs typeface="Segoe UI" panose="020B0502040204020203" pitchFamily="34" charset="0"/>
              </a:rPr>
              <a:t>Buffer </a:t>
            </a:r>
            <a:r>
              <a:rPr lang="en-US" sz="12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kas</a:t>
            </a:r>
            <a:r>
              <a:rPr lang="en-US" sz="1200" i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Pemerintah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(9,08 T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dari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TA 2015)</a:t>
            </a:r>
            <a:endParaRPr lang="en-US" sz="1200" i="1" dirty="0">
              <a:solidFill>
                <a:srgbClr val="0070C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28600" indent="-228600">
              <a:buFont typeface="+mj-lt"/>
              <a:buAutoNum type="arabicPeriod" startAt="4"/>
            </a:pPr>
            <a:endParaRPr lang="sv-SE" sz="3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28600" indent="-228600">
              <a:buFont typeface="+mj-lt"/>
              <a:buAutoNum type="arabicPeriod" startAt="4"/>
            </a:pPr>
            <a:r>
              <a:rPr lang="sv-SE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Relaksasi jangka waktu KSO/KSM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sz="1200" dirty="0">
                <a:latin typeface="Segoe UI" panose="020B0502040204020203" pitchFamily="34" charset="0"/>
                <a:cs typeface="Segoe UI" panose="020B0502040204020203" pitchFamily="34" charset="0"/>
              </a:rPr>
              <a:t>KSO/KSM lebih dari 30 tahun, dengan persetujuan Menkeu</a:t>
            </a:r>
          </a:p>
          <a:p>
            <a:r>
              <a:rPr lang="sv-SE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5. Pengadaan Aset melalui Fasilitator</a:t>
            </a:r>
            <a:endParaRPr lang="sv-SE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C55BA3E-4930-3389-84D0-A7BBB2DEBE9B}"/>
              </a:ext>
            </a:extLst>
          </p:cNvPr>
          <p:cNvSpPr/>
          <p:nvPr/>
        </p:nvSpPr>
        <p:spPr>
          <a:xfrm>
            <a:off x="579939" y="3862940"/>
            <a:ext cx="1887426" cy="28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Kebijakan</a:t>
            </a:r>
            <a:r>
              <a:rPr lang="en-US" sz="13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3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Umum</a:t>
            </a:r>
            <a:endParaRPr lang="en-US" sz="13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8990D42-D5E3-8696-9170-1932FA6B6949}"/>
              </a:ext>
            </a:extLst>
          </p:cNvPr>
          <p:cNvSpPr/>
          <p:nvPr/>
        </p:nvSpPr>
        <p:spPr>
          <a:xfrm>
            <a:off x="9595081" y="3861905"/>
            <a:ext cx="1887426" cy="28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Kebijakan</a:t>
            </a:r>
            <a:r>
              <a:rPr lang="en-US" sz="13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3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Khusus</a:t>
            </a:r>
            <a:endParaRPr lang="en-US" sz="13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1D86181-479E-946E-E97C-10E0E64B620F}"/>
              </a:ext>
            </a:extLst>
          </p:cNvPr>
          <p:cNvCxnSpPr/>
          <p:nvPr/>
        </p:nvCxnSpPr>
        <p:spPr>
          <a:xfrm>
            <a:off x="5465242" y="4027661"/>
            <a:ext cx="0" cy="256835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0E7C76EE-6365-DE79-9319-248C3FBF24FD}"/>
              </a:ext>
            </a:extLst>
          </p:cNvPr>
          <p:cNvSpPr/>
          <p:nvPr/>
        </p:nvSpPr>
        <p:spPr>
          <a:xfrm rot="10800000">
            <a:off x="4612270" y="3764494"/>
            <a:ext cx="1715679" cy="250375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6F17F7A-786C-0D77-F7D6-166E9E3AD36C}"/>
              </a:ext>
            </a:extLst>
          </p:cNvPr>
          <p:cNvSpPr/>
          <p:nvPr/>
        </p:nvSpPr>
        <p:spPr>
          <a:xfrm>
            <a:off x="8396456" y="1051821"/>
            <a:ext cx="3487243" cy="33797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latin typeface="Segoe UI" panose="020B0502040204020203" pitchFamily="34" charset="0"/>
                <a:cs typeface="Segoe UI" panose="020B0502040204020203" pitchFamily="34" charset="0"/>
              </a:rPr>
              <a:t>PP 63/2019 – PMK 53/2020 </a:t>
            </a:r>
            <a:r>
              <a:rPr lang="en-US" sz="9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Investasi</a:t>
            </a:r>
            <a:r>
              <a:rPr lang="en-US" sz="9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9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Pemerintah</a:t>
            </a:r>
            <a:r>
              <a:rPr lang="en-US" sz="9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C4813DA-93E2-CFF0-AA56-492B2F37696D}"/>
              </a:ext>
            </a:extLst>
          </p:cNvPr>
          <p:cNvSpPr/>
          <p:nvPr/>
        </p:nvSpPr>
        <p:spPr>
          <a:xfrm>
            <a:off x="8396455" y="1390670"/>
            <a:ext cx="3476987" cy="784830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182563" indent="-182563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000" b="1" dirty="0">
                <a:latin typeface="Segoe UI" panose="020B0502040204020203" pitchFamily="34" charset="0"/>
                <a:cs typeface="Segoe UI" panose="020B0502040204020203" pitchFamily="34" charset="0"/>
              </a:rPr>
              <a:t>OIP </a:t>
            </a:r>
            <a:r>
              <a:rPr lang="en-US" sz="1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pada</a:t>
            </a:r>
            <a:r>
              <a:rPr lang="en-US" sz="1000" b="1" dirty="0">
                <a:latin typeface="Segoe UI" panose="020B0502040204020203" pitchFamily="34" charset="0"/>
                <a:cs typeface="Segoe UI" panose="020B0502040204020203" pitchFamily="34" charset="0"/>
              </a:rPr>
              <a:t> BLU </a:t>
            </a:r>
            <a:r>
              <a:rPr lang="en-US" sz="1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Pengelola</a:t>
            </a:r>
            <a:r>
              <a:rPr lang="en-US" sz="1000" b="1" dirty="0">
                <a:latin typeface="Segoe UI" panose="020B0502040204020203" pitchFamily="34" charset="0"/>
                <a:cs typeface="Segoe UI" panose="020B0502040204020203" pitchFamily="34" charset="0"/>
              </a:rPr>
              <a:t> Dana yang </a:t>
            </a:r>
            <a:r>
              <a:rPr lang="en-US" sz="1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melaksanakan</a:t>
            </a:r>
            <a:r>
              <a:rPr lang="en-US" sz="1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investasi</a:t>
            </a:r>
            <a:r>
              <a:rPr lang="en-US" sz="1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jangka</a:t>
            </a:r>
            <a:r>
              <a:rPr lang="en-US" sz="1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panjang</a:t>
            </a:r>
            <a:r>
              <a:rPr lang="en-US" sz="1000" b="1" dirty="0"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en-US" sz="1000" i="1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(Ps. 92)</a:t>
            </a:r>
          </a:p>
          <a:p>
            <a:pPr marL="182563" indent="-182563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000" b="1" dirty="0">
                <a:latin typeface="Segoe UI" panose="020B0502040204020203" pitchFamily="34" charset="0"/>
                <a:cs typeface="Segoe UI" panose="020B0502040204020203" pitchFamily="34" charset="0"/>
              </a:rPr>
              <a:t>BLU </a:t>
            </a:r>
            <a:r>
              <a:rPr lang="en-US" sz="1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dapat</a:t>
            </a:r>
            <a:r>
              <a:rPr lang="en-US" sz="1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sebagai</a:t>
            </a:r>
            <a:r>
              <a:rPr lang="en-US" sz="1000" b="1" dirty="0">
                <a:latin typeface="Segoe UI" panose="020B0502040204020203" pitchFamily="34" charset="0"/>
                <a:cs typeface="Segoe UI" panose="020B0502040204020203" pitchFamily="34" charset="0"/>
              </a:rPr>
              <a:t> investor </a:t>
            </a:r>
            <a:r>
              <a:rPr lang="en-US" sz="1000" dirty="0" err="1">
                <a:latin typeface="Segoe UI" panose="020B0502040204020203" pitchFamily="34" charset="0"/>
                <a:cs typeface="Segoe UI" panose="020B0502040204020203" pitchFamily="34" charset="0"/>
              </a:rPr>
              <a:t>bagi</a:t>
            </a:r>
            <a:r>
              <a:rPr lang="en-US" sz="1000" dirty="0">
                <a:latin typeface="Segoe UI" panose="020B0502040204020203" pitchFamily="34" charset="0"/>
                <a:cs typeface="Segoe UI" panose="020B0502040204020203" pitchFamily="34" charset="0"/>
              </a:rPr>
              <a:t> BLU yang </a:t>
            </a:r>
            <a:r>
              <a:rPr lang="en-US" sz="1000" dirty="0" err="1">
                <a:latin typeface="Segoe UI" panose="020B0502040204020203" pitchFamily="34" charset="0"/>
                <a:cs typeface="Segoe UI" panose="020B0502040204020203" pitchFamily="34" charset="0"/>
              </a:rPr>
              <a:t>tidak</a:t>
            </a:r>
            <a:r>
              <a:rPr lang="en-US" sz="1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dirty="0" err="1">
                <a:latin typeface="Segoe UI" panose="020B0502040204020203" pitchFamily="34" charset="0"/>
                <a:cs typeface="Segoe UI" panose="020B0502040204020203" pitchFamily="34" charset="0"/>
              </a:rPr>
              <a:t>memenuhi</a:t>
            </a:r>
            <a:r>
              <a:rPr lang="en-US" sz="1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dirty="0" err="1">
                <a:latin typeface="Segoe UI" panose="020B0502040204020203" pitchFamily="34" charset="0"/>
                <a:cs typeface="Segoe UI" panose="020B0502040204020203" pitchFamily="34" charset="0"/>
              </a:rPr>
              <a:t>persyaratan</a:t>
            </a:r>
            <a:r>
              <a:rPr lang="en-US" sz="1000" dirty="0">
                <a:latin typeface="Segoe UI" panose="020B0502040204020203" pitchFamily="34" charset="0"/>
                <a:cs typeface="Segoe UI" panose="020B0502040204020203" pitchFamily="34" charset="0"/>
              </a:rPr>
              <a:t> OIP. </a:t>
            </a:r>
            <a:r>
              <a:rPr lang="en-US" sz="1000" i="1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(Ps. 88)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86BA011-A999-2E74-5158-6CBD527388CF}"/>
              </a:ext>
            </a:extLst>
          </p:cNvPr>
          <p:cNvSpPr/>
          <p:nvPr/>
        </p:nvSpPr>
        <p:spPr>
          <a:xfrm>
            <a:off x="8399929" y="2225321"/>
            <a:ext cx="3473513" cy="31113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b="1" dirty="0">
                <a:latin typeface="Segoe UI" panose="020B0502040204020203" pitchFamily="34" charset="0"/>
                <a:cs typeface="Segoe UI" panose="020B0502040204020203" pitchFamily="34" charset="0"/>
              </a:rPr>
              <a:t>PMK 56/2020 : </a:t>
            </a:r>
            <a:r>
              <a:rPr lang="en-US" sz="9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Pengelolaan</a:t>
            </a:r>
            <a:r>
              <a:rPr lang="en-US" sz="9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9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Aset</a:t>
            </a:r>
            <a:r>
              <a:rPr lang="en-US" sz="900" b="1" dirty="0">
                <a:latin typeface="Segoe UI" panose="020B0502040204020203" pitchFamily="34" charset="0"/>
                <a:cs typeface="Segoe UI" panose="020B0502040204020203" pitchFamily="34" charset="0"/>
              </a:rPr>
              <a:t> BP </a:t>
            </a:r>
            <a:r>
              <a:rPr lang="en-US" sz="9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Batam</a:t>
            </a:r>
            <a:endParaRPr lang="en-US" sz="9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900" b="1" dirty="0">
                <a:latin typeface="Segoe UI" panose="020B0502040204020203" pitchFamily="34" charset="0"/>
                <a:cs typeface="Segoe UI" panose="020B0502040204020203" pitchFamily="34" charset="0"/>
              </a:rPr>
              <a:t>PMK 140/2014 :</a:t>
            </a:r>
            <a:r>
              <a:rPr lang="en-US" sz="9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Pengelolaan</a:t>
            </a:r>
            <a:r>
              <a:rPr lang="en-US" sz="9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9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Aset</a:t>
            </a:r>
            <a:r>
              <a:rPr lang="en-US" sz="9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9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Sabang</a:t>
            </a:r>
            <a:endParaRPr lang="en-US" sz="9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C5C45A9-A595-AB86-3076-273669346E45}"/>
              </a:ext>
            </a:extLst>
          </p:cNvPr>
          <p:cNvSpPr/>
          <p:nvPr/>
        </p:nvSpPr>
        <p:spPr>
          <a:xfrm>
            <a:off x="8381549" y="2587437"/>
            <a:ext cx="3476221" cy="26737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b="1" dirty="0">
                <a:latin typeface="Segoe UI" panose="020B0502040204020203" pitchFamily="34" charset="0"/>
                <a:cs typeface="Segoe UI" panose="020B0502040204020203" pitchFamily="34" charset="0"/>
              </a:rPr>
              <a:t>PMK 144/2020 : </a:t>
            </a:r>
            <a:r>
              <a:rPr lang="en-US" sz="9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Pengelolaan</a:t>
            </a:r>
            <a:r>
              <a:rPr lang="en-US" sz="9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9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Aset</a:t>
            </a:r>
            <a:r>
              <a:rPr lang="en-US" sz="900" b="1" dirty="0">
                <a:latin typeface="Segoe UI" panose="020B0502040204020203" pitchFamily="34" charset="0"/>
                <a:cs typeface="Segoe UI" panose="020B0502040204020203" pitchFamily="34" charset="0"/>
              </a:rPr>
              <a:t> LMAN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58AEDDE-C08F-9B5E-A8E4-B7DD0520A1B3}"/>
              </a:ext>
            </a:extLst>
          </p:cNvPr>
          <p:cNvSpPr/>
          <p:nvPr/>
        </p:nvSpPr>
        <p:spPr>
          <a:xfrm>
            <a:off x="8397221" y="2905832"/>
            <a:ext cx="3476221" cy="31665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b="1" dirty="0">
                <a:latin typeface="Segoe UI" panose="020B0502040204020203" pitchFamily="34" charset="0"/>
                <a:cs typeface="Segoe UI" panose="020B0502040204020203" pitchFamily="34" charset="0"/>
              </a:rPr>
              <a:t>PERDIRJEN 58/PB/2008 : </a:t>
            </a:r>
            <a:r>
              <a:rPr lang="en-US" sz="9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Pengembalian</a:t>
            </a:r>
            <a:r>
              <a:rPr lang="en-US" sz="9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9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Sisa</a:t>
            </a:r>
            <a:r>
              <a:rPr lang="en-US" sz="900" b="1" dirty="0">
                <a:latin typeface="Segoe UI" panose="020B0502040204020203" pitchFamily="34" charset="0"/>
                <a:cs typeface="Segoe UI" panose="020B0502040204020203" pitchFamily="34" charset="0"/>
              </a:rPr>
              <a:t> PNBP BLU PTN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374C67C-3644-1E3B-D41E-2FA4F72D2F80}"/>
              </a:ext>
            </a:extLst>
          </p:cNvPr>
          <p:cNvSpPr/>
          <p:nvPr/>
        </p:nvSpPr>
        <p:spPr>
          <a:xfrm>
            <a:off x="8399928" y="3165672"/>
            <a:ext cx="3457841" cy="553998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en-US" sz="1000" b="1" dirty="0">
                <a:latin typeface="Segoe UI" panose="020B0502040204020203" pitchFamily="34" charset="0"/>
                <a:cs typeface="Segoe UI" panose="020B0502040204020203" pitchFamily="34" charset="0"/>
              </a:rPr>
              <a:t>BLU </a:t>
            </a:r>
            <a:r>
              <a:rPr lang="en-US" sz="1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Baru</a:t>
            </a:r>
            <a:r>
              <a:rPr lang="en-US" sz="1000" b="1" dirty="0">
                <a:latin typeface="Segoe UI" panose="020B0502040204020203" pitchFamily="34" charset="0"/>
                <a:cs typeface="Segoe UI" panose="020B0502040204020203" pitchFamily="34" charset="0"/>
              </a:rPr>
              <a:t> PTN </a:t>
            </a:r>
            <a:r>
              <a:rPr lang="en-US" sz="1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berhak</a:t>
            </a:r>
            <a:r>
              <a:rPr lang="en-US" sz="1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menarik</a:t>
            </a:r>
            <a:r>
              <a:rPr lang="en-US" sz="1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Sisa</a:t>
            </a:r>
            <a:r>
              <a:rPr lang="en-US" sz="1000" b="1" dirty="0">
                <a:latin typeface="Segoe UI" panose="020B0502040204020203" pitchFamily="34" charset="0"/>
                <a:cs typeface="Segoe UI" panose="020B0502040204020203" pitchFamily="34" charset="0"/>
              </a:rPr>
              <a:t> PNBP (</a:t>
            </a:r>
            <a:r>
              <a:rPr lang="en-US" sz="1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tahun</a:t>
            </a:r>
            <a:r>
              <a:rPr lang="en-US" sz="1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sebelumnya</a:t>
            </a:r>
            <a:r>
              <a:rPr lang="en-US" sz="1000" b="1" dirty="0">
                <a:latin typeface="Segoe UI" panose="020B0502040204020203" pitchFamily="34" charset="0"/>
                <a:cs typeface="Segoe UI" panose="020B0502040204020203" pitchFamily="34" charset="0"/>
              </a:rPr>
              <a:t>) yang </a:t>
            </a:r>
            <a:r>
              <a:rPr lang="en-US" sz="1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belum</a:t>
            </a:r>
            <a:r>
              <a:rPr lang="en-US" sz="1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ditarik</a:t>
            </a:r>
            <a:r>
              <a:rPr lang="en-US" sz="1000" b="1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karena</a:t>
            </a:r>
            <a:r>
              <a:rPr lang="en-US" sz="1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perbedaan</a:t>
            </a:r>
            <a:r>
              <a:rPr lang="en-US" sz="1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tahun</a:t>
            </a:r>
            <a:r>
              <a:rPr lang="en-US" sz="1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akademik</a:t>
            </a:r>
            <a:r>
              <a:rPr lang="en-US" sz="1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dengan</a:t>
            </a:r>
            <a:r>
              <a:rPr lang="en-US" sz="1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tahun</a:t>
            </a:r>
            <a:r>
              <a:rPr lang="en-US" sz="1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anggaran</a:t>
            </a:r>
            <a:r>
              <a:rPr lang="en-US" sz="1000" b="1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A520ACA-C0E1-B4C1-4599-F7EFDF3B8FEE}"/>
              </a:ext>
            </a:extLst>
          </p:cNvPr>
          <p:cNvSpPr/>
          <p:nvPr/>
        </p:nvSpPr>
        <p:spPr>
          <a:xfrm>
            <a:off x="6741921" y="953156"/>
            <a:ext cx="5218851" cy="2810730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Down Arrow 47">
            <a:extLst>
              <a:ext uri="{FF2B5EF4-FFF2-40B4-BE49-F238E27FC236}">
                <a16:creationId xmlns:a16="http://schemas.microsoft.com/office/drawing/2014/main" id="{6CA009DD-C62C-B208-E833-FF6DC3A9D0C3}"/>
              </a:ext>
            </a:extLst>
          </p:cNvPr>
          <p:cNvSpPr/>
          <p:nvPr/>
        </p:nvSpPr>
        <p:spPr>
          <a:xfrm rot="16200000">
            <a:off x="6569036" y="1098450"/>
            <a:ext cx="345771" cy="232127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C24331D-F11E-64C8-770E-98AE715F964D}"/>
              </a:ext>
            </a:extLst>
          </p:cNvPr>
          <p:cNvSpPr txBox="1"/>
          <p:nvPr/>
        </p:nvSpPr>
        <p:spPr>
          <a:xfrm>
            <a:off x="10851983" y="738168"/>
            <a:ext cx="1049646" cy="276999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err="1"/>
              <a:t>Regulasi</a:t>
            </a:r>
            <a:r>
              <a:rPr lang="en-US" sz="1200" b="1" dirty="0"/>
              <a:t> Lain 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B314632-4D2A-E6B2-BDFD-6E7847396C40}"/>
              </a:ext>
            </a:extLst>
          </p:cNvPr>
          <p:cNvSpPr/>
          <p:nvPr/>
        </p:nvSpPr>
        <p:spPr>
          <a:xfrm>
            <a:off x="6786499" y="1068556"/>
            <a:ext cx="161342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b="1" i="1" dirty="0">
                <a:latin typeface="Segoe UI" panose="020B0502040204020203" pitchFamily="34" charset="0"/>
                <a:cs typeface="Segoe UI" panose="020B0502040204020203" pitchFamily="34" charset="0"/>
              </a:rPr>
              <a:t>BLU </a:t>
            </a:r>
            <a:r>
              <a:rPr lang="en-US" sz="1100" b="1" i="1" dirty="0" err="1">
                <a:latin typeface="Segoe UI" panose="020B0502040204020203" pitchFamily="34" charset="0"/>
                <a:cs typeface="Segoe UI" panose="020B0502040204020203" pitchFamily="34" charset="0"/>
              </a:rPr>
              <a:t>Pengelola</a:t>
            </a:r>
            <a:r>
              <a:rPr lang="en-US" sz="1100" b="1" i="1" dirty="0">
                <a:latin typeface="Segoe UI" panose="020B0502040204020203" pitchFamily="34" charset="0"/>
                <a:cs typeface="Segoe UI" panose="020B0502040204020203" pitchFamily="34" charset="0"/>
              </a:rPr>
              <a:t> Dana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A9CE1D0-3623-8EE1-E47B-665A7254E2A8}"/>
              </a:ext>
            </a:extLst>
          </p:cNvPr>
          <p:cNvSpPr/>
          <p:nvPr/>
        </p:nvSpPr>
        <p:spPr>
          <a:xfrm>
            <a:off x="6683753" y="2241118"/>
            <a:ext cx="178766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100" b="1" i="1" dirty="0">
                <a:latin typeface="Segoe UI" panose="020B0502040204020203" pitchFamily="34" charset="0"/>
                <a:cs typeface="Segoe UI" panose="020B0502040204020203" pitchFamily="34" charset="0"/>
              </a:rPr>
              <a:t>BLU </a:t>
            </a:r>
            <a:r>
              <a:rPr lang="en-US" sz="1100" b="1" i="1" dirty="0" err="1">
                <a:latin typeface="Segoe UI" panose="020B0502040204020203" pitchFamily="34" charset="0"/>
                <a:cs typeface="Segoe UI" panose="020B0502040204020203" pitchFamily="34" charset="0"/>
              </a:rPr>
              <a:t>Pengelola</a:t>
            </a:r>
            <a:r>
              <a:rPr lang="en-US" sz="1100" b="1" i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100" b="1" i="1" dirty="0" err="1">
                <a:latin typeface="Segoe UI" panose="020B0502040204020203" pitchFamily="34" charset="0"/>
                <a:cs typeface="Segoe UI" panose="020B0502040204020203" pitchFamily="34" charset="0"/>
              </a:rPr>
              <a:t>Kawasan</a:t>
            </a:r>
            <a:endParaRPr lang="en-US" sz="1100" b="1" i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B4F4BD3-6A45-8DB2-2570-7B372BD8839F}"/>
              </a:ext>
            </a:extLst>
          </p:cNvPr>
          <p:cNvSpPr/>
          <p:nvPr/>
        </p:nvSpPr>
        <p:spPr>
          <a:xfrm>
            <a:off x="6795523" y="2620101"/>
            <a:ext cx="158602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b="1" i="1" dirty="0">
                <a:latin typeface="Segoe UI" panose="020B0502040204020203" pitchFamily="34" charset="0"/>
                <a:cs typeface="Segoe UI" panose="020B0502040204020203" pitchFamily="34" charset="0"/>
              </a:rPr>
              <a:t>BLU </a:t>
            </a:r>
            <a:r>
              <a:rPr lang="en-US" sz="1100" b="1" i="1" dirty="0" err="1">
                <a:latin typeface="Segoe UI" panose="020B0502040204020203" pitchFamily="34" charset="0"/>
                <a:cs typeface="Segoe UI" panose="020B0502040204020203" pitchFamily="34" charset="0"/>
              </a:rPr>
              <a:t>Pengelola</a:t>
            </a:r>
            <a:r>
              <a:rPr lang="en-US" sz="1100" b="1" i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100" b="1" i="1" dirty="0" err="1">
                <a:latin typeface="Segoe UI" panose="020B0502040204020203" pitchFamily="34" charset="0"/>
                <a:cs typeface="Segoe UI" panose="020B0502040204020203" pitchFamily="34" charset="0"/>
              </a:rPr>
              <a:t>Aset</a:t>
            </a:r>
            <a:endParaRPr lang="en-US" sz="1100" b="1" i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4658E6B-B2DD-1111-6B9F-BA6CDC93B74B}"/>
              </a:ext>
            </a:extLst>
          </p:cNvPr>
          <p:cNvSpPr/>
          <p:nvPr/>
        </p:nvSpPr>
        <p:spPr>
          <a:xfrm>
            <a:off x="6789826" y="2967162"/>
            <a:ext cx="159172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b="1" i="1" dirty="0">
                <a:latin typeface="Segoe UI" panose="020B0502040204020203" pitchFamily="34" charset="0"/>
                <a:cs typeface="Segoe UI" panose="020B0502040204020203" pitchFamily="34" charset="0"/>
              </a:rPr>
              <a:t>BLU </a:t>
            </a:r>
            <a:r>
              <a:rPr lang="en-US" sz="1100" b="1" i="1" dirty="0" err="1">
                <a:latin typeface="Segoe UI" panose="020B0502040204020203" pitchFamily="34" charset="0"/>
                <a:cs typeface="Segoe UI" panose="020B0502040204020203" pitchFamily="34" charset="0"/>
              </a:rPr>
              <a:t>Pendidikan</a:t>
            </a:r>
            <a:endParaRPr lang="en-US" sz="1100" b="1" i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2155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D21CD-9717-B5DC-82FD-481E5BD40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Program </a:t>
            </a:r>
            <a:r>
              <a:rPr lang="en-US" dirty="0" err="1"/>
              <a:t>Prioritas</a:t>
            </a:r>
            <a:r>
              <a:rPr lang="en-US" dirty="0"/>
              <a:t> 2022</a:t>
            </a:r>
            <a:endParaRPr lang="en-ID" dirty="0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516D8EAB-D1ED-816A-25EA-76D632E0F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319590"/>
            <a:ext cx="2743200" cy="365125"/>
          </a:xfrm>
        </p:spPr>
        <p:txBody>
          <a:bodyPr/>
          <a:lstStyle/>
          <a:p>
            <a:fld id="{796DEE93-99ED-4DC9-930B-120E5B2CBEBC}" type="slidenum">
              <a:rPr lang="en-US" smtClean="0"/>
              <a:t>9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0901D1-867B-6C9E-AEB4-E7C26977181E}"/>
              </a:ext>
            </a:extLst>
          </p:cNvPr>
          <p:cNvSpPr txBox="1"/>
          <p:nvPr/>
        </p:nvSpPr>
        <p:spPr>
          <a:xfrm>
            <a:off x="526240" y="2732116"/>
            <a:ext cx="1632225" cy="1836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1200" b="1" i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E-Profile</a:t>
            </a:r>
          </a:p>
          <a:p>
            <a:pPr marL="171450" indent="-1714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100" i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Profil</a:t>
            </a:r>
            <a:r>
              <a:rPr lang="en-US" sz="1100" i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BLU</a:t>
            </a:r>
          </a:p>
          <a:p>
            <a:pPr marL="171450" indent="-1714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100" i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Data </a:t>
            </a:r>
            <a:r>
              <a:rPr lang="en-US" sz="1100" i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Layanan</a:t>
            </a:r>
            <a:endParaRPr lang="en-US" sz="1100" i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100" i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Data </a:t>
            </a:r>
            <a:r>
              <a:rPr lang="en-US" sz="1100" i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Keuangan</a:t>
            </a:r>
            <a:endParaRPr lang="en-US" sz="1100" i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100" i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Data </a:t>
            </a:r>
            <a:r>
              <a:rPr lang="en-US" sz="1100" i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Aset</a:t>
            </a:r>
            <a:endParaRPr lang="en-US" sz="1100" i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100" i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Data SDM</a:t>
            </a:r>
          </a:p>
          <a:p>
            <a:pPr marL="171450" indent="-1714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100" i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Repository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endParaRPr lang="en-US" sz="1200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45BDF5-59EE-E683-B34A-22A1663579A9}"/>
              </a:ext>
            </a:extLst>
          </p:cNvPr>
          <p:cNvSpPr txBox="1"/>
          <p:nvPr/>
        </p:nvSpPr>
        <p:spPr>
          <a:xfrm>
            <a:off x="4356727" y="2756249"/>
            <a:ext cx="1447485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1200" b="1" i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E-Monitoring &amp; Evaluation</a:t>
            </a:r>
          </a:p>
          <a:p>
            <a:pPr marL="171450" indent="-1714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100" i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Maturity Rating</a:t>
            </a:r>
          </a:p>
          <a:p>
            <a:pPr marL="171450" indent="-1714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100" i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Data analytical</a:t>
            </a:r>
          </a:p>
          <a:p>
            <a:pPr marL="171450" indent="-1714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100" i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Saldo</a:t>
            </a:r>
            <a:r>
              <a:rPr lang="en-US" sz="1100" i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100" i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Rekening</a:t>
            </a:r>
            <a:endParaRPr lang="en-US" sz="1100" i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795406-9462-D7A0-953B-F22E157312C8}"/>
              </a:ext>
            </a:extLst>
          </p:cNvPr>
          <p:cNvSpPr txBox="1"/>
          <p:nvPr/>
        </p:nvSpPr>
        <p:spPr>
          <a:xfrm>
            <a:off x="1801615" y="2740304"/>
            <a:ext cx="1632225" cy="1836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1200" b="1" i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E-Activity</a:t>
            </a:r>
          </a:p>
          <a:p>
            <a:pPr marL="171450" indent="-1714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100" i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Penetapan</a:t>
            </a:r>
            <a:r>
              <a:rPr lang="en-US" sz="1100" i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BLU</a:t>
            </a:r>
          </a:p>
          <a:p>
            <a:pPr marL="171450" indent="-1714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100" i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RBA</a:t>
            </a:r>
          </a:p>
          <a:p>
            <a:pPr marL="171450" indent="-1714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100" i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Tarif</a:t>
            </a:r>
            <a:endParaRPr lang="en-US" sz="1100" i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100" i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Remunerasi</a:t>
            </a:r>
            <a:endParaRPr lang="en-US" sz="1100" i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100" i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Kontrak</a:t>
            </a:r>
            <a:r>
              <a:rPr lang="en-US" sz="1100" i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100" i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Kinerja</a:t>
            </a:r>
            <a:endParaRPr lang="en-US" sz="1100" i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100" i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Investasi</a:t>
            </a:r>
            <a:endParaRPr lang="en-US" sz="1100" i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endParaRPr lang="en-US" sz="1200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1BE96E-19BD-EF4C-C89A-8252CCFF3794}"/>
              </a:ext>
            </a:extLst>
          </p:cNvPr>
          <p:cNvSpPr txBox="1"/>
          <p:nvPr/>
        </p:nvSpPr>
        <p:spPr>
          <a:xfrm>
            <a:off x="3059702" y="2744508"/>
            <a:ext cx="1420341" cy="1159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1200" b="1" i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E-Reporting</a:t>
            </a:r>
          </a:p>
          <a:p>
            <a:pPr marL="171450" indent="-1714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100" i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Lap </a:t>
            </a:r>
            <a:r>
              <a:rPr lang="en-US" sz="1100" i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Pembinaan</a:t>
            </a:r>
            <a:endParaRPr lang="en-US" sz="1100" i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100" i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Lap </a:t>
            </a:r>
            <a:r>
              <a:rPr lang="en-US" sz="1100" i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Dewas</a:t>
            </a:r>
            <a:endParaRPr lang="en-US" sz="1100" i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100" i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Lap. </a:t>
            </a:r>
            <a:r>
              <a:rPr lang="en-US" sz="1100" i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Keuangan</a:t>
            </a:r>
            <a:endParaRPr lang="en-US" sz="1100" i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100" i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Lap. Tata </a:t>
            </a:r>
            <a:r>
              <a:rPr lang="en-US" sz="1100" i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Kelola</a:t>
            </a:r>
            <a:endParaRPr lang="en-US" sz="1100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4C2317C-F1BA-F380-2C92-009FE360F425}"/>
              </a:ext>
            </a:extLst>
          </p:cNvPr>
          <p:cNvSpPr/>
          <p:nvPr/>
        </p:nvSpPr>
        <p:spPr>
          <a:xfrm>
            <a:off x="571275" y="3016918"/>
            <a:ext cx="139700" cy="1397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5CB45B-7277-1F1A-EDEF-0229C9FC6245}"/>
              </a:ext>
            </a:extLst>
          </p:cNvPr>
          <p:cNvSpPr/>
          <p:nvPr/>
        </p:nvSpPr>
        <p:spPr>
          <a:xfrm>
            <a:off x="1845671" y="3016918"/>
            <a:ext cx="139700" cy="1397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C7A250-A2B2-F22E-9E64-6503C9DEF5EB}"/>
              </a:ext>
            </a:extLst>
          </p:cNvPr>
          <p:cNvSpPr/>
          <p:nvPr/>
        </p:nvSpPr>
        <p:spPr>
          <a:xfrm>
            <a:off x="1844163" y="3462776"/>
            <a:ext cx="139700" cy="1397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54A5E56-E0E2-F06D-B8C3-0782B5930F31}"/>
              </a:ext>
            </a:extLst>
          </p:cNvPr>
          <p:cNvSpPr/>
          <p:nvPr/>
        </p:nvSpPr>
        <p:spPr>
          <a:xfrm>
            <a:off x="3126113" y="3044044"/>
            <a:ext cx="139700" cy="1397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228D67E-C85E-0D43-3E88-BE070C039AF5}"/>
              </a:ext>
            </a:extLst>
          </p:cNvPr>
          <p:cNvSpPr/>
          <p:nvPr/>
        </p:nvSpPr>
        <p:spPr>
          <a:xfrm>
            <a:off x="3123869" y="3277129"/>
            <a:ext cx="139700" cy="1397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CC0983A-3715-E90B-04B5-CA11DCC81B8E}"/>
              </a:ext>
            </a:extLst>
          </p:cNvPr>
          <p:cNvSpPr/>
          <p:nvPr/>
        </p:nvSpPr>
        <p:spPr>
          <a:xfrm>
            <a:off x="1844161" y="3247613"/>
            <a:ext cx="139700" cy="1397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9158A98-AA67-2F34-360B-DAADC0EA5DE9}"/>
              </a:ext>
            </a:extLst>
          </p:cNvPr>
          <p:cNvSpPr/>
          <p:nvPr/>
        </p:nvSpPr>
        <p:spPr>
          <a:xfrm>
            <a:off x="564451" y="3440360"/>
            <a:ext cx="139700" cy="1397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43E84F3-F39C-EEA8-4DD5-4270C05CC0F6}"/>
              </a:ext>
            </a:extLst>
          </p:cNvPr>
          <p:cNvSpPr/>
          <p:nvPr/>
        </p:nvSpPr>
        <p:spPr>
          <a:xfrm>
            <a:off x="562205" y="3659996"/>
            <a:ext cx="139700" cy="1397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5440DE7-8A9F-C3EA-151E-3B17F28BD631}"/>
              </a:ext>
            </a:extLst>
          </p:cNvPr>
          <p:cNvSpPr/>
          <p:nvPr/>
        </p:nvSpPr>
        <p:spPr>
          <a:xfrm>
            <a:off x="559961" y="3879633"/>
            <a:ext cx="139700" cy="1397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962C2DF-3B79-CBDF-08D0-4EB3C9F4A4A1}"/>
              </a:ext>
            </a:extLst>
          </p:cNvPr>
          <p:cNvSpPr/>
          <p:nvPr/>
        </p:nvSpPr>
        <p:spPr>
          <a:xfrm>
            <a:off x="564438" y="4099268"/>
            <a:ext cx="139700" cy="1397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C34BF52-C71F-6A95-814A-36BD9949DA07}"/>
              </a:ext>
            </a:extLst>
          </p:cNvPr>
          <p:cNvSpPr/>
          <p:nvPr/>
        </p:nvSpPr>
        <p:spPr>
          <a:xfrm>
            <a:off x="1844161" y="3704951"/>
            <a:ext cx="139700" cy="139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7FA4263-20AA-2185-D543-6B95457D05D6}"/>
              </a:ext>
            </a:extLst>
          </p:cNvPr>
          <p:cNvSpPr/>
          <p:nvPr/>
        </p:nvSpPr>
        <p:spPr>
          <a:xfrm>
            <a:off x="1846204" y="4139908"/>
            <a:ext cx="139700" cy="1397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DE93FC6-F9AC-45F3-024B-77F8801207EB}"/>
              </a:ext>
            </a:extLst>
          </p:cNvPr>
          <p:cNvSpPr/>
          <p:nvPr/>
        </p:nvSpPr>
        <p:spPr>
          <a:xfrm>
            <a:off x="1844061" y="3918824"/>
            <a:ext cx="139700" cy="139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CA86A5C-5CCF-2FE0-A852-EA5F371EBF53}"/>
              </a:ext>
            </a:extLst>
          </p:cNvPr>
          <p:cNvSpPr/>
          <p:nvPr/>
        </p:nvSpPr>
        <p:spPr>
          <a:xfrm>
            <a:off x="3123869" y="3492731"/>
            <a:ext cx="139700" cy="1397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9BF5023-9815-E8B7-FEDD-DC0F4474E4AF}"/>
              </a:ext>
            </a:extLst>
          </p:cNvPr>
          <p:cNvSpPr/>
          <p:nvPr/>
        </p:nvSpPr>
        <p:spPr>
          <a:xfrm>
            <a:off x="4394657" y="3458866"/>
            <a:ext cx="139700" cy="139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CADEB29-8F83-29F2-201B-C55E939E59BF}"/>
              </a:ext>
            </a:extLst>
          </p:cNvPr>
          <p:cNvSpPr/>
          <p:nvPr/>
        </p:nvSpPr>
        <p:spPr>
          <a:xfrm>
            <a:off x="4386189" y="3247202"/>
            <a:ext cx="139700" cy="139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6A3CB7-0E0E-5C2A-A36E-3232CECD4470}"/>
              </a:ext>
            </a:extLst>
          </p:cNvPr>
          <p:cNvSpPr/>
          <p:nvPr/>
        </p:nvSpPr>
        <p:spPr>
          <a:xfrm>
            <a:off x="3891383" y="4022524"/>
            <a:ext cx="139700" cy="139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203B188-6A10-BC42-D661-71ABC91AE743}"/>
              </a:ext>
            </a:extLst>
          </p:cNvPr>
          <p:cNvSpPr/>
          <p:nvPr/>
        </p:nvSpPr>
        <p:spPr>
          <a:xfrm>
            <a:off x="3891384" y="4191858"/>
            <a:ext cx="139700" cy="1397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F0E8DBD-3EB2-7C9C-3384-FDCCA09F7DD6}"/>
              </a:ext>
            </a:extLst>
          </p:cNvPr>
          <p:cNvSpPr txBox="1"/>
          <p:nvPr/>
        </p:nvSpPr>
        <p:spPr>
          <a:xfrm>
            <a:off x="4009602" y="4129358"/>
            <a:ext cx="1186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err="1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Selesai</a:t>
            </a:r>
            <a:r>
              <a:rPr lang="en-US" sz="900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r>
              <a:rPr lang="en-US" sz="900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en-US" sz="900" dirty="0" err="1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perlu</a:t>
            </a:r>
            <a:r>
              <a:rPr lang="en-US" sz="900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900" dirty="0" err="1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penyesuaian</a:t>
            </a:r>
            <a:r>
              <a:rPr lang="en-US" sz="900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18A5210-BE15-2E75-7D7B-A19FB9977482}"/>
              </a:ext>
            </a:extLst>
          </p:cNvPr>
          <p:cNvSpPr txBox="1"/>
          <p:nvPr/>
        </p:nvSpPr>
        <p:spPr>
          <a:xfrm>
            <a:off x="4006829" y="3971416"/>
            <a:ext cx="53091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err="1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Selesai</a:t>
            </a:r>
            <a:endParaRPr lang="en-US" sz="900" dirty="0">
              <a:solidFill>
                <a:schemeClr val="accent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874E4CF-55B7-8E12-4B35-CF7AAE7F2AFC}"/>
              </a:ext>
            </a:extLst>
          </p:cNvPr>
          <p:cNvSpPr/>
          <p:nvPr/>
        </p:nvSpPr>
        <p:spPr>
          <a:xfrm>
            <a:off x="4578713" y="4010530"/>
            <a:ext cx="139700" cy="139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5E1E205-E3EB-CD9E-E0E2-6F4AC218B5E4}"/>
              </a:ext>
            </a:extLst>
          </p:cNvPr>
          <p:cNvSpPr/>
          <p:nvPr/>
        </p:nvSpPr>
        <p:spPr>
          <a:xfrm>
            <a:off x="4578713" y="4177990"/>
            <a:ext cx="139700" cy="1397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67260A2-A189-5130-F381-05D56B096BAE}"/>
              </a:ext>
            </a:extLst>
          </p:cNvPr>
          <p:cNvSpPr txBox="1"/>
          <p:nvPr/>
        </p:nvSpPr>
        <p:spPr>
          <a:xfrm>
            <a:off x="4677534" y="3953882"/>
            <a:ext cx="81144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i="1" dirty="0">
                <a:solidFill>
                  <a:schemeClr val="accent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On progress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87DC1FD-6142-FD0A-9FA7-D3C474E81B3E}"/>
              </a:ext>
            </a:extLst>
          </p:cNvPr>
          <p:cNvSpPr txBox="1"/>
          <p:nvPr/>
        </p:nvSpPr>
        <p:spPr>
          <a:xfrm>
            <a:off x="4674758" y="4132118"/>
            <a:ext cx="8146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Belum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mulai</a:t>
            </a:r>
            <a:endParaRPr lang="en-US" sz="900" dirty="0">
              <a:solidFill>
                <a:schemeClr val="bg1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30758A4-7736-B42F-573C-71F864A8D916}"/>
              </a:ext>
            </a:extLst>
          </p:cNvPr>
          <p:cNvSpPr/>
          <p:nvPr/>
        </p:nvSpPr>
        <p:spPr>
          <a:xfrm>
            <a:off x="3790139" y="3961946"/>
            <a:ext cx="1682785" cy="53599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6AFEB77-909D-B74F-BFD8-1A520AFC3B09}"/>
              </a:ext>
            </a:extLst>
          </p:cNvPr>
          <p:cNvSpPr/>
          <p:nvPr/>
        </p:nvSpPr>
        <p:spPr>
          <a:xfrm>
            <a:off x="3122487" y="3711633"/>
            <a:ext cx="139700" cy="1397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05FE93F-F83A-6F2F-E2CB-24FA135C2D49}"/>
              </a:ext>
            </a:extLst>
          </p:cNvPr>
          <p:cNvSpPr txBox="1"/>
          <p:nvPr/>
        </p:nvSpPr>
        <p:spPr>
          <a:xfrm>
            <a:off x="264898" y="2249755"/>
            <a:ext cx="5489667" cy="43268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80975" indent="-180975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BIOS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merupakan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sistem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informasi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BLU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berbasis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IT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dalam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digitalisasi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proses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bisnis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yang </a:t>
            </a:r>
            <a:r>
              <a:rPr lang="en-US" sz="1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terintegrasi</a:t>
            </a:r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200" b="1" i="1" dirty="0">
                <a:latin typeface="Segoe UI" panose="020B0502040204020203" pitchFamily="34" charset="0"/>
                <a:cs typeface="Segoe UI" panose="020B0502040204020203" pitchFamily="34" charset="0"/>
              </a:rPr>
              <a:t>real time</a:t>
            </a:r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akurat</a:t>
            </a:r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dan</a:t>
            </a:r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b="1" i="1" dirty="0">
                <a:latin typeface="Segoe UI" panose="020B0502040204020203" pitchFamily="34" charset="0"/>
                <a:cs typeface="Segoe UI" panose="020B0502040204020203" pitchFamily="34" charset="0"/>
              </a:rPr>
              <a:t>paperless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</a:p>
          <a:p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69863">
              <a:spcAft>
                <a:spcPts val="300"/>
              </a:spcAft>
            </a:pP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Seiring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dengan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perkembangan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dan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penyempurnaan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proses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bisnis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BLU, </a:t>
            </a:r>
            <a:r>
              <a:rPr lang="en-US" sz="1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perlu</a:t>
            </a:r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dilakukan</a:t>
            </a:r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b="1" i="1" dirty="0">
                <a:latin typeface="Segoe UI" panose="020B0502040204020203" pitchFamily="34" charset="0"/>
                <a:cs typeface="Segoe UI" panose="020B0502040204020203" pitchFamily="34" charset="0"/>
              </a:rPr>
              <a:t>update</a:t>
            </a:r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modul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marL="169863">
              <a:spcAft>
                <a:spcPts val="300"/>
              </a:spcAft>
            </a:pPr>
            <a:endParaRPr lang="en-US" sz="5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82563" indent="-1825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b="1" i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Challenges:</a:t>
            </a:r>
          </a:p>
          <a:p>
            <a:pPr marL="452438" indent="-269875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Akurasi</a:t>
            </a:r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aktifitas</a:t>
            </a:r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layanan</a:t>
            </a:r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 BLU </a:t>
            </a:r>
            <a:r>
              <a:rPr lang="en-US" sz="1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belum</a:t>
            </a:r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terintegrasi</a:t>
            </a:r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 optimal </a:t>
            </a:r>
            <a:r>
              <a:rPr lang="en-US" sz="1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dalam</a:t>
            </a:r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 BIOS</a:t>
            </a:r>
          </a:p>
          <a:p>
            <a:pPr marL="627063" indent="-168275">
              <a:spcAft>
                <a:spcPts val="600"/>
              </a:spcAft>
              <a:buFontTx/>
              <a:buChar char="-"/>
            </a:pPr>
            <a:r>
              <a:rPr lang="en-US" sz="1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Parisipasi</a:t>
            </a:r>
            <a:r>
              <a:rPr lang="en-US" sz="1200" b="1" i="1" dirty="0">
                <a:latin typeface="Segoe UI" panose="020B0502040204020203" pitchFamily="34" charset="0"/>
                <a:cs typeface="Segoe UI" panose="020B0502040204020203" pitchFamily="34" charset="0"/>
              </a:rPr>
              <a:t> updating</a:t>
            </a:r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 data </a:t>
            </a:r>
            <a:r>
              <a:rPr lang="en-US" sz="1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oleh</a:t>
            </a:r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 BLU </a:t>
            </a:r>
            <a:r>
              <a:rPr lang="en-US" sz="1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masih</a:t>
            </a:r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kurang</a:t>
            </a:r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US" sz="1200" dirty="0">
              <a:latin typeface="Segoe UI" panose="020B0502040204020203" pitchFamily="34" charset="0"/>
              <a:cs typeface="Segoe UI" panose="020B0502040204020203" pitchFamily="34" charset="0"/>
              <a:sym typeface="Wingdings" panose="05000000000000000000" pitchFamily="2" charset="2"/>
            </a:endParaRPr>
          </a:p>
          <a:p>
            <a:pPr marL="627063" indent="-168275">
              <a:spcAft>
                <a:spcPts val="600"/>
              </a:spcAft>
              <a:buFontTx/>
              <a:buChar char="-"/>
            </a:pP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Strategi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: 1.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kewajiban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US" sz="1200" i="1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update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data </a:t>
            </a:r>
            <a:r>
              <a:rPr lang="en-US" sz="1200" b="1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masuk</a:t>
            </a:r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US" sz="1200" b="1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dalam</a:t>
            </a:r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KPI </a:t>
            </a:r>
            <a:r>
              <a:rPr lang="en-US" sz="1200" b="1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Pemimpin</a:t>
            </a:r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BLU </a:t>
            </a:r>
          </a:p>
          <a:p>
            <a:pPr marL="630238">
              <a:spcAft>
                <a:spcPts val="600"/>
              </a:spcAft>
            </a:pPr>
            <a:r>
              <a:rPr lang="en-US" sz="1200" b="1" i="1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	         </a:t>
            </a:r>
            <a:r>
              <a:rPr lang="en-US" sz="1200" i="1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2. Bridging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sistem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BLU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dengan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BIOS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71CA791-C87D-F414-C502-3D7061F06482}"/>
              </a:ext>
            </a:extLst>
          </p:cNvPr>
          <p:cNvSpPr txBox="1"/>
          <p:nvPr/>
        </p:nvSpPr>
        <p:spPr>
          <a:xfrm>
            <a:off x="5351929" y="1103117"/>
            <a:ext cx="6431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Kompleksitas</a:t>
            </a:r>
            <a:r>
              <a:rPr lang="en-US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 BLU </a:t>
            </a:r>
            <a:r>
              <a:rPr lang="en-US" sz="14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perlu</a:t>
            </a:r>
            <a:r>
              <a:rPr lang="en-US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ditangani</a:t>
            </a:r>
            <a:r>
              <a:rPr lang="en-US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dengan</a:t>
            </a:r>
            <a:r>
              <a:rPr lang="en-US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sistem</a:t>
            </a:r>
            <a:r>
              <a:rPr lang="en-US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 yang </a:t>
            </a:r>
            <a:r>
              <a:rPr lang="en-US" sz="14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terinterasi</a:t>
            </a:r>
            <a:r>
              <a:rPr lang="en-US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dan</a:t>
            </a:r>
            <a:r>
              <a:rPr lang="en-US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 tools </a:t>
            </a:r>
            <a:r>
              <a:rPr lang="en-US" sz="14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untuk</a:t>
            </a:r>
            <a:r>
              <a:rPr lang="en-US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menilai</a:t>
            </a:r>
            <a:r>
              <a:rPr lang="en-US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kematangan</a:t>
            </a:r>
            <a:r>
              <a:rPr lang="en-US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 BLU.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3E17EBB-9354-A51B-D9D7-1FC3B4C60E2E}"/>
              </a:ext>
            </a:extLst>
          </p:cNvPr>
          <p:cNvSpPr txBox="1"/>
          <p:nvPr/>
        </p:nvSpPr>
        <p:spPr>
          <a:xfrm>
            <a:off x="5916707" y="2216782"/>
            <a:ext cx="6095999" cy="421140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7800" indent="-17780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Latar</a:t>
            </a:r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Belakang</a:t>
            </a:r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</a:p>
          <a:p>
            <a:pPr marL="342900" indent="-171450">
              <a:spcBef>
                <a:spcPts val="200"/>
              </a:spcBef>
              <a:spcAft>
                <a:spcPts val="200"/>
              </a:spcAft>
              <a:buFontTx/>
              <a:buChar char="-"/>
            </a:pP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Semula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penilaian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kinerja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hanya</a:t>
            </a:r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mengukur</a:t>
            </a:r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kinerja</a:t>
            </a:r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keuangan</a:t>
            </a:r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 &amp; </a:t>
            </a:r>
            <a:r>
              <a:rPr lang="en-US" sz="1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layanan</a:t>
            </a:r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 (</a:t>
            </a:r>
            <a:r>
              <a:rPr lang="en-US" sz="1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berbasis</a:t>
            </a:r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hasil</a:t>
            </a:r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</a:p>
          <a:p>
            <a:pPr marL="342900" indent="-171450">
              <a:spcBef>
                <a:spcPts val="200"/>
              </a:spcBef>
              <a:spcAft>
                <a:spcPts val="200"/>
              </a:spcAft>
              <a:buFontTx/>
              <a:buChar char="-"/>
            </a:pPr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Maturity Rating :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pengukuran</a:t>
            </a:r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kematangan</a:t>
            </a:r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manajemen</a:t>
            </a:r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dalam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mengelola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BLU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berbasis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b="1" i="1" dirty="0" err="1">
                <a:latin typeface="Segoe UI" panose="020B0502040204020203" pitchFamily="34" charset="0"/>
                <a:cs typeface="Segoe UI" panose="020B0502040204020203" pitchFamily="34" charset="0"/>
              </a:rPr>
              <a:t>hasil</a:t>
            </a:r>
            <a:r>
              <a:rPr lang="en-US" sz="1200" b="1" i="1" dirty="0">
                <a:latin typeface="Segoe UI" panose="020B0502040204020203" pitchFamily="34" charset="0"/>
                <a:cs typeface="Segoe UI" panose="020B0502040204020203" pitchFamily="34" charset="0"/>
              </a:rPr>
              <a:t> &amp; proses </a:t>
            </a:r>
            <a:r>
              <a:rPr lang="en-US" sz="1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sesuai</a:t>
            </a:r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karakteristik</a:t>
            </a:r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 BLU.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endParaRPr lang="en-US" sz="13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endParaRPr lang="en-US" sz="13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endParaRPr lang="en-US" sz="13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endParaRPr lang="en-US" sz="6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endParaRPr lang="en-US" sz="13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endParaRPr lang="en-US" sz="13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77800" indent="-17780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sz="13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77800" indent="-177800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500" b="1" i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77800" indent="-1778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b="1" i="1" dirty="0">
                <a:latin typeface="Segoe UI" panose="020B0502040204020203" pitchFamily="34" charset="0"/>
                <a:cs typeface="Segoe UI" panose="020B0502040204020203" pitchFamily="34" charset="0"/>
              </a:rPr>
              <a:t>Goals </a:t>
            </a:r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en-US" sz="1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mengetahui</a:t>
            </a:r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b="1" i="1" dirty="0">
                <a:latin typeface="Segoe UI" panose="020B0502040204020203" pitchFamily="34" charset="0"/>
                <a:cs typeface="Segoe UI" panose="020B0502040204020203" pitchFamily="34" charset="0"/>
              </a:rPr>
              <a:t>area improvement</a:t>
            </a:r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BLU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untuk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dapat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dilakukan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perbaikan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dan</a:t>
            </a:r>
            <a:endParaRPr lang="en-US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Aft>
                <a:spcPts val="300"/>
              </a:spcAft>
            </a:pP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               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pembinaan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secara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tepat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(</a:t>
            </a:r>
            <a:r>
              <a:rPr lang="en-US" sz="12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pembinaan</a:t>
            </a:r>
            <a:r>
              <a:rPr lang="en-US" sz="1200" i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tidak</a:t>
            </a:r>
            <a:r>
              <a:rPr lang="en-US" sz="1200" i="1" dirty="0">
                <a:latin typeface="Segoe UI" panose="020B0502040204020203" pitchFamily="34" charset="0"/>
                <a:cs typeface="Segoe UI" panose="020B0502040204020203" pitchFamily="34" charset="0"/>
              </a:rPr>
              <a:t> one fits for all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</a:p>
          <a:p>
            <a:pPr marL="177800" indent="-1778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b="1" i="1" dirty="0">
                <a:latin typeface="Segoe UI" panose="020B0502040204020203" pitchFamily="34" charset="0"/>
                <a:cs typeface="Segoe UI" panose="020B0502040204020203" pitchFamily="34" charset="0"/>
              </a:rPr>
              <a:t>Progress :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TA 2020 : 7 BLU (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hasil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: 3 BLU level 3 &amp; 4 BLU level 2)</a:t>
            </a:r>
          </a:p>
          <a:p>
            <a:pPr>
              <a:spcAft>
                <a:spcPts val="300"/>
              </a:spcAft>
            </a:pP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	TA 2021: 47 BLU (proses self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assesment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&amp;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reviu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hasil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serta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penyempurnaan</a:t>
            </a:r>
            <a:endParaRPr lang="en-US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Aft>
                <a:spcPts val="300"/>
              </a:spcAft>
            </a:pP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	               tools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bersama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konsultan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yg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dibiayai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dari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dana Word Bank)</a:t>
            </a:r>
          </a:p>
          <a:p>
            <a:pPr>
              <a:spcAft>
                <a:spcPts val="300"/>
              </a:spcAft>
            </a:pP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	TA 2022 (</a:t>
            </a:r>
            <a:r>
              <a:rPr lang="en-US" sz="1200" i="1" dirty="0">
                <a:latin typeface="Segoe UI" panose="020B0502040204020203" pitchFamily="34" charset="0"/>
                <a:cs typeface="Segoe UI" panose="020B0502040204020203" pitchFamily="34" charset="0"/>
              </a:rPr>
              <a:t>full implementation)</a:t>
            </a:r>
            <a:endParaRPr lang="en-US" sz="12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59A9C5B-5EBB-C9BB-027B-353B36A64766}"/>
              </a:ext>
            </a:extLst>
          </p:cNvPr>
          <p:cNvSpPr/>
          <p:nvPr/>
        </p:nvSpPr>
        <p:spPr>
          <a:xfrm>
            <a:off x="7832562" y="3371106"/>
            <a:ext cx="24473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>
                <a:solidFill>
                  <a:schemeClr val="accent2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Basis Proses</a:t>
            </a: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en-US" sz="1200" dirty="0" err="1">
                <a:solidFill>
                  <a:srgbClr val="002060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Aspek</a:t>
            </a:r>
            <a:r>
              <a:rPr lang="en-US" sz="1200" b="1" dirty="0">
                <a:solidFill>
                  <a:srgbClr val="002060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Kapabilitas</a:t>
            </a:r>
            <a:r>
              <a:rPr lang="en-US" sz="1200" b="1" dirty="0">
                <a:solidFill>
                  <a:srgbClr val="002060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Internal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sz="1200" dirty="0" err="1">
                <a:solidFill>
                  <a:srgbClr val="002060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Aspek</a:t>
            </a:r>
            <a:r>
              <a:rPr lang="en-US" sz="1200" b="1" dirty="0">
                <a:solidFill>
                  <a:srgbClr val="002060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Tata </a:t>
            </a:r>
            <a:r>
              <a:rPr lang="en-US" sz="1200" b="1" dirty="0" err="1">
                <a:solidFill>
                  <a:srgbClr val="002060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Kelola</a:t>
            </a:r>
            <a:r>
              <a:rPr lang="en-US" sz="1200" b="1" dirty="0">
                <a:solidFill>
                  <a:srgbClr val="002060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dan</a:t>
            </a:r>
            <a:r>
              <a:rPr lang="en-US" sz="1200" b="1" dirty="0">
                <a:solidFill>
                  <a:srgbClr val="002060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Kepemimpinan</a:t>
            </a:r>
            <a:endParaRPr lang="en-US" sz="1200" b="1" dirty="0">
              <a:solidFill>
                <a:srgbClr val="002060"/>
              </a:solidFill>
              <a:latin typeface="Segoe UI" panose="020B0502040204020203" pitchFamily="34" charset="0"/>
              <a:ea typeface="SimSun" panose="02010600030101010101" pitchFamily="2" charset="-122"/>
              <a:cs typeface="Segoe UI" panose="020B0502040204020203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22AED7D-2B5F-8C14-95E5-ACB41CD2EFAE}"/>
              </a:ext>
            </a:extLst>
          </p:cNvPr>
          <p:cNvSpPr/>
          <p:nvPr/>
        </p:nvSpPr>
        <p:spPr>
          <a:xfrm>
            <a:off x="6372144" y="4325017"/>
            <a:ext cx="1008000" cy="432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rtlCol="0" anchor="t" anchorCtr="0"/>
          <a:lstStyle/>
          <a:p>
            <a:pPr algn="ctr" defTabSz="914126">
              <a:lnSpc>
                <a:spcPct val="80000"/>
              </a:lnSpc>
              <a:defRPr/>
            </a:pPr>
            <a:r>
              <a:rPr lang="en-US" sz="1100" b="1" kern="0" dirty="0">
                <a:latin typeface="Segoe UI" panose="020B0502040204020203" pitchFamily="34" charset="0"/>
                <a:cs typeface="Segoe UI" panose="020B0502040204020203" pitchFamily="34" charset="0"/>
              </a:rPr>
              <a:t>Level 1 </a:t>
            </a:r>
          </a:p>
          <a:p>
            <a:pPr algn="ctr" defTabSz="914126">
              <a:lnSpc>
                <a:spcPct val="80000"/>
              </a:lnSpc>
              <a:defRPr/>
            </a:pPr>
            <a:r>
              <a:rPr lang="en-US" sz="1100" b="1" i="1" kern="0" dirty="0">
                <a:latin typeface="Segoe UI" panose="020B0502040204020203" pitchFamily="34" charset="0"/>
                <a:cs typeface="Segoe UI" panose="020B0502040204020203" pitchFamily="34" charset="0"/>
              </a:rPr>
              <a:t>Initial or ad-hoc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E22FD67-A22D-3BAB-DF85-48E8361CD38F}"/>
              </a:ext>
            </a:extLst>
          </p:cNvPr>
          <p:cNvSpPr/>
          <p:nvPr/>
        </p:nvSpPr>
        <p:spPr>
          <a:xfrm>
            <a:off x="7380144" y="4325017"/>
            <a:ext cx="1008000" cy="432000"/>
          </a:xfrm>
          <a:prstGeom prst="rect">
            <a:avLst/>
          </a:prstGeom>
          <a:solidFill>
            <a:srgbClr val="FF6D00">
              <a:lumMod val="60000"/>
              <a:lumOff val="40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t" anchorCtr="0"/>
          <a:lstStyle/>
          <a:p>
            <a:pPr algn="ctr" defTabSz="914126">
              <a:defRPr/>
            </a:pPr>
            <a:r>
              <a:rPr lang="en-US" sz="1100" b="1" kern="0">
                <a:latin typeface="Segoe UI" panose="020B0502040204020203" pitchFamily="34" charset="0"/>
                <a:cs typeface="Segoe UI" panose="020B0502040204020203" pitchFamily="34" charset="0"/>
              </a:rPr>
              <a:t>Level 2  </a:t>
            </a:r>
          </a:p>
          <a:p>
            <a:pPr algn="ctr" defTabSz="914126">
              <a:defRPr/>
            </a:pPr>
            <a:r>
              <a:rPr lang="en-US" sz="1100" b="1" i="1" kern="0">
                <a:latin typeface="Segoe UI" panose="020B0502040204020203" pitchFamily="34" charset="0"/>
                <a:cs typeface="Segoe UI" panose="020B0502040204020203" pitchFamily="34" charset="0"/>
              </a:rPr>
              <a:t>Managed 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FDC35DD-868A-0D2B-40BE-7C1E1FF14D37}"/>
              </a:ext>
            </a:extLst>
          </p:cNvPr>
          <p:cNvSpPr/>
          <p:nvPr/>
        </p:nvSpPr>
        <p:spPr>
          <a:xfrm>
            <a:off x="8388144" y="4325017"/>
            <a:ext cx="1008000" cy="432000"/>
          </a:xfrm>
          <a:prstGeom prst="rect">
            <a:avLst/>
          </a:prstGeom>
          <a:solidFill>
            <a:srgbClr val="FFE600"/>
          </a:solidFill>
          <a:ln w="9525" cap="flat" cmpd="sng" algn="ctr">
            <a:noFill/>
            <a:prstDash val="solid"/>
          </a:ln>
          <a:effectLst/>
        </p:spPr>
        <p:txBody>
          <a:bodyPr rtlCol="0" anchor="t" anchorCtr="0"/>
          <a:lstStyle/>
          <a:p>
            <a:pPr algn="ctr" defTabSz="914126">
              <a:defRPr/>
            </a:pPr>
            <a:r>
              <a:rPr lang="en-US" sz="1100" b="1" kern="0" dirty="0">
                <a:latin typeface="Segoe UI" panose="020B0502040204020203" pitchFamily="34" charset="0"/>
                <a:cs typeface="Segoe UI" panose="020B0502040204020203" pitchFamily="34" charset="0"/>
              </a:rPr>
              <a:t>Level 3</a:t>
            </a:r>
          </a:p>
          <a:p>
            <a:pPr algn="ctr" defTabSz="914126">
              <a:defRPr/>
            </a:pPr>
            <a:r>
              <a:rPr lang="en-US" sz="1100" b="1" i="1" kern="0" dirty="0">
                <a:latin typeface="Segoe UI" panose="020B0502040204020203" pitchFamily="34" charset="0"/>
                <a:cs typeface="Segoe UI" panose="020B0502040204020203" pitchFamily="34" charset="0"/>
              </a:rPr>
              <a:t>Defined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7B1C4AB-A68F-CAB4-CC5C-587C3504A4B5}"/>
              </a:ext>
            </a:extLst>
          </p:cNvPr>
          <p:cNvSpPr/>
          <p:nvPr/>
        </p:nvSpPr>
        <p:spPr>
          <a:xfrm>
            <a:off x="9394159" y="4325017"/>
            <a:ext cx="1008000" cy="432000"/>
          </a:xfrm>
          <a:prstGeom prst="rect">
            <a:avLst/>
          </a:prstGeom>
          <a:solidFill>
            <a:srgbClr val="2DB757"/>
          </a:solidFill>
          <a:ln w="9525" cap="flat" cmpd="sng" algn="ctr">
            <a:noFill/>
            <a:prstDash val="solid"/>
          </a:ln>
          <a:effectLst/>
        </p:spPr>
        <p:txBody>
          <a:bodyPr rtlCol="0" anchor="t" anchorCtr="0"/>
          <a:lstStyle/>
          <a:p>
            <a:pPr algn="ctr" defTabSz="914126">
              <a:defRPr/>
            </a:pPr>
            <a:r>
              <a:rPr lang="en-US" sz="1100" b="1" kern="0">
                <a:latin typeface="Segoe UI" panose="020B0502040204020203" pitchFamily="34" charset="0"/>
                <a:cs typeface="Segoe UI" panose="020B0502040204020203" pitchFamily="34" charset="0"/>
              </a:rPr>
              <a:t>Level 4</a:t>
            </a:r>
          </a:p>
          <a:p>
            <a:pPr algn="ctr" defTabSz="914126">
              <a:defRPr/>
            </a:pPr>
            <a:r>
              <a:rPr lang="en-US" sz="1100" b="1" i="1" kern="0">
                <a:latin typeface="Segoe UI" panose="020B0502040204020203" pitchFamily="34" charset="0"/>
                <a:cs typeface="Segoe UI" panose="020B0502040204020203" pitchFamily="34" charset="0"/>
              </a:rPr>
              <a:t>Predictable 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F52979B-3E61-9D4A-39B1-C376A5004064}"/>
              </a:ext>
            </a:extLst>
          </p:cNvPr>
          <p:cNvSpPr/>
          <p:nvPr/>
        </p:nvSpPr>
        <p:spPr>
          <a:xfrm>
            <a:off x="10400300" y="4318958"/>
            <a:ext cx="1008000" cy="432000"/>
          </a:xfrm>
          <a:prstGeom prst="rect">
            <a:avLst/>
          </a:prstGeom>
          <a:solidFill>
            <a:srgbClr val="188CE5"/>
          </a:solidFill>
          <a:ln w="9525" cap="flat" cmpd="sng" algn="ctr">
            <a:noFill/>
            <a:prstDash val="solid"/>
          </a:ln>
          <a:effectLst/>
        </p:spPr>
        <p:txBody>
          <a:bodyPr rtlCol="0" anchor="t" anchorCtr="0"/>
          <a:lstStyle/>
          <a:p>
            <a:pPr algn="ctr" defTabSz="914126">
              <a:defRPr/>
            </a:pPr>
            <a:r>
              <a:rPr lang="en-US" sz="1100" b="1" kern="0" dirty="0">
                <a:latin typeface="Segoe UI" panose="020B0502040204020203" pitchFamily="34" charset="0"/>
                <a:cs typeface="Segoe UI" panose="020B0502040204020203" pitchFamily="34" charset="0"/>
              </a:rPr>
              <a:t>Level 5 </a:t>
            </a:r>
          </a:p>
          <a:p>
            <a:pPr algn="ctr" defTabSz="914126">
              <a:defRPr/>
            </a:pPr>
            <a:r>
              <a:rPr lang="en-US" sz="1100" b="1" i="1" kern="0" dirty="0">
                <a:latin typeface="Segoe UI" panose="020B0502040204020203" pitchFamily="34" charset="0"/>
                <a:cs typeface="Segoe UI" panose="020B0502040204020203" pitchFamily="34" charset="0"/>
              </a:rPr>
              <a:t>Optimizing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90B17BF-A63A-B543-0990-B4378675E459}"/>
              </a:ext>
            </a:extLst>
          </p:cNvPr>
          <p:cNvSpPr/>
          <p:nvPr/>
        </p:nvSpPr>
        <p:spPr>
          <a:xfrm>
            <a:off x="9944801" y="3538288"/>
            <a:ext cx="16642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lvl="0" indent="-171450" algn="just">
              <a:buFont typeface="Wingdings" panose="05000000000000000000" pitchFamily="2" charset="2"/>
              <a:buChar char="ü"/>
            </a:pPr>
            <a:r>
              <a:rPr lang="en-US" sz="1200" dirty="0" err="1">
                <a:solidFill>
                  <a:srgbClr val="002060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Aspek</a:t>
            </a:r>
            <a:r>
              <a:rPr lang="en-US" sz="1200" b="1" dirty="0">
                <a:solidFill>
                  <a:srgbClr val="002060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Inovasi</a:t>
            </a:r>
            <a:endParaRPr lang="en-US" sz="1200" b="1" dirty="0">
              <a:solidFill>
                <a:srgbClr val="002060"/>
              </a:solidFill>
              <a:latin typeface="Segoe UI" panose="020B0502040204020203" pitchFamily="34" charset="0"/>
              <a:ea typeface="SimSun" panose="02010600030101010101" pitchFamily="2" charset="-122"/>
              <a:cs typeface="Segoe UI" panose="020B0502040204020203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en-US" sz="1200" dirty="0" err="1">
                <a:solidFill>
                  <a:srgbClr val="002060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Aspek</a:t>
            </a:r>
            <a:r>
              <a:rPr lang="en-US" sz="1200" b="1" dirty="0">
                <a:solidFill>
                  <a:srgbClr val="002060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Lingkungan</a:t>
            </a:r>
            <a:endParaRPr lang="en-US" sz="1200" b="1" dirty="0">
              <a:solidFill>
                <a:srgbClr val="002060"/>
              </a:solidFill>
              <a:latin typeface="Segoe UI" panose="020B0502040204020203" pitchFamily="34" charset="0"/>
              <a:ea typeface="SimSun" panose="02010600030101010101" pitchFamily="2" charset="-122"/>
              <a:cs typeface="Segoe UI" panose="020B0502040204020203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84C50ED-DE0F-B731-0B92-8267F1A36768}"/>
              </a:ext>
            </a:extLst>
          </p:cNvPr>
          <p:cNvSpPr/>
          <p:nvPr/>
        </p:nvSpPr>
        <p:spPr>
          <a:xfrm>
            <a:off x="382886" y="2732116"/>
            <a:ext cx="5246971" cy="18282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E16D590-0E83-85DB-0027-C6DF25D017E3}"/>
              </a:ext>
            </a:extLst>
          </p:cNvPr>
          <p:cNvSpPr/>
          <p:nvPr/>
        </p:nvSpPr>
        <p:spPr>
          <a:xfrm>
            <a:off x="6308700" y="3351900"/>
            <a:ext cx="5246971" cy="16118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B5B3F7A-6A20-C7BC-5754-ABE44197DF1E}"/>
              </a:ext>
            </a:extLst>
          </p:cNvPr>
          <p:cNvSpPr/>
          <p:nvPr/>
        </p:nvSpPr>
        <p:spPr>
          <a:xfrm>
            <a:off x="6274151" y="3377081"/>
            <a:ext cx="15906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sz="1200" b="1" i="1" dirty="0">
                <a:solidFill>
                  <a:schemeClr val="accent2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Basis </a:t>
            </a:r>
            <a:r>
              <a:rPr lang="en-US" sz="1200" b="1" i="1" dirty="0" err="1">
                <a:solidFill>
                  <a:schemeClr val="accent2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Hasil</a:t>
            </a:r>
            <a:endParaRPr lang="en-US" sz="1200" b="1" i="1" dirty="0">
              <a:solidFill>
                <a:schemeClr val="accent2"/>
              </a:solidFill>
              <a:latin typeface="Segoe UI" panose="020B0502040204020203" pitchFamily="34" charset="0"/>
              <a:ea typeface="SimSun" panose="02010600030101010101" pitchFamily="2" charset="-122"/>
              <a:cs typeface="Segoe UI" panose="020B0502040204020203" pitchFamily="34" charset="0"/>
            </a:endParaRPr>
          </a:p>
          <a:p>
            <a:pPr marL="182563" lvl="0" indent="-182563" algn="just">
              <a:buFont typeface="Wingdings" panose="05000000000000000000" pitchFamily="2" charset="2"/>
              <a:buChar char="ü"/>
            </a:pPr>
            <a:r>
              <a:rPr lang="en-US" sz="1200" dirty="0" err="1">
                <a:solidFill>
                  <a:srgbClr val="002060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Aspek</a:t>
            </a:r>
            <a:r>
              <a:rPr lang="en-US" sz="1200" b="1" dirty="0">
                <a:solidFill>
                  <a:srgbClr val="002060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Keuangan</a:t>
            </a:r>
            <a:endParaRPr lang="en-US" sz="1200" b="1" dirty="0">
              <a:solidFill>
                <a:srgbClr val="002060"/>
              </a:solidFill>
              <a:latin typeface="Segoe UI" panose="020B0502040204020203" pitchFamily="34" charset="0"/>
              <a:ea typeface="SimSun" panose="02010600030101010101" pitchFamily="2" charset="-122"/>
              <a:cs typeface="Segoe UI" panose="020B0502040204020203" pitchFamily="34" charset="0"/>
            </a:endParaRPr>
          </a:p>
          <a:p>
            <a:pPr marL="182563" indent="-182563" algn="just">
              <a:buFont typeface="Wingdings" panose="05000000000000000000" pitchFamily="2" charset="2"/>
              <a:buChar char="ü"/>
            </a:pPr>
            <a:r>
              <a:rPr lang="en-US" sz="1200" dirty="0" err="1">
                <a:solidFill>
                  <a:srgbClr val="002060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Aspek</a:t>
            </a:r>
            <a:r>
              <a:rPr lang="en-US" sz="1200" b="1" dirty="0">
                <a:solidFill>
                  <a:srgbClr val="002060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Pelayanan</a:t>
            </a:r>
            <a:endParaRPr lang="en-US" sz="1200" b="1" dirty="0">
              <a:solidFill>
                <a:srgbClr val="002060"/>
              </a:solidFill>
              <a:latin typeface="Segoe UI" panose="020B0502040204020203" pitchFamily="34" charset="0"/>
              <a:ea typeface="SimSun" panose="02010600030101010101" pitchFamily="2" charset="-122"/>
              <a:cs typeface="Segoe UI" panose="020B0502040204020203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9DC7E2E-8E77-E038-21DF-EED2EA9F34B0}"/>
              </a:ext>
            </a:extLst>
          </p:cNvPr>
          <p:cNvSpPr/>
          <p:nvPr/>
        </p:nvSpPr>
        <p:spPr>
          <a:xfrm>
            <a:off x="249202" y="2003336"/>
            <a:ext cx="5465802" cy="538759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469913D-298A-F8D4-4868-E5949E5D708D}"/>
              </a:ext>
            </a:extLst>
          </p:cNvPr>
          <p:cNvSpPr/>
          <p:nvPr/>
        </p:nvSpPr>
        <p:spPr>
          <a:xfrm>
            <a:off x="437268" y="1816517"/>
            <a:ext cx="5138209" cy="324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i="1" dirty="0"/>
              <a:t>BLU Integrated Online System (BIOS)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547EACB8-D4CC-41DB-B6FD-7A5CD72D21F7}"/>
              </a:ext>
            </a:extLst>
          </p:cNvPr>
          <p:cNvSpPr/>
          <p:nvPr/>
        </p:nvSpPr>
        <p:spPr>
          <a:xfrm>
            <a:off x="127387" y="1686348"/>
            <a:ext cx="461913" cy="461913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A9B21E9-97B8-6B1E-8BB1-D8C35F2DA405}"/>
              </a:ext>
            </a:extLst>
          </p:cNvPr>
          <p:cNvSpPr/>
          <p:nvPr/>
        </p:nvSpPr>
        <p:spPr>
          <a:xfrm>
            <a:off x="5916707" y="1962688"/>
            <a:ext cx="6008080" cy="542824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E25EDD9-0BA0-36C0-DC9D-781C43BA6446}"/>
              </a:ext>
            </a:extLst>
          </p:cNvPr>
          <p:cNvSpPr/>
          <p:nvPr/>
        </p:nvSpPr>
        <p:spPr>
          <a:xfrm>
            <a:off x="6024765" y="1825944"/>
            <a:ext cx="5710205" cy="324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i="1" dirty="0"/>
              <a:t>Maturity Rating BLU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CFBC3833-31EB-D6C2-B0DF-52B08BE21483}"/>
              </a:ext>
            </a:extLst>
          </p:cNvPr>
          <p:cNvSpPr/>
          <p:nvPr/>
        </p:nvSpPr>
        <p:spPr>
          <a:xfrm>
            <a:off x="5846787" y="1723246"/>
            <a:ext cx="461913" cy="461913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C8BFE0C-559E-5B26-ED1E-25507AD64614}"/>
              </a:ext>
            </a:extLst>
          </p:cNvPr>
          <p:cNvSpPr txBox="1"/>
          <p:nvPr/>
        </p:nvSpPr>
        <p:spPr>
          <a:xfrm>
            <a:off x="6284242" y="4712192"/>
            <a:ext cx="29276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Hasil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pengukuran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berdasarkan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Level 1-5.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58724EB-7752-7C28-E965-46B29F56A880}"/>
              </a:ext>
            </a:extLst>
          </p:cNvPr>
          <p:cNvSpPr/>
          <p:nvPr/>
        </p:nvSpPr>
        <p:spPr>
          <a:xfrm>
            <a:off x="573770" y="3222903"/>
            <a:ext cx="139700" cy="139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C596DD80-7BC3-5365-2247-2557D221570F}"/>
              </a:ext>
            </a:extLst>
          </p:cNvPr>
          <p:cNvSpPr/>
          <p:nvPr/>
        </p:nvSpPr>
        <p:spPr>
          <a:xfrm>
            <a:off x="4394657" y="3677941"/>
            <a:ext cx="139700" cy="139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2569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7502</TotalTime>
  <Words>3344</Words>
  <Application>Microsoft Office PowerPoint</Application>
  <PresentationFormat>Widescreen</PresentationFormat>
  <Paragraphs>548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Arial</vt:lpstr>
      <vt:lpstr>Calibri</vt:lpstr>
      <vt:lpstr>Calibri Light</vt:lpstr>
      <vt:lpstr>Century Gothic</vt:lpstr>
      <vt:lpstr>Montserrat</vt:lpstr>
      <vt:lpstr>Open Sans</vt:lpstr>
      <vt:lpstr>Segoe UI</vt:lpstr>
      <vt:lpstr>Sitka Banner Semibold</vt:lpstr>
      <vt:lpstr>Symbol</vt:lpstr>
      <vt:lpstr>Tahoma</vt:lpstr>
      <vt:lpstr>Wingdings</vt:lpstr>
      <vt:lpstr>Office Theme</vt:lpstr>
      <vt:lpstr>Penguatan Tata Kelola Badan Layanan Umum Bidang Pendidikan</vt:lpstr>
      <vt:lpstr>Peran Strategis BLU dalam Menghadirkan Layanan Prima dan Mendukung Perekonomian Nasional</vt:lpstr>
      <vt:lpstr>Peran dan Manfaat BLU Pendidikan Bagi Indonesia</vt:lpstr>
      <vt:lpstr>Kaledoskop Pengembangan dan Penguatan Kelembagaan BLU </vt:lpstr>
      <vt:lpstr>Profil dan Perkembangan BLU Pendidikan</vt:lpstr>
      <vt:lpstr>PowerPoint Presentation</vt:lpstr>
      <vt:lpstr>Pembinaan BLU</vt:lpstr>
      <vt:lpstr>Regulasi BLU</vt:lpstr>
      <vt:lpstr>Program Prioritas 2022</vt:lpstr>
      <vt:lpstr>PowerPoint Presentation</vt:lpstr>
      <vt:lpstr>Pengelolaan Kas BLU</vt:lpstr>
      <vt:lpstr>Penggunaan Saldo Awal Kas BLU</vt:lpstr>
      <vt:lpstr>Penguatan Three lines of Defense BLU</vt:lpstr>
      <vt:lpstr>PowerPoint Presentation</vt:lpstr>
      <vt:lpstr>PMK 29/PMK.05/2022</vt:lpstr>
      <vt:lpstr>PowerPoint Presentation</vt:lpstr>
      <vt:lpstr>Pengaturan RBA BLU Pada Perdirjen Juknis</vt:lpstr>
      <vt:lpstr>Struktur SDM BLU/BLUD</vt:lpstr>
      <vt:lpstr>PowerPoint Presentation</vt:lpstr>
      <vt:lpstr>Temuan Monev BLU PTN dan PTAIN 2022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Proyeksi PNBP 2023</dc:title>
  <dc:creator>Dedy Wahyu Winoto</dc:creator>
  <cp:lastModifiedBy>Anna Mariana</cp:lastModifiedBy>
  <cp:revision>63</cp:revision>
  <dcterms:created xsi:type="dcterms:W3CDTF">2022-06-05T03:43:34Z</dcterms:created>
  <dcterms:modified xsi:type="dcterms:W3CDTF">2022-09-09T01:51:45Z</dcterms:modified>
</cp:coreProperties>
</file>